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7"/>
  </p:notesMasterIdLst>
  <p:sldIdLst>
    <p:sldId id="256" r:id="rId2"/>
    <p:sldId id="400" r:id="rId3"/>
    <p:sldId id="560" r:id="rId4"/>
    <p:sldId id="259" r:id="rId5"/>
    <p:sldId id="260" r:id="rId6"/>
    <p:sldId id="258" r:id="rId7"/>
    <p:sldId id="404" r:id="rId8"/>
    <p:sldId id="407" r:id="rId9"/>
    <p:sldId id="405" r:id="rId10"/>
    <p:sldId id="261" r:id="rId11"/>
    <p:sldId id="262" r:id="rId12"/>
    <p:sldId id="263" r:id="rId13"/>
    <p:sldId id="265" r:id="rId14"/>
    <p:sldId id="267" r:id="rId15"/>
    <p:sldId id="403" r:id="rId16"/>
    <p:sldId id="264" r:id="rId17"/>
    <p:sldId id="266" r:id="rId18"/>
    <p:sldId id="268" r:id="rId19"/>
    <p:sldId id="406" r:id="rId20"/>
    <p:sldId id="269" r:id="rId21"/>
    <p:sldId id="270" r:id="rId22"/>
    <p:sldId id="271" r:id="rId23"/>
    <p:sldId id="272" r:id="rId24"/>
    <p:sldId id="273" r:id="rId25"/>
    <p:sldId id="453" r:id="rId26"/>
    <p:sldId id="454" r:id="rId27"/>
    <p:sldId id="275" r:id="rId28"/>
    <p:sldId id="276" r:id="rId29"/>
    <p:sldId id="274" r:id="rId30"/>
    <p:sldId id="380" r:id="rId31"/>
    <p:sldId id="277" r:id="rId32"/>
    <p:sldId id="408" r:id="rId33"/>
    <p:sldId id="278" r:id="rId34"/>
    <p:sldId id="279" r:id="rId35"/>
    <p:sldId id="280" r:id="rId36"/>
    <p:sldId id="281" r:id="rId37"/>
    <p:sldId id="409" r:id="rId38"/>
    <p:sldId id="565" r:id="rId39"/>
    <p:sldId id="564" r:id="rId40"/>
    <p:sldId id="282" r:id="rId41"/>
    <p:sldId id="283" r:id="rId42"/>
    <p:sldId id="546" r:id="rId43"/>
    <p:sldId id="547" r:id="rId44"/>
    <p:sldId id="566" r:id="rId45"/>
    <p:sldId id="284" r:id="rId46"/>
    <p:sldId id="363" r:id="rId47"/>
    <p:sldId id="285" r:id="rId48"/>
    <p:sldId id="287" r:id="rId49"/>
    <p:sldId id="288" r:id="rId50"/>
    <p:sldId id="289" r:id="rId51"/>
    <p:sldId id="364" r:id="rId52"/>
    <p:sldId id="410" r:id="rId53"/>
    <p:sldId id="518" r:id="rId54"/>
    <p:sldId id="561" r:id="rId55"/>
    <p:sldId id="562" r:id="rId56"/>
    <p:sldId id="292" r:id="rId57"/>
    <p:sldId id="291" r:id="rId58"/>
    <p:sldId id="296" r:id="rId59"/>
    <p:sldId id="411" r:id="rId60"/>
    <p:sldId id="365" r:id="rId61"/>
    <p:sldId id="387" r:id="rId62"/>
    <p:sldId id="388" r:id="rId63"/>
    <p:sldId id="389" r:id="rId64"/>
    <p:sldId id="297" r:id="rId65"/>
    <p:sldId id="295" r:id="rId66"/>
    <p:sldId id="563" r:id="rId67"/>
    <p:sldId id="298" r:id="rId68"/>
    <p:sldId id="299" r:id="rId69"/>
    <p:sldId id="302" r:id="rId70"/>
    <p:sldId id="412" r:id="rId71"/>
    <p:sldId id="440" r:id="rId72"/>
    <p:sldId id="441" r:id="rId73"/>
    <p:sldId id="442" r:id="rId74"/>
    <p:sldId id="443" r:id="rId75"/>
    <p:sldId id="444" r:id="rId76"/>
    <p:sldId id="445" r:id="rId77"/>
    <p:sldId id="446" r:id="rId78"/>
    <p:sldId id="447" r:id="rId79"/>
    <p:sldId id="448" r:id="rId80"/>
    <p:sldId id="450" r:id="rId81"/>
    <p:sldId id="449" r:id="rId82"/>
    <p:sldId id="451" r:id="rId83"/>
    <p:sldId id="452" r:id="rId84"/>
    <p:sldId id="534" r:id="rId85"/>
    <p:sldId id="535" r:id="rId86"/>
    <p:sldId id="536" r:id="rId87"/>
    <p:sldId id="537" r:id="rId88"/>
    <p:sldId id="305" r:id="rId89"/>
    <p:sldId id="413" r:id="rId90"/>
    <p:sldId id="382" r:id="rId91"/>
    <p:sldId id="567" r:id="rId92"/>
    <p:sldId id="383" r:id="rId93"/>
    <p:sldId id="384" r:id="rId94"/>
    <p:sldId id="385" r:id="rId95"/>
    <p:sldId id="366" r:id="rId96"/>
    <p:sldId id="418" r:id="rId97"/>
    <p:sldId id="419" r:id="rId98"/>
    <p:sldId id="367" r:id="rId99"/>
    <p:sldId id="414" r:id="rId100"/>
    <p:sldId id="415" r:id="rId101"/>
    <p:sldId id="416" r:id="rId102"/>
    <p:sldId id="417" r:id="rId103"/>
    <p:sldId id="373" r:id="rId104"/>
    <p:sldId id="375" r:id="rId105"/>
    <p:sldId id="376" r:id="rId106"/>
    <p:sldId id="420" r:id="rId107"/>
    <p:sldId id="378" r:id="rId108"/>
    <p:sldId id="386" r:id="rId109"/>
    <p:sldId id="308" r:id="rId110"/>
    <p:sldId id="309" r:id="rId111"/>
    <p:sldId id="390" r:id="rId112"/>
    <p:sldId id="391" r:id="rId113"/>
    <p:sldId id="392" r:id="rId114"/>
    <p:sldId id="310" r:id="rId115"/>
    <p:sldId id="421" r:id="rId116"/>
    <p:sldId id="568" r:id="rId117"/>
    <p:sldId id="311" r:id="rId118"/>
    <p:sldId id="312" r:id="rId119"/>
    <p:sldId id="569" r:id="rId120"/>
    <p:sldId id="521" r:id="rId121"/>
    <p:sldId id="393" r:id="rId122"/>
    <p:sldId id="394" r:id="rId123"/>
    <p:sldId id="395" r:id="rId124"/>
    <p:sldId id="396" r:id="rId125"/>
    <p:sldId id="522" r:id="rId126"/>
    <p:sldId id="314" r:id="rId127"/>
    <p:sldId id="315" r:id="rId128"/>
    <p:sldId id="422" r:id="rId129"/>
    <p:sldId id="318" r:id="rId130"/>
    <p:sldId id="319" r:id="rId131"/>
    <p:sldId id="320" r:id="rId132"/>
    <p:sldId id="321" r:id="rId133"/>
    <p:sldId id="322" r:id="rId134"/>
    <p:sldId id="324" r:id="rId135"/>
    <p:sldId id="423" r:id="rId136"/>
    <p:sldId id="541" r:id="rId137"/>
    <p:sldId id="325" r:id="rId138"/>
    <p:sldId id="326" r:id="rId139"/>
    <p:sldId id="327" r:id="rId140"/>
    <p:sldId id="473" r:id="rId141"/>
    <p:sldId id="328" r:id="rId142"/>
    <p:sldId id="329" r:id="rId143"/>
    <p:sldId id="519" r:id="rId144"/>
    <p:sldId id="520" r:id="rId145"/>
    <p:sldId id="550" r:id="rId146"/>
    <p:sldId id="551" r:id="rId147"/>
    <p:sldId id="552" r:id="rId148"/>
    <p:sldId id="553" r:id="rId149"/>
    <p:sldId id="543" r:id="rId150"/>
    <p:sldId id="544" r:id="rId151"/>
    <p:sldId id="545" r:id="rId152"/>
    <p:sldId id="330" r:id="rId153"/>
    <p:sldId id="434" r:id="rId154"/>
    <p:sldId id="424" r:id="rId155"/>
    <p:sldId id="430" r:id="rId156"/>
    <p:sldId id="548" r:id="rId157"/>
    <p:sldId id="425" r:id="rId158"/>
    <p:sldId id="539" r:id="rId159"/>
    <p:sldId id="426" r:id="rId160"/>
    <p:sldId id="549" r:id="rId161"/>
    <p:sldId id="538" r:id="rId162"/>
    <p:sldId id="427" r:id="rId163"/>
    <p:sldId id="428" r:id="rId164"/>
    <p:sldId id="429" r:id="rId165"/>
    <p:sldId id="431" r:id="rId166"/>
    <p:sldId id="432" r:id="rId167"/>
    <p:sldId id="540" r:id="rId168"/>
    <p:sldId id="433" r:id="rId169"/>
    <p:sldId id="435" r:id="rId170"/>
    <p:sldId id="436" r:id="rId171"/>
    <p:sldId id="439" r:id="rId172"/>
    <p:sldId id="307" r:id="rId173"/>
    <p:sldId id="437" r:id="rId174"/>
    <p:sldId id="464" r:id="rId175"/>
    <p:sldId id="465" r:id="rId176"/>
    <p:sldId id="466" r:id="rId177"/>
    <p:sldId id="467" r:id="rId178"/>
    <p:sldId id="456" r:id="rId179"/>
    <p:sldId id="523" r:id="rId180"/>
    <p:sldId id="524" r:id="rId181"/>
    <p:sldId id="532" r:id="rId182"/>
    <p:sldId id="533" r:id="rId183"/>
    <p:sldId id="554" r:id="rId184"/>
    <p:sldId id="555" r:id="rId185"/>
    <p:sldId id="556" r:id="rId186"/>
    <p:sldId id="557" r:id="rId187"/>
    <p:sldId id="558" r:id="rId188"/>
    <p:sldId id="559" r:id="rId189"/>
    <p:sldId id="455" r:id="rId190"/>
    <p:sldId id="457" r:id="rId191"/>
    <p:sldId id="458" r:id="rId192"/>
    <p:sldId id="459" r:id="rId193"/>
    <p:sldId id="460" r:id="rId194"/>
    <p:sldId id="461" r:id="rId195"/>
    <p:sldId id="462" r:id="rId19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Стиль из темы 1 - акцент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7" autoAdjust="0"/>
  </p:normalViewPr>
  <p:slideViewPr>
    <p:cSldViewPr>
      <p:cViewPr>
        <p:scale>
          <a:sx n="82" d="100"/>
          <a:sy n="82" d="100"/>
        </p:scale>
        <p:origin x="1080"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42490B-675F-4B83-A0F5-53DF21FD74BB}" type="doc">
      <dgm:prSet loTypeId="urn:microsoft.com/office/officeart/2005/8/layout/process1" loCatId="process" qsTypeId="urn:microsoft.com/office/officeart/2005/8/quickstyle/simple1" qsCatId="simple" csTypeId="urn:microsoft.com/office/officeart/2005/8/colors/accent1_2" csCatId="accent1" phldr="1"/>
      <dgm:spPr/>
    </dgm:pt>
    <dgm:pt modelId="{DDFDF358-EFDE-4963-BBD6-4DE76CD40BA0}">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ru-RU" sz="1500" b="1" i="1" dirty="0">
              <a:solidFill>
                <a:schemeClr val="bg1"/>
              </a:solidFill>
            </a:rPr>
            <a:t>Класса </a:t>
          </a:r>
          <a:r>
            <a:rPr lang="ru-RU" sz="1500" b="1" i="1" dirty="0" err="1">
              <a:solidFill>
                <a:schemeClr val="bg1"/>
              </a:solidFill>
            </a:rPr>
            <a:t>Вох</a:t>
          </a:r>
          <a:r>
            <a:rPr lang="ru-RU" sz="1500" b="1" i="1" dirty="0">
              <a:solidFill>
                <a:schemeClr val="bg1"/>
              </a:solidFill>
            </a:rPr>
            <a:t> </a:t>
          </a:r>
          <a:r>
            <a:rPr lang="ru-RU" sz="1200" b="1" i="1" dirty="0">
              <a:solidFill>
                <a:schemeClr val="bg1"/>
              </a:solidFill>
            </a:rPr>
            <a:t>(Параллелепипед), который определяет три переменных экземпляра: </a:t>
          </a:r>
          <a:endParaRPr lang="en-US" sz="1200" b="1" i="1" dirty="0">
            <a:solidFill>
              <a:schemeClr val="bg1"/>
            </a:solidFill>
          </a:endParaRPr>
        </a:p>
        <a:p>
          <a:pPr algn="l"/>
          <a:r>
            <a:rPr lang="ru-RU" sz="1500" b="1" i="1" dirty="0" err="1">
              <a:solidFill>
                <a:schemeClr val="bg1"/>
              </a:solidFill>
            </a:rPr>
            <a:t>width</a:t>
          </a:r>
          <a:r>
            <a:rPr lang="ru-RU" sz="1500" b="1" i="1" dirty="0">
              <a:solidFill>
                <a:schemeClr val="bg1"/>
              </a:solidFill>
            </a:rPr>
            <a:t> (ширина),</a:t>
          </a:r>
        </a:p>
        <a:p>
          <a:pPr algn="l"/>
          <a:r>
            <a:rPr lang="ru-RU" sz="1500" b="1" i="1" dirty="0" err="1">
              <a:solidFill>
                <a:schemeClr val="bg1"/>
              </a:solidFill>
            </a:rPr>
            <a:t>height</a:t>
          </a:r>
          <a:r>
            <a:rPr lang="ru-RU" sz="1500" b="1" i="1" dirty="0">
              <a:solidFill>
                <a:schemeClr val="bg1"/>
              </a:solidFill>
            </a:rPr>
            <a:t> (высота) </a:t>
          </a:r>
        </a:p>
        <a:p>
          <a:pPr algn="l"/>
          <a:r>
            <a:rPr lang="ru-RU" sz="1500" b="1" i="1" dirty="0">
              <a:solidFill>
                <a:schemeClr val="bg1"/>
              </a:solidFill>
            </a:rPr>
            <a:t>и </a:t>
          </a:r>
          <a:r>
            <a:rPr lang="ru-RU" sz="1500" b="1" i="1" dirty="0" err="1">
              <a:solidFill>
                <a:schemeClr val="bg1"/>
              </a:solidFill>
            </a:rPr>
            <a:t>depth</a:t>
          </a:r>
          <a:r>
            <a:rPr lang="ru-RU" sz="1500" b="1" i="1" dirty="0">
              <a:solidFill>
                <a:schemeClr val="bg1"/>
              </a:solidFill>
            </a:rPr>
            <a:t> (глубина).</a:t>
          </a:r>
          <a:endParaRPr lang="ru-RU" sz="1500" dirty="0">
            <a:solidFill>
              <a:schemeClr val="bg1"/>
            </a:solidFill>
          </a:endParaRPr>
        </a:p>
      </dgm:t>
    </dgm:pt>
    <dgm:pt modelId="{DE3AEBCE-3F51-46A1-953C-FF3C39DD2A4A}" type="parTrans" cxnId="{EAA72FC3-0006-4CD9-944B-5CBF5AF88CEF}">
      <dgm:prSet/>
      <dgm:spPr/>
      <dgm:t>
        <a:bodyPr/>
        <a:lstStyle/>
        <a:p>
          <a:endParaRPr lang="ru-RU"/>
        </a:p>
      </dgm:t>
    </dgm:pt>
    <dgm:pt modelId="{3949811A-D6D8-4B3C-98FA-CF2C5F29C37B}" type="sibTrans" cxnId="{EAA72FC3-0006-4CD9-944B-5CBF5AF88CEF}">
      <dgm:prSet>
        <dgm:style>
          <a:lnRef idx="3">
            <a:schemeClr val="lt1"/>
          </a:lnRef>
          <a:fillRef idx="1">
            <a:schemeClr val="accent3"/>
          </a:fillRef>
          <a:effectRef idx="1">
            <a:schemeClr val="accent3"/>
          </a:effectRef>
          <a:fontRef idx="minor">
            <a:schemeClr val="lt1"/>
          </a:fontRef>
        </dgm:style>
      </dgm:prSet>
      <dgm:spPr/>
      <dgm:t>
        <a:bodyPr/>
        <a:lstStyle/>
        <a:p>
          <a:endParaRPr lang="ru-RU"/>
        </a:p>
      </dgm:t>
    </dgm:pt>
    <dgm:pt modelId="{0F9116EE-B05A-49A8-A4CC-E2A6F853096B}">
      <dgm:prSet phldrT="[Text]" custT="1">
        <dgm:style>
          <a:lnRef idx="3">
            <a:schemeClr val="lt1"/>
          </a:lnRef>
          <a:fillRef idx="1">
            <a:schemeClr val="accent3"/>
          </a:fillRef>
          <a:effectRef idx="1">
            <a:schemeClr val="accent3"/>
          </a:effectRef>
          <a:fontRef idx="minor">
            <a:schemeClr val="lt1"/>
          </a:fontRef>
        </dgm:style>
      </dgm:prSet>
      <dgm:spPr/>
      <dgm:t>
        <a:bodyPr/>
        <a:lstStyle/>
        <a:p>
          <a:pPr algn="l"/>
          <a:r>
            <a:rPr lang="en-US" sz="1600" b="1" i="1" dirty="0">
              <a:solidFill>
                <a:schemeClr val="bg1"/>
              </a:solidFill>
            </a:rPr>
            <a:t>class </a:t>
          </a:r>
          <a:r>
            <a:rPr lang="en-US" sz="1600" b="1" i="1" dirty="0" err="1">
              <a:solidFill>
                <a:schemeClr val="bg1"/>
              </a:solidFill>
            </a:rPr>
            <a:t>Вох</a:t>
          </a:r>
          <a:r>
            <a:rPr lang="en-US" sz="1600" b="1" i="1" dirty="0">
              <a:solidFill>
                <a:schemeClr val="bg1"/>
              </a:solidFill>
            </a:rPr>
            <a:t> {</a:t>
          </a:r>
        </a:p>
        <a:p>
          <a:pPr algn="l"/>
          <a:r>
            <a:rPr lang="en-US" sz="1600" b="1" i="1" dirty="0">
              <a:solidFill>
                <a:schemeClr val="bg1"/>
              </a:solidFill>
            </a:rPr>
            <a:t>double width; double height; double depth;</a:t>
          </a:r>
        </a:p>
        <a:p>
          <a:pPr algn="l"/>
          <a:r>
            <a:rPr lang="en-US" sz="1600" b="1" i="1" dirty="0">
              <a:solidFill>
                <a:schemeClr val="bg1"/>
              </a:solidFill>
            </a:rPr>
            <a:t>} </a:t>
          </a:r>
          <a:endParaRPr lang="ru-RU" sz="1600" dirty="0">
            <a:solidFill>
              <a:schemeClr val="bg1"/>
            </a:solidFill>
          </a:endParaRPr>
        </a:p>
      </dgm:t>
    </dgm:pt>
    <dgm:pt modelId="{EE899853-B490-4A48-B7D0-3D6F9E826D23}" type="parTrans" cxnId="{CC12BA41-16B1-48E5-BECA-177B6AAF6D8B}">
      <dgm:prSet/>
      <dgm:spPr/>
      <dgm:t>
        <a:bodyPr/>
        <a:lstStyle/>
        <a:p>
          <a:endParaRPr lang="ru-RU"/>
        </a:p>
      </dgm:t>
    </dgm:pt>
    <dgm:pt modelId="{0EE44D1E-7F4F-4F55-92FB-7F16F6A081AC}" type="sibTrans" cxnId="{CC12BA41-16B1-48E5-BECA-177B6AAF6D8B}">
      <dgm:prSet/>
      <dgm:spPr/>
      <dgm:t>
        <a:bodyPr/>
        <a:lstStyle/>
        <a:p>
          <a:endParaRPr lang="ru-RU"/>
        </a:p>
      </dgm:t>
    </dgm:pt>
    <dgm:pt modelId="{995F854F-2F1E-47E6-A45C-A557D67E705B}" type="pres">
      <dgm:prSet presAssocID="{7342490B-675F-4B83-A0F5-53DF21FD74BB}" presName="Name0" presStyleCnt="0">
        <dgm:presLayoutVars>
          <dgm:dir/>
          <dgm:resizeHandles val="exact"/>
        </dgm:presLayoutVars>
      </dgm:prSet>
      <dgm:spPr/>
    </dgm:pt>
    <dgm:pt modelId="{A78A0FAE-69C5-40D9-872E-748FB350CC8F}" type="pres">
      <dgm:prSet presAssocID="{DDFDF358-EFDE-4963-BBD6-4DE76CD40BA0}" presName="node" presStyleLbl="node1" presStyleIdx="0" presStyleCnt="2">
        <dgm:presLayoutVars>
          <dgm:bulletEnabled val="1"/>
        </dgm:presLayoutVars>
      </dgm:prSet>
      <dgm:spPr/>
      <dgm:t>
        <a:bodyPr/>
        <a:lstStyle/>
        <a:p>
          <a:endParaRPr lang="en-US"/>
        </a:p>
      </dgm:t>
    </dgm:pt>
    <dgm:pt modelId="{E3D8C8F7-01D4-449F-9037-8D2204346CA1}" type="pres">
      <dgm:prSet presAssocID="{3949811A-D6D8-4B3C-98FA-CF2C5F29C37B}" presName="sibTrans" presStyleLbl="sibTrans2D1" presStyleIdx="0" presStyleCnt="1"/>
      <dgm:spPr/>
      <dgm:t>
        <a:bodyPr/>
        <a:lstStyle/>
        <a:p>
          <a:endParaRPr lang="en-US"/>
        </a:p>
      </dgm:t>
    </dgm:pt>
    <dgm:pt modelId="{3BA45333-6281-451D-A860-8543A3537768}" type="pres">
      <dgm:prSet presAssocID="{3949811A-D6D8-4B3C-98FA-CF2C5F29C37B}" presName="connectorText" presStyleLbl="sibTrans2D1" presStyleIdx="0" presStyleCnt="1"/>
      <dgm:spPr/>
      <dgm:t>
        <a:bodyPr/>
        <a:lstStyle/>
        <a:p>
          <a:endParaRPr lang="en-US"/>
        </a:p>
      </dgm:t>
    </dgm:pt>
    <dgm:pt modelId="{29B52B26-E844-4629-B8C5-FBA05B4E5736}" type="pres">
      <dgm:prSet presAssocID="{0F9116EE-B05A-49A8-A4CC-E2A6F853096B}" presName="node" presStyleLbl="node1" presStyleIdx="1" presStyleCnt="2">
        <dgm:presLayoutVars>
          <dgm:bulletEnabled val="1"/>
        </dgm:presLayoutVars>
      </dgm:prSet>
      <dgm:spPr/>
      <dgm:t>
        <a:bodyPr/>
        <a:lstStyle/>
        <a:p>
          <a:endParaRPr lang="en-US"/>
        </a:p>
      </dgm:t>
    </dgm:pt>
  </dgm:ptLst>
  <dgm:cxnLst>
    <dgm:cxn modelId="{223BA466-8EC0-40A3-94A6-A2622564BF80}" type="presOf" srcId="{0F9116EE-B05A-49A8-A4CC-E2A6F853096B}" destId="{29B52B26-E844-4629-B8C5-FBA05B4E5736}" srcOrd="0" destOrd="0" presId="urn:microsoft.com/office/officeart/2005/8/layout/process1"/>
    <dgm:cxn modelId="{F81CA2D9-AC13-419C-A334-95B2A83C0BE1}" type="presOf" srcId="{3949811A-D6D8-4B3C-98FA-CF2C5F29C37B}" destId="{E3D8C8F7-01D4-449F-9037-8D2204346CA1}" srcOrd="0" destOrd="0" presId="urn:microsoft.com/office/officeart/2005/8/layout/process1"/>
    <dgm:cxn modelId="{94915A25-900A-4C82-8EA1-B1A27C950386}" type="presOf" srcId="{DDFDF358-EFDE-4963-BBD6-4DE76CD40BA0}" destId="{A78A0FAE-69C5-40D9-872E-748FB350CC8F}" srcOrd="0" destOrd="0" presId="urn:microsoft.com/office/officeart/2005/8/layout/process1"/>
    <dgm:cxn modelId="{5721FEC2-CD3F-4FC0-8243-010ADD284132}" type="presOf" srcId="{3949811A-D6D8-4B3C-98FA-CF2C5F29C37B}" destId="{3BA45333-6281-451D-A860-8543A3537768}" srcOrd="1" destOrd="0" presId="urn:microsoft.com/office/officeart/2005/8/layout/process1"/>
    <dgm:cxn modelId="{CC12BA41-16B1-48E5-BECA-177B6AAF6D8B}" srcId="{7342490B-675F-4B83-A0F5-53DF21FD74BB}" destId="{0F9116EE-B05A-49A8-A4CC-E2A6F853096B}" srcOrd="1" destOrd="0" parTransId="{EE899853-B490-4A48-B7D0-3D6F9E826D23}" sibTransId="{0EE44D1E-7F4F-4F55-92FB-7F16F6A081AC}"/>
    <dgm:cxn modelId="{EAA72FC3-0006-4CD9-944B-5CBF5AF88CEF}" srcId="{7342490B-675F-4B83-A0F5-53DF21FD74BB}" destId="{DDFDF358-EFDE-4963-BBD6-4DE76CD40BA0}" srcOrd="0" destOrd="0" parTransId="{DE3AEBCE-3F51-46A1-953C-FF3C39DD2A4A}" sibTransId="{3949811A-D6D8-4B3C-98FA-CF2C5F29C37B}"/>
    <dgm:cxn modelId="{79193069-57B9-45E5-A77D-20C96DCABC22}" type="presOf" srcId="{7342490B-675F-4B83-A0F5-53DF21FD74BB}" destId="{995F854F-2F1E-47E6-A45C-A557D67E705B}" srcOrd="0" destOrd="0" presId="urn:microsoft.com/office/officeart/2005/8/layout/process1"/>
    <dgm:cxn modelId="{7BBD2FA1-3445-458A-A121-859D4BA6CBDE}" type="presParOf" srcId="{995F854F-2F1E-47E6-A45C-A557D67E705B}" destId="{A78A0FAE-69C5-40D9-872E-748FB350CC8F}" srcOrd="0" destOrd="0" presId="urn:microsoft.com/office/officeart/2005/8/layout/process1"/>
    <dgm:cxn modelId="{7F3D0671-5F6D-44D6-9FF1-7EB0A4E42C42}" type="presParOf" srcId="{995F854F-2F1E-47E6-A45C-A557D67E705B}" destId="{E3D8C8F7-01D4-449F-9037-8D2204346CA1}" srcOrd="1" destOrd="0" presId="urn:microsoft.com/office/officeart/2005/8/layout/process1"/>
    <dgm:cxn modelId="{9E9CC213-7D6B-4A0A-A769-38AB291335DA}" type="presParOf" srcId="{E3D8C8F7-01D4-449F-9037-8D2204346CA1}" destId="{3BA45333-6281-451D-A860-8543A3537768}" srcOrd="0" destOrd="0" presId="urn:microsoft.com/office/officeart/2005/8/layout/process1"/>
    <dgm:cxn modelId="{994B415A-C67E-48A0-A7E6-C7350D7AFD4E}" type="presParOf" srcId="{995F854F-2F1E-47E6-A45C-A557D67E705B}" destId="{29B52B26-E844-4629-B8C5-FBA05B4E5736}"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465129-5790-46AA-9C5B-97CB5BCB241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ru-RU"/>
        </a:p>
      </dgm:t>
    </dgm:pt>
    <dgm:pt modelId="{2CF88C0C-6815-40BE-BB16-1CBD52DEEDD7}">
      <dgm:prSet custT="1">
        <dgm:style>
          <a:lnRef idx="3">
            <a:schemeClr val="lt1"/>
          </a:lnRef>
          <a:fillRef idx="1">
            <a:schemeClr val="accent3"/>
          </a:fillRef>
          <a:effectRef idx="1">
            <a:schemeClr val="accent3"/>
          </a:effectRef>
          <a:fontRef idx="minor">
            <a:schemeClr val="lt1"/>
          </a:fontRef>
        </dgm:style>
      </dgm:prSet>
      <dgm:spPr/>
      <dgm:t>
        <a:bodyPr/>
        <a:lstStyle/>
        <a:p>
          <a:pPr rtl="0"/>
          <a:r>
            <a:rPr lang="en-US" sz="1600" b="1" i="1" dirty="0" err="1"/>
            <a:t>int</a:t>
          </a:r>
          <a:r>
            <a:rPr lang="en-US" sz="1600" b="1" i="1" dirty="0"/>
            <a:t> a;</a:t>
          </a:r>
          <a:r>
            <a:rPr lang="en-US" sz="1600" i="1" dirty="0"/>
            <a:t>  </a:t>
          </a:r>
          <a:endParaRPr lang="ru-RU" sz="1600" i="1" dirty="0"/>
        </a:p>
      </dgm:t>
    </dgm:pt>
    <dgm:pt modelId="{E1B28208-E33A-4423-B52F-5522915574AE}" type="parTrans" cxnId="{CED61E3A-F128-4FDC-B864-51254AE7C550}">
      <dgm:prSet/>
      <dgm:spPr/>
      <dgm:t>
        <a:bodyPr/>
        <a:lstStyle/>
        <a:p>
          <a:endParaRPr lang="ru-RU"/>
        </a:p>
      </dgm:t>
    </dgm:pt>
    <dgm:pt modelId="{94B9424D-9CF7-4DA3-8E94-9542C2401E7A}" type="sibTrans" cxnId="{CED61E3A-F128-4FDC-B864-51254AE7C550}">
      <dgm:prSet>
        <dgm:style>
          <a:lnRef idx="3">
            <a:schemeClr val="lt1"/>
          </a:lnRef>
          <a:fillRef idx="1">
            <a:schemeClr val="accent3"/>
          </a:fillRef>
          <a:effectRef idx="1">
            <a:schemeClr val="accent3"/>
          </a:effectRef>
          <a:fontRef idx="minor">
            <a:schemeClr val="lt1"/>
          </a:fontRef>
        </dgm:style>
      </dgm:prSet>
      <dgm:spPr/>
      <dgm:t>
        <a:bodyPr/>
        <a:lstStyle/>
        <a:p>
          <a:endParaRPr lang="ru-RU"/>
        </a:p>
      </dgm:t>
    </dgm:pt>
    <dgm:pt modelId="{F50903DB-EB18-445D-A317-1FA9D37FFBE1}">
      <dgm:prSet>
        <dgm:style>
          <a:lnRef idx="3">
            <a:schemeClr val="lt1"/>
          </a:lnRef>
          <a:fillRef idx="1">
            <a:schemeClr val="accent3"/>
          </a:fillRef>
          <a:effectRef idx="1">
            <a:schemeClr val="accent3"/>
          </a:effectRef>
          <a:fontRef idx="minor">
            <a:schemeClr val="lt1"/>
          </a:fontRef>
        </dgm:style>
      </dgm:prSet>
      <dgm:spPr/>
      <dgm:t>
        <a:bodyPr/>
        <a:lstStyle/>
        <a:p>
          <a:pPr rtl="0"/>
          <a:r>
            <a:rPr lang="ru-RU" b="1" i="1" dirty="0" err="1"/>
            <a:t>Вох</a:t>
          </a:r>
          <a:r>
            <a:rPr lang="ru-RU" b="1" i="1" dirty="0"/>
            <a:t> </a:t>
          </a:r>
          <a:r>
            <a:rPr lang="ru-RU" b="1" i="1" dirty="0" err="1"/>
            <a:t>mу</a:t>
          </a:r>
          <a:r>
            <a:rPr lang="en-US" b="1" i="1" dirty="0"/>
            <a:t>b</a:t>
          </a:r>
          <a:r>
            <a:rPr lang="ru-RU" b="1" i="1" dirty="0"/>
            <a:t>ох </a:t>
          </a:r>
          <a:r>
            <a:rPr lang="en-US" b="1" i="1" dirty="0"/>
            <a:t>=</a:t>
          </a:r>
          <a:r>
            <a:rPr lang="ru-RU" b="1" i="1" dirty="0"/>
            <a:t> </a:t>
          </a:r>
          <a:r>
            <a:rPr lang="ru-RU" b="1" i="1" dirty="0" err="1"/>
            <a:t>new</a:t>
          </a:r>
          <a:r>
            <a:rPr lang="ru-RU" b="1" i="1" dirty="0"/>
            <a:t> </a:t>
          </a:r>
          <a:r>
            <a:rPr lang="ru-RU" b="1" i="1" dirty="0" err="1"/>
            <a:t>Вох</a:t>
          </a:r>
          <a:r>
            <a:rPr lang="ru-RU" b="1" i="1" dirty="0"/>
            <a:t>(); </a:t>
          </a:r>
          <a:endParaRPr lang="en-US" b="1" i="1" dirty="0"/>
        </a:p>
        <a:p>
          <a:pPr rtl="0"/>
          <a:r>
            <a:rPr lang="ru-RU" b="1" i="1" dirty="0"/>
            <a:t>// создание объекта </a:t>
          </a:r>
          <a:r>
            <a:rPr lang="ru-RU" b="1" i="1" dirty="0" err="1"/>
            <a:t>mу</a:t>
          </a:r>
          <a:r>
            <a:rPr lang="en-US" b="1" i="1" dirty="0"/>
            <a:t>b</a:t>
          </a:r>
          <a:r>
            <a:rPr lang="ru-RU" b="1" i="1" dirty="0"/>
            <a:t>ох типа </a:t>
          </a:r>
          <a:r>
            <a:rPr lang="ru-RU" b="1" i="1" dirty="0" err="1"/>
            <a:t>Вох</a:t>
          </a:r>
          <a:r>
            <a:rPr lang="ru-RU" b="1" i="1" dirty="0"/>
            <a:t> </a:t>
          </a:r>
          <a:endParaRPr lang="ru-RU" dirty="0"/>
        </a:p>
      </dgm:t>
    </dgm:pt>
    <dgm:pt modelId="{316F689D-8C89-4C34-BC97-B7BB4672B5A5}" type="parTrans" cxnId="{CE51B485-5C36-439E-A0B1-A42A988843D0}">
      <dgm:prSet/>
      <dgm:spPr/>
      <dgm:t>
        <a:bodyPr/>
        <a:lstStyle/>
        <a:p>
          <a:endParaRPr lang="ru-RU"/>
        </a:p>
      </dgm:t>
    </dgm:pt>
    <dgm:pt modelId="{8D2A3CE6-42DF-4164-B6F3-A7706B3CC2BE}" type="sibTrans" cxnId="{CE51B485-5C36-439E-A0B1-A42A988843D0}">
      <dgm:prSet/>
      <dgm:spPr/>
      <dgm:t>
        <a:bodyPr/>
        <a:lstStyle/>
        <a:p>
          <a:endParaRPr lang="ru-RU"/>
        </a:p>
      </dgm:t>
    </dgm:pt>
    <dgm:pt modelId="{CA32D860-D869-41DC-9F0B-887C2466588C}" type="pres">
      <dgm:prSet presAssocID="{8D465129-5790-46AA-9C5B-97CB5BCB241A}" presName="Name0" presStyleCnt="0">
        <dgm:presLayoutVars>
          <dgm:dir/>
          <dgm:resizeHandles val="exact"/>
        </dgm:presLayoutVars>
      </dgm:prSet>
      <dgm:spPr/>
      <dgm:t>
        <a:bodyPr/>
        <a:lstStyle/>
        <a:p>
          <a:endParaRPr lang="en-US"/>
        </a:p>
      </dgm:t>
    </dgm:pt>
    <dgm:pt modelId="{8864BAB7-9EE5-41DF-AE0A-0E455DCCC862}" type="pres">
      <dgm:prSet presAssocID="{2CF88C0C-6815-40BE-BB16-1CBD52DEEDD7}" presName="node" presStyleLbl="node1" presStyleIdx="0" presStyleCnt="2" custLinFactX="-93664" custLinFactNeighborX="-100000" custLinFactNeighborY="-60501">
        <dgm:presLayoutVars>
          <dgm:bulletEnabled val="1"/>
        </dgm:presLayoutVars>
      </dgm:prSet>
      <dgm:spPr/>
      <dgm:t>
        <a:bodyPr/>
        <a:lstStyle/>
        <a:p>
          <a:endParaRPr lang="en-US"/>
        </a:p>
      </dgm:t>
    </dgm:pt>
    <dgm:pt modelId="{759F3190-294D-49DC-8830-2C4943559301}" type="pres">
      <dgm:prSet presAssocID="{94B9424D-9CF7-4DA3-8E94-9542C2401E7A}" presName="sibTrans" presStyleLbl="sibTrans2D1" presStyleIdx="0" presStyleCnt="1"/>
      <dgm:spPr/>
      <dgm:t>
        <a:bodyPr/>
        <a:lstStyle/>
        <a:p>
          <a:endParaRPr lang="en-US"/>
        </a:p>
      </dgm:t>
    </dgm:pt>
    <dgm:pt modelId="{2DF4598D-4507-4984-A407-B2050110CBEC}" type="pres">
      <dgm:prSet presAssocID="{94B9424D-9CF7-4DA3-8E94-9542C2401E7A}" presName="connectorText" presStyleLbl="sibTrans2D1" presStyleIdx="0" presStyleCnt="1"/>
      <dgm:spPr/>
      <dgm:t>
        <a:bodyPr/>
        <a:lstStyle/>
        <a:p>
          <a:endParaRPr lang="en-US"/>
        </a:p>
      </dgm:t>
    </dgm:pt>
    <dgm:pt modelId="{110B081F-E64E-4C40-8916-AA155952901F}" type="pres">
      <dgm:prSet presAssocID="{F50903DB-EB18-445D-A317-1FA9D37FFBE1}" presName="node" presStyleLbl="node1" presStyleIdx="1" presStyleCnt="2">
        <dgm:presLayoutVars>
          <dgm:bulletEnabled val="1"/>
        </dgm:presLayoutVars>
      </dgm:prSet>
      <dgm:spPr/>
      <dgm:t>
        <a:bodyPr/>
        <a:lstStyle/>
        <a:p>
          <a:endParaRPr lang="en-US"/>
        </a:p>
      </dgm:t>
    </dgm:pt>
  </dgm:ptLst>
  <dgm:cxnLst>
    <dgm:cxn modelId="{0A309D1A-57B9-4F40-B43A-6481622A41C1}" type="presOf" srcId="{2CF88C0C-6815-40BE-BB16-1CBD52DEEDD7}" destId="{8864BAB7-9EE5-41DF-AE0A-0E455DCCC862}" srcOrd="0" destOrd="0" presId="urn:microsoft.com/office/officeart/2005/8/layout/process1"/>
    <dgm:cxn modelId="{CED61E3A-F128-4FDC-B864-51254AE7C550}" srcId="{8D465129-5790-46AA-9C5B-97CB5BCB241A}" destId="{2CF88C0C-6815-40BE-BB16-1CBD52DEEDD7}" srcOrd="0" destOrd="0" parTransId="{E1B28208-E33A-4423-B52F-5522915574AE}" sibTransId="{94B9424D-9CF7-4DA3-8E94-9542C2401E7A}"/>
    <dgm:cxn modelId="{91123A1A-C4EC-4E9F-886F-184B19EB36F3}" type="presOf" srcId="{8D465129-5790-46AA-9C5B-97CB5BCB241A}" destId="{CA32D860-D869-41DC-9F0B-887C2466588C}" srcOrd="0" destOrd="0" presId="urn:microsoft.com/office/officeart/2005/8/layout/process1"/>
    <dgm:cxn modelId="{CE51B485-5C36-439E-A0B1-A42A988843D0}" srcId="{8D465129-5790-46AA-9C5B-97CB5BCB241A}" destId="{F50903DB-EB18-445D-A317-1FA9D37FFBE1}" srcOrd="1" destOrd="0" parTransId="{316F689D-8C89-4C34-BC97-B7BB4672B5A5}" sibTransId="{8D2A3CE6-42DF-4164-B6F3-A7706B3CC2BE}"/>
    <dgm:cxn modelId="{353DE9E0-4089-4489-8302-463B82A9570F}" type="presOf" srcId="{F50903DB-EB18-445D-A317-1FA9D37FFBE1}" destId="{110B081F-E64E-4C40-8916-AA155952901F}" srcOrd="0" destOrd="0" presId="urn:microsoft.com/office/officeart/2005/8/layout/process1"/>
    <dgm:cxn modelId="{20E72709-2C11-4D4D-99FB-A7C8F4C49C04}" type="presOf" srcId="{94B9424D-9CF7-4DA3-8E94-9542C2401E7A}" destId="{2DF4598D-4507-4984-A407-B2050110CBEC}" srcOrd="1" destOrd="0" presId="urn:microsoft.com/office/officeart/2005/8/layout/process1"/>
    <dgm:cxn modelId="{18415707-D5CF-4663-A0B3-BD50C46F45B4}" type="presOf" srcId="{94B9424D-9CF7-4DA3-8E94-9542C2401E7A}" destId="{759F3190-294D-49DC-8830-2C4943559301}" srcOrd="0" destOrd="0" presId="urn:microsoft.com/office/officeart/2005/8/layout/process1"/>
    <dgm:cxn modelId="{B902139C-165F-4FCD-95D4-AD390257D63A}" type="presParOf" srcId="{CA32D860-D869-41DC-9F0B-887C2466588C}" destId="{8864BAB7-9EE5-41DF-AE0A-0E455DCCC862}" srcOrd="0" destOrd="0" presId="urn:microsoft.com/office/officeart/2005/8/layout/process1"/>
    <dgm:cxn modelId="{C600E13E-8B1C-49D2-A294-19B6B220E352}" type="presParOf" srcId="{CA32D860-D869-41DC-9F0B-887C2466588C}" destId="{759F3190-294D-49DC-8830-2C4943559301}" srcOrd="1" destOrd="0" presId="urn:microsoft.com/office/officeart/2005/8/layout/process1"/>
    <dgm:cxn modelId="{199AD804-33C2-41FE-BDE8-135B1D9C2C11}" type="presParOf" srcId="{759F3190-294D-49DC-8830-2C4943559301}" destId="{2DF4598D-4507-4984-A407-B2050110CBEC}" srcOrd="0" destOrd="0" presId="urn:microsoft.com/office/officeart/2005/8/layout/process1"/>
    <dgm:cxn modelId="{E06102A6-ED3E-4D6C-81DA-593B6D20A757}" type="presParOf" srcId="{CA32D860-D869-41DC-9F0B-887C2466588C}" destId="{110B081F-E64E-4C40-8916-AA155952901F}"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465129-5790-46AA-9C5B-97CB5BCB241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ru-RU"/>
        </a:p>
      </dgm:t>
    </dgm:pt>
    <dgm:pt modelId="{2CF88C0C-6815-40BE-BB16-1CBD52DEEDD7}">
      <dgm:prSet custT="1">
        <dgm:style>
          <a:lnRef idx="3">
            <a:schemeClr val="lt1"/>
          </a:lnRef>
          <a:fillRef idx="1">
            <a:schemeClr val="accent3"/>
          </a:fillRef>
          <a:effectRef idx="1">
            <a:schemeClr val="accent3"/>
          </a:effectRef>
          <a:fontRef idx="minor">
            <a:schemeClr val="lt1"/>
          </a:fontRef>
        </dgm:style>
      </dgm:prSet>
      <dgm:spPr/>
      <dgm:t>
        <a:bodyPr/>
        <a:lstStyle/>
        <a:p>
          <a:pPr rtl="0"/>
          <a:r>
            <a:rPr lang="en-US" sz="1600" b="1" i="1" dirty="0"/>
            <a:t> a= 100;  </a:t>
          </a:r>
          <a:endParaRPr lang="ru-RU" sz="1600" b="1" i="1" dirty="0"/>
        </a:p>
      </dgm:t>
    </dgm:pt>
    <dgm:pt modelId="{E1B28208-E33A-4423-B52F-5522915574AE}" type="parTrans" cxnId="{CED61E3A-F128-4FDC-B864-51254AE7C550}">
      <dgm:prSet/>
      <dgm:spPr/>
      <dgm:t>
        <a:bodyPr/>
        <a:lstStyle/>
        <a:p>
          <a:endParaRPr lang="ru-RU"/>
        </a:p>
      </dgm:t>
    </dgm:pt>
    <dgm:pt modelId="{94B9424D-9CF7-4DA3-8E94-9542C2401E7A}" type="sibTrans" cxnId="{CED61E3A-F128-4FDC-B864-51254AE7C550}">
      <dgm:prSet>
        <dgm:style>
          <a:lnRef idx="3">
            <a:schemeClr val="lt1"/>
          </a:lnRef>
          <a:fillRef idx="1">
            <a:schemeClr val="accent3"/>
          </a:fillRef>
          <a:effectRef idx="1">
            <a:schemeClr val="accent3"/>
          </a:effectRef>
          <a:fontRef idx="minor">
            <a:schemeClr val="lt1"/>
          </a:fontRef>
        </dgm:style>
      </dgm:prSet>
      <dgm:spPr/>
      <dgm:t>
        <a:bodyPr/>
        <a:lstStyle/>
        <a:p>
          <a:endParaRPr lang="ru-RU"/>
        </a:p>
      </dgm:t>
    </dgm:pt>
    <dgm:pt modelId="{F50903DB-EB18-445D-A317-1FA9D37FFBE1}">
      <dgm:prSet custT="1">
        <dgm:style>
          <a:lnRef idx="3">
            <a:schemeClr val="lt1"/>
          </a:lnRef>
          <a:fillRef idx="1">
            <a:schemeClr val="accent3"/>
          </a:fillRef>
          <a:effectRef idx="1">
            <a:schemeClr val="accent3"/>
          </a:effectRef>
          <a:fontRef idx="minor">
            <a:schemeClr val="lt1"/>
          </a:fontRef>
        </dgm:style>
      </dgm:prSet>
      <dgm:spPr/>
      <dgm:t>
        <a:bodyPr/>
        <a:lstStyle/>
        <a:p>
          <a:pPr rtl="0"/>
          <a:r>
            <a:rPr lang="en-US" sz="1200" b="1" i="1" dirty="0" err="1">
              <a:solidFill>
                <a:schemeClr val="bg1"/>
              </a:solidFill>
            </a:rPr>
            <a:t>mybox.width</a:t>
          </a:r>
          <a:r>
            <a:rPr lang="en-US" sz="1200" b="1" i="1" dirty="0">
              <a:solidFill>
                <a:schemeClr val="bg1"/>
              </a:solidFill>
            </a:rPr>
            <a:t>=10; </a:t>
          </a:r>
        </a:p>
        <a:p>
          <a:r>
            <a:rPr lang="en-US" sz="1200" b="1" i="1" dirty="0" err="1">
              <a:solidFill>
                <a:schemeClr val="bg1"/>
              </a:solidFill>
            </a:rPr>
            <a:t>mybox.height</a:t>
          </a:r>
          <a:r>
            <a:rPr lang="en-US" sz="1200" b="1" i="1" dirty="0">
              <a:solidFill>
                <a:schemeClr val="bg1"/>
              </a:solidFill>
            </a:rPr>
            <a:t>=20; </a:t>
          </a:r>
        </a:p>
        <a:p>
          <a:r>
            <a:rPr lang="en-US" sz="1200" b="1" i="1" dirty="0" err="1">
              <a:solidFill>
                <a:schemeClr val="bg1"/>
              </a:solidFill>
            </a:rPr>
            <a:t>mybox.depth</a:t>
          </a:r>
          <a:r>
            <a:rPr lang="en-US" sz="1200" b="1" i="1" dirty="0">
              <a:solidFill>
                <a:schemeClr val="bg1"/>
              </a:solidFill>
            </a:rPr>
            <a:t> =15; </a:t>
          </a:r>
          <a:r>
            <a:rPr lang="ru-RU" sz="1200" b="1" i="1" dirty="0">
              <a:solidFill>
                <a:schemeClr val="bg1"/>
              </a:solidFill>
            </a:rPr>
            <a:t> </a:t>
          </a:r>
        </a:p>
      </dgm:t>
    </dgm:pt>
    <dgm:pt modelId="{316F689D-8C89-4C34-BC97-B7BB4672B5A5}" type="parTrans" cxnId="{CE51B485-5C36-439E-A0B1-A42A988843D0}">
      <dgm:prSet/>
      <dgm:spPr/>
      <dgm:t>
        <a:bodyPr/>
        <a:lstStyle/>
        <a:p>
          <a:endParaRPr lang="ru-RU"/>
        </a:p>
      </dgm:t>
    </dgm:pt>
    <dgm:pt modelId="{8D2A3CE6-42DF-4164-B6F3-A7706B3CC2BE}" type="sibTrans" cxnId="{CE51B485-5C36-439E-A0B1-A42A988843D0}">
      <dgm:prSet/>
      <dgm:spPr/>
      <dgm:t>
        <a:bodyPr/>
        <a:lstStyle/>
        <a:p>
          <a:endParaRPr lang="ru-RU"/>
        </a:p>
      </dgm:t>
    </dgm:pt>
    <dgm:pt modelId="{CA32D860-D869-41DC-9F0B-887C2466588C}" type="pres">
      <dgm:prSet presAssocID="{8D465129-5790-46AA-9C5B-97CB5BCB241A}" presName="Name0" presStyleCnt="0">
        <dgm:presLayoutVars>
          <dgm:dir/>
          <dgm:resizeHandles val="exact"/>
        </dgm:presLayoutVars>
      </dgm:prSet>
      <dgm:spPr/>
      <dgm:t>
        <a:bodyPr/>
        <a:lstStyle/>
        <a:p>
          <a:endParaRPr lang="en-US"/>
        </a:p>
      </dgm:t>
    </dgm:pt>
    <dgm:pt modelId="{8864BAB7-9EE5-41DF-AE0A-0E455DCCC862}" type="pres">
      <dgm:prSet presAssocID="{2CF88C0C-6815-40BE-BB16-1CBD52DEEDD7}" presName="node" presStyleLbl="node1" presStyleIdx="0" presStyleCnt="2" custLinFactNeighborX="-6187" custLinFactNeighborY="40013">
        <dgm:presLayoutVars>
          <dgm:bulletEnabled val="1"/>
        </dgm:presLayoutVars>
      </dgm:prSet>
      <dgm:spPr/>
      <dgm:t>
        <a:bodyPr/>
        <a:lstStyle/>
        <a:p>
          <a:endParaRPr lang="en-US"/>
        </a:p>
      </dgm:t>
    </dgm:pt>
    <dgm:pt modelId="{759F3190-294D-49DC-8830-2C4943559301}" type="pres">
      <dgm:prSet presAssocID="{94B9424D-9CF7-4DA3-8E94-9542C2401E7A}" presName="sibTrans" presStyleLbl="sibTrans2D1" presStyleIdx="0" presStyleCnt="1"/>
      <dgm:spPr/>
      <dgm:t>
        <a:bodyPr/>
        <a:lstStyle/>
        <a:p>
          <a:endParaRPr lang="en-US"/>
        </a:p>
      </dgm:t>
    </dgm:pt>
    <dgm:pt modelId="{2DF4598D-4507-4984-A407-B2050110CBEC}" type="pres">
      <dgm:prSet presAssocID="{94B9424D-9CF7-4DA3-8E94-9542C2401E7A}" presName="connectorText" presStyleLbl="sibTrans2D1" presStyleIdx="0" presStyleCnt="1"/>
      <dgm:spPr/>
      <dgm:t>
        <a:bodyPr/>
        <a:lstStyle/>
        <a:p>
          <a:endParaRPr lang="en-US"/>
        </a:p>
      </dgm:t>
    </dgm:pt>
    <dgm:pt modelId="{110B081F-E64E-4C40-8916-AA155952901F}" type="pres">
      <dgm:prSet presAssocID="{F50903DB-EB18-445D-A317-1FA9D37FFBE1}" presName="node" presStyleLbl="node1" presStyleIdx="1" presStyleCnt="2">
        <dgm:presLayoutVars>
          <dgm:bulletEnabled val="1"/>
        </dgm:presLayoutVars>
      </dgm:prSet>
      <dgm:spPr/>
      <dgm:t>
        <a:bodyPr/>
        <a:lstStyle/>
        <a:p>
          <a:endParaRPr lang="en-US"/>
        </a:p>
      </dgm:t>
    </dgm:pt>
  </dgm:ptLst>
  <dgm:cxnLst>
    <dgm:cxn modelId="{CED61E3A-F128-4FDC-B864-51254AE7C550}" srcId="{8D465129-5790-46AA-9C5B-97CB5BCB241A}" destId="{2CF88C0C-6815-40BE-BB16-1CBD52DEEDD7}" srcOrd="0" destOrd="0" parTransId="{E1B28208-E33A-4423-B52F-5522915574AE}" sibTransId="{94B9424D-9CF7-4DA3-8E94-9542C2401E7A}"/>
    <dgm:cxn modelId="{C7B1281E-07F1-417B-A2A4-9BDD677FB1F5}" type="presOf" srcId="{F50903DB-EB18-445D-A317-1FA9D37FFBE1}" destId="{110B081F-E64E-4C40-8916-AA155952901F}" srcOrd="0" destOrd="0" presId="urn:microsoft.com/office/officeart/2005/8/layout/process1"/>
    <dgm:cxn modelId="{DD85D7A7-D1C5-4E63-A0BF-1616A738EBF1}" type="presOf" srcId="{94B9424D-9CF7-4DA3-8E94-9542C2401E7A}" destId="{759F3190-294D-49DC-8830-2C4943559301}" srcOrd="0" destOrd="0" presId="urn:microsoft.com/office/officeart/2005/8/layout/process1"/>
    <dgm:cxn modelId="{72646E51-06D4-4BD4-936B-DFFF079AA4A0}" type="presOf" srcId="{8D465129-5790-46AA-9C5B-97CB5BCB241A}" destId="{CA32D860-D869-41DC-9F0B-887C2466588C}" srcOrd="0" destOrd="0" presId="urn:microsoft.com/office/officeart/2005/8/layout/process1"/>
    <dgm:cxn modelId="{CE51B485-5C36-439E-A0B1-A42A988843D0}" srcId="{8D465129-5790-46AA-9C5B-97CB5BCB241A}" destId="{F50903DB-EB18-445D-A317-1FA9D37FFBE1}" srcOrd="1" destOrd="0" parTransId="{316F689D-8C89-4C34-BC97-B7BB4672B5A5}" sibTransId="{8D2A3CE6-42DF-4164-B6F3-A7706B3CC2BE}"/>
    <dgm:cxn modelId="{D86CD865-62AB-4B30-9F1D-D6E27742A753}" type="presOf" srcId="{94B9424D-9CF7-4DA3-8E94-9542C2401E7A}" destId="{2DF4598D-4507-4984-A407-B2050110CBEC}" srcOrd="1" destOrd="0" presId="urn:microsoft.com/office/officeart/2005/8/layout/process1"/>
    <dgm:cxn modelId="{342E9EF5-6A37-4835-9777-BCB73B146EF8}" type="presOf" srcId="{2CF88C0C-6815-40BE-BB16-1CBD52DEEDD7}" destId="{8864BAB7-9EE5-41DF-AE0A-0E455DCCC862}" srcOrd="0" destOrd="0" presId="urn:microsoft.com/office/officeart/2005/8/layout/process1"/>
    <dgm:cxn modelId="{5088322E-20D9-46BE-932C-7FC1DDB9B8A0}" type="presParOf" srcId="{CA32D860-D869-41DC-9F0B-887C2466588C}" destId="{8864BAB7-9EE5-41DF-AE0A-0E455DCCC862}" srcOrd="0" destOrd="0" presId="urn:microsoft.com/office/officeart/2005/8/layout/process1"/>
    <dgm:cxn modelId="{377B6D9D-0A59-4CEB-84A2-52265C205643}" type="presParOf" srcId="{CA32D860-D869-41DC-9F0B-887C2466588C}" destId="{759F3190-294D-49DC-8830-2C4943559301}" srcOrd="1" destOrd="0" presId="urn:microsoft.com/office/officeart/2005/8/layout/process1"/>
    <dgm:cxn modelId="{A460CF43-53BE-4415-A366-6909F82DE099}" type="presParOf" srcId="{759F3190-294D-49DC-8830-2C4943559301}" destId="{2DF4598D-4507-4984-A407-B2050110CBEC}" srcOrd="0" destOrd="0" presId="urn:microsoft.com/office/officeart/2005/8/layout/process1"/>
    <dgm:cxn modelId="{5F7BA27E-C692-436B-8B58-94168D81A3B1}" type="presParOf" srcId="{CA32D860-D869-41DC-9F0B-887C2466588C}" destId="{110B081F-E64E-4C40-8916-AA155952901F}"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F877E3-90A7-4938-8ACB-8065C03F4F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1752CC50-8600-48FF-8CFF-D8203FC468F3}">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solidFill>
                <a:schemeClr val="bg1"/>
              </a:solidFill>
            </a:rPr>
            <a:t>this();</a:t>
          </a:r>
          <a:endParaRPr lang="ru-RU" sz="1800" b="1" i="1" dirty="0">
            <a:solidFill>
              <a:schemeClr val="bg1"/>
            </a:solidFill>
          </a:endParaRPr>
        </a:p>
      </dgm:t>
    </dgm:pt>
    <dgm:pt modelId="{51D14FF0-DFA5-468B-A725-2B7C269CE35D}" type="parTrans" cxnId="{3AB1D535-AEB4-4895-9B21-B5C32E96818D}">
      <dgm:prSet/>
      <dgm:spPr/>
      <dgm:t>
        <a:bodyPr/>
        <a:lstStyle/>
        <a:p>
          <a:endParaRPr lang="ru-RU" sz="1800" b="1" i="1">
            <a:solidFill>
              <a:schemeClr val="bg1"/>
            </a:solidFill>
          </a:endParaRPr>
        </a:p>
      </dgm:t>
    </dgm:pt>
    <dgm:pt modelId="{BAEA580E-DD90-40ED-A802-9AB834CE06B6}" type="sibTrans" cxnId="{3AB1D535-AEB4-4895-9B21-B5C32E96818D}">
      <dgm:prSet>
        <dgm:style>
          <a:lnRef idx="3">
            <a:schemeClr val="lt1"/>
          </a:lnRef>
          <a:fillRef idx="1">
            <a:schemeClr val="accent3"/>
          </a:fillRef>
          <a:effectRef idx="1">
            <a:schemeClr val="accent3"/>
          </a:effectRef>
          <a:fontRef idx="minor">
            <a:schemeClr val="lt1"/>
          </a:fontRef>
        </dgm:style>
      </dgm:prSet>
      <dgm:spPr/>
      <dgm:t>
        <a:bodyPr/>
        <a:lstStyle/>
        <a:p>
          <a:endParaRPr lang="ru-RU" sz="1800" b="1" i="1">
            <a:solidFill>
              <a:schemeClr val="bg1"/>
            </a:solidFill>
          </a:endParaRPr>
        </a:p>
      </dgm:t>
    </dgm:pt>
    <dgm:pt modelId="{FA23EA61-7DDF-45B2-8BD0-B47A2CE91809}">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err="1">
              <a:solidFill>
                <a:schemeClr val="bg1"/>
              </a:solidFill>
            </a:rPr>
            <a:t>this.parameter</a:t>
          </a:r>
          <a:r>
            <a:rPr lang="ru-RU" sz="1800" b="1" i="1" dirty="0">
              <a:solidFill>
                <a:schemeClr val="bg1"/>
              </a:solidFill>
            </a:rPr>
            <a:t>()</a:t>
          </a:r>
          <a:r>
            <a:rPr lang="en-US" sz="1800" b="1" i="1" dirty="0">
              <a:solidFill>
                <a:schemeClr val="bg1"/>
              </a:solidFill>
            </a:rPr>
            <a:t>;</a:t>
          </a:r>
          <a:endParaRPr lang="ru-RU" sz="1800" b="1" i="1" dirty="0">
            <a:solidFill>
              <a:schemeClr val="bg1"/>
            </a:solidFill>
          </a:endParaRPr>
        </a:p>
      </dgm:t>
    </dgm:pt>
    <dgm:pt modelId="{7C604448-D7D4-4A3D-BE45-39AB0499F692}" type="parTrans" cxnId="{69CCBACE-0C82-4CC8-83D2-9FC96CB42AF2}">
      <dgm:prSet/>
      <dgm:spPr/>
      <dgm:t>
        <a:bodyPr/>
        <a:lstStyle/>
        <a:p>
          <a:endParaRPr lang="ru-RU" sz="1800" b="1" i="1">
            <a:solidFill>
              <a:schemeClr val="bg1"/>
            </a:solidFill>
          </a:endParaRPr>
        </a:p>
      </dgm:t>
    </dgm:pt>
    <dgm:pt modelId="{247357A5-9152-4041-BDFA-4B58E322E406}" type="sibTrans" cxnId="{69CCBACE-0C82-4CC8-83D2-9FC96CB42AF2}">
      <dgm:prSet/>
      <dgm:spPr/>
      <dgm:t>
        <a:bodyPr/>
        <a:lstStyle/>
        <a:p>
          <a:endParaRPr lang="ru-RU" sz="1800" b="1" i="1">
            <a:solidFill>
              <a:schemeClr val="bg1"/>
            </a:solidFill>
          </a:endParaRPr>
        </a:p>
      </dgm:t>
    </dgm:pt>
    <dgm:pt modelId="{7ADEB0A0-0E65-4CAD-BA4A-383D12CD75C0}">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solidFill>
                <a:schemeClr val="bg1"/>
              </a:solidFill>
            </a:rPr>
            <a:t>public </a:t>
          </a:r>
          <a:r>
            <a:rPr lang="ru-RU" sz="1800" b="1" i="1" dirty="0">
              <a:solidFill>
                <a:schemeClr val="bg1"/>
              </a:solidFill>
            </a:rPr>
            <a:t> </a:t>
          </a:r>
          <a:r>
            <a:rPr lang="en-US" sz="1800" b="1" i="1" dirty="0" err="1">
              <a:solidFill>
                <a:schemeClr val="bg1"/>
              </a:solidFill>
            </a:rPr>
            <a:t>avto</a:t>
          </a:r>
          <a:r>
            <a:rPr lang="en-US" sz="1800" b="1" i="1" dirty="0">
              <a:solidFill>
                <a:schemeClr val="bg1"/>
              </a:solidFill>
            </a:rPr>
            <a:t> </a:t>
          </a:r>
          <a:r>
            <a:rPr lang="ru-RU" sz="1800" b="1" i="1" dirty="0">
              <a:solidFill>
                <a:schemeClr val="bg1"/>
              </a:solidFill>
            </a:rPr>
            <a:t> </a:t>
          </a:r>
          <a:r>
            <a:rPr lang="en-US" sz="1800" b="1" i="1" dirty="0" err="1">
              <a:solidFill>
                <a:schemeClr val="bg1"/>
              </a:solidFill>
            </a:rPr>
            <a:t>car_shop</a:t>
          </a:r>
          <a:r>
            <a:rPr lang="en-US" sz="1800" b="1" i="1" dirty="0">
              <a:solidFill>
                <a:schemeClr val="bg1"/>
              </a:solidFill>
            </a:rPr>
            <a:t>(List details,…,</a:t>
          </a:r>
          <a:r>
            <a:rPr lang="ru-RU" sz="1800" b="1" i="1" dirty="0">
              <a:solidFill>
                <a:schemeClr val="bg1"/>
              </a:solidFill>
            </a:rPr>
            <a:t>) </a:t>
          </a:r>
          <a:r>
            <a:rPr lang="en-US" sz="1800" b="1" i="1" dirty="0">
              <a:solidFill>
                <a:schemeClr val="bg1"/>
              </a:solidFill>
            </a:rPr>
            <a:t>{ </a:t>
          </a:r>
          <a:r>
            <a:rPr lang="en-US" sz="1800" b="1" i="1" dirty="0" err="1">
              <a:solidFill>
                <a:schemeClr val="bg1"/>
              </a:solidFill>
            </a:rPr>
            <a:t>this.</a:t>
          </a:r>
          <a:r>
            <a:rPr lang="en-US" sz="1800" b="1" i="1" dirty="0" err="1"/>
            <a:t>painting</a:t>
          </a:r>
          <a:r>
            <a:rPr lang="en-US" sz="1800" b="1" i="1" dirty="0"/>
            <a:t>();}</a:t>
          </a:r>
          <a:endParaRPr lang="ru-RU" sz="1800" b="1" i="1" dirty="0">
            <a:solidFill>
              <a:schemeClr val="bg1"/>
            </a:solidFill>
          </a:endParaRPr>
        </a:p>
      </dgm:t>
    </dgm:pt>
    <dgm:pt modelId="{356C2906-4FF2-4DDE-946A-E517A9F3C1ED}" type="parTrans" cxnId="{22A43201-C14A-465C-91AB-CE4E099EF998}">
      <dgm:prSet/>
      <dgm:spPr/>
      <dgm:t>
        <a:bodyPr/>
        <a:lstStyle/>
        <a:p>
          <a:endParaRPr lang="ru-RU" sz="1800" b="1" i="1">
            <a:solidFill>
              <a:schemeClr val="bg1"/>
            </a:solidFill>
          </a:endParaRPr>
        </a:p>
      </dgm:t>
    </dgm:pt>
    <dgm:pt modelId="{E0465EC5-00C3-4558-8D9C-4F240F96334F}" type="sibTrans" cxnId="{22A43201-C14A-465C-91AB-CE4E099EF998}">
      <dgm:prSet/>
      <dgm:spPr/>
      <dgm:t>
        <a:bodyPr/>
        <a:lstStyle/>
        <a:p>
          <a:endParaRPr lang="ru-RU" sz="1800" b="1" i="1">
            <a:solidFill>
              <a:schemeClr val="bg1"/>
            </a:solidFill>
          </a:endParaRPr>
        </a:p>
      </dgm:t>
    </dgm:pt>
    <dgm:pt modelId="{72EBFD80-6FA9-4A39-B2E0-4986AA078679}" type="pres">
      <dgm:prSet presAssocID="{B5F877E3-90A7-4938-8ACB-8065C03F4FD2}" presName="Name0" presStyleCnt="0">
        <dgm:presLayoutVars>
          <dgm:chMax val="7"/>
          <dgm:chPref val="7"/>
          <dgm:dir/>
        </dgm:presLayoutVars>
      </dgm:prSet>
      <dgm:spPr/>
      <dgm:t>
        <a:bodyPr/>
        <a:lstStyle/>
        <a:p>
          <a:endParaRPr lang="en-US"/>
        </a:p>
      </dgm:t>
    </dgm:pt>
    <dgm:pt modelId="{0A44CD6F-7F52-4269-963C-53335489C3A0}" type="pres">
      <dgm:prSet presAssocID="{B5F877E3-90A7-4938-8ACB-8065C03F4FD2}" presName="Name1" presStyleCnt="0"/>
      <dgm:spPr/>
    </dgm:pt>
    <dgm:pt modelId="{23DC0070-B3D8-421D-8B70-DE7E496747BC}" type="pres">
      <dgm:prSet presAssocID="{B5F877E3-90A7-4938-8ACB-8065C03F4FD2}" presName="cycle" presStyleCnt="0"/>
      <dgm:spPr/>
    </dgm:pt>
    <dgm:pt modelId="{820361D9-F9A1-49B7-AC6A-6DD8463E498D}" type="pres">
      <dgm:prSet presAssocID="{B5F877E3-90A7-4938-8ACB-8065C03F4FD2}" presName="srcNode" presStyleLbl="node1" presStyleIdx="0" presStyleCnt="3"/>
      <dgm:spPr/>
    </dgm:pt>
    <dgm:pt modelId="{828D275D-7510-4004-A8CB-D1D00C377700}" type="pres">
      <dgm:prSet presAssocID="{B5F877E3-90A7-4938-8ACB-8065C03F4FD2}" presName="conn" presStyleLbl="parChTrans1D2" presStyleIdx="0" presStyleCnt="1"/>
      <dgm:spPr/>
      <dgm:t>
        <a:bodyPr/>
        <a:lstStyle/>
        <a:p>
          <a:endParaRPr lang="en-US"/>
        </a:p>
      </dgm:t>
    </dgm:pt>
    <dgm:pt modelId="{7E8B6F68-CD4C-4C28-B7CC-8F0620747116}" type="pres">
      <dgm:prSet presAssocID="{B5F877E3-90A7-4938-8ACB-8065C03F4FD2}" presName="extraNode" presStyleLbl="node1" presStyleIdx="0" presStyleCnt="3"/>
      <dgm:spPr/>
    </dgm:pt>
    <dgm:pt modelId="{797AAD30-FAC0-4D72-9BD6-6C48241A1E0D}" type="pres">
      <dgm:prSet presAssocID="{B5F877E3-90A7-4938-8ACB-8065C03F4FD2}" presName="dstNode" presStyleLbl="node1" presStyleIdx="0" presStyleCnt="3"/>
      <dgm:spPr/>
    </dgm:pt>
    <dgm:pt modelId="{4B28B220-5C72-4705-9B71-0A18E307635B}" type="pres">
      <dgm:prSet presAssocID="{1752CC50-8600-48FF-8CFF-D8203FC468F3}" presName="text_1" presStyleLbl="node1" presStyleIdx="0" presStyleCnt="3">
        <dgm:presLayoutVars>
          <dgm:bulletEnabled val="1"/>
        </dgm:presLayoutVars>
      </dgm:prSet>
      <dgm:spPr/>
      <dgm:t>
        <a:bodyPr/>
        <a:lstStyle/>
        <a:p>
          <a:endParaRPr lang="en-US"/>
        </a:p>
      </dgm:t>
    </dgm:pt>
    <dgm:pt modelId="{9A1DA674-1526-49DE-B7AB-E2A0151B9995}" type="pres">
      <dgm:prSet presAssocID="{1752CC50-8600-48FF-8CFF-D8203FC468F3}" presName="accent_1" presStyleCnt="0"/>
      <dgm:spPr/>
    </dgm:pt>
    <dgm:pt modelId="{831DC42A-0825-4B41-8FDD-E4D8C11CE406}" type="pres">
      <dgm:prSet presAssocID="{1752CC50-8600-48FF-8CFF-D8203FC468F3}" presName="accentRepeatNode" presStyleLbl="solidFgAcc1" presStyleIdx="0" presStyleCnt="3">
        <dgm:style>
          <a:lnRef idx="3">
            <a:schemeClr val="lt1"/>
          </a:lnRef>
          <a:fillRef idx="1">
            <a:schemeClr val="accent3"/>
          </a:fillRef>
          <a:effectRef idx="1">
            <a:schemeClr val="accent3"/>
          </a:effectRef>
          <a:fontRef idx="minor">
            <a:schemeClr val="lt1"/>
          </a:fontRef>
        </dgm:style>
      </dgm:prSet>
      <dgm:spPr/>
    </dgm:pt>
    <dgm:pt modelId="{41A590FE-47E2-411A-8BA5-55CA5398AD25}" type="pres">
      <dgm:prSet presAssocID="{FA23EA61-7DDF-45B2-8BD0-B47A2CE91809}" presName="text_2" presStyleLbl="node1" presStyleIdx="1" presStyleCnt="3">
        <dgm:presLayoutVars>
          <dgm:bulletEnabled val="1"/>
        </dgm:presLayoutVars>
      </dgm:prSet>
      <dgm:spPr/>
      <dgm:t>
        <a:bodyPr/>
        <a:lstStyle/>
        <a:p>
          <a:endParaRPr lang="en-US"/>
        </a:p>
      </dgm:t>
    </dgm:pt>
    <dgm:pt modelId="{58066A31-1559-4D57-820F-89B56A2C2D8A}" type="pres">
      <dgm:prSet presAssocID="{FA23EA61-7DDF-45B2-8BD0-B47A2CE91809}" presName="accent_2" presStyleCnt="0"/>
      <dgm:spPr/>
    </dgm:pt>
    <dgm:pt modelId="{C601EA1C-E239-49EE-BC0D-ED893E817ED9}" type="pres">
      <dgm:prSet presAssocID="{FA23EA61-7DDF-45B2-8BD0-B47A2CE91809}" presName="accentRepeatNode" presStyleLbl="solidFgAcc1" presStyleIdx="1" presStyleCnt="3">
        <dgm:style>
          <a:lnRef idx="3">
            <a:schemeClr val="lt1"/>
          </a:lnRef>
          <a:fillRef idx="1">
            <a:schemeClr val="accent3"/>
          </a:fillRef>
          <a:effectRef idx="1">
            <a:schemeClr val="accent3"/>
          </a:effectRef>
          <a:fontRef idx="minor">
            <a:schemeClr val="lt1"/>
          </a:fontRef>
        </dgm:style>
      </dgm:prSet>
      <dgm:spPr/>
    </dgm:pt>
    <dgm:pt modelId="{ACF97640-0DE9-40DC-B160-B1F6936912C6}" type="pres">
      <dgm:prSet presAssocID="{7ADEB0A0-0E65-4CAD-BA4A-383D12CD75C0}" presName="text_3" presStyleLbl="node1" presStyleIdx="2" presStyleCnt="3" custLinFactNeighborX="635" custLinFactNeighborY="-2548">
        <dgm:presLayoutVars>
          <dgm:bulletEnabled val="1"/>
        </dgm:presLayoutVars>
      </dgm:prSet>
      <dgm:spPr/>
      <dgm:t>
        <a:bodyPr/>
        <a:lstStyle/>
        <a:p>
          <a:endParaRPr lang="en-US"/>
        </a:p>
      </dgm:t>
    </dgm:pt>
    <dgm:pt modelId="{B4B7755A-45B3-4499-AAD9-B2FC410259F0}" type="pres">
      <dgm:prSet presAssocID="{7ADEB0A0-0E65-4CAD-BA4A-383D12CD75C0}" presName="accent_3" presStyleCnt="0"/>
      <dgm:spPr/>
    </dgm:pt>
    <dgm:pt modelId="{99E61D12-E8DD-40BB-9897-F874F19EB266}" type="pres">
      <dgm:prSet presAssocID="{7ADEB0A0-0E65-4CAD-BA4A-383D12CD75C0}" presName="accentRepeatNode" presStyleLbl="solidFgAcc1" presStyleIdx="2" presStyleCnt="3">
        <dgm:style>
          <a:lnRef idx="3">
            <a:schemeClr val="lt1"/>
          </a:lnRef>
          <a:fillRef idx="1">
            <a:schemeClr val="accent3"/>
          </a:fillRef>
          <a:effectRef idx="1">
            <a:schemeClr val="accent3"/>
          </a:effectRef>
          <a:fontRef idx="minor">
            <a:schemeClr val="lt1"/>
          </a:fontRef>
        </dgm:style>
      </dgm:prSet>
      <dgm:spPr/>
    </dgm:pt>
  </dgm:ptLst>
  <dgm:cxnLst>
    <dgm:cxn modelId="{3AB1D535-AEB4-4895-9B21-B5C32E96818D}" srcId="{B5F877E3-90A7-4938-8ACB-8065C03F4FD2}" destId="{1752CC50-8600-48FF-8CFF-D8203FC468F3}" srcOrd="0" destOrd="0" parTransId="{51D14FF0-DFA5-468B-A725-2B7C269CE35D}" sibTransId="{BAEA580E-DD90-40ED-A802-9AB834CE06B6}"/>
    <dgm:cxn modelId="{FC7C7651-0452-4162-9C5C-D00C8B9E4B26}" type="presOf" srcId="{1752CC50-8600-48FF-8CFF-D8203FC468F3}" destId="{4B28B220-5C72-4705-9B71-0A18E307635B}" srcOrd="0" destOrd="0" presId="urn:microsoft.com/office/officeart/2008/layout/VerticalCurvedList"/>
    <dgm:cxn modelId="{69CCBACE-0C82-4CC8-83D2-9FC96CB42AF2}" srcId="{B5F877E3-90A7-4938-8ACB-8065C03F4FD2}" destId="{FA23EA61-7DDF-45B2-8BD0-B47A2CE91809}" srcOrd="1" destOrd="0" parTransId="{7C604448-D7D4-4A3D-BE45-39AB0499F692}" sibTransId="{247357A5-9152-4041-BDFA-4B58E322E406}"/>
    <dgm:cxn modelId="{22A43201-C14A-465C-91AB-CE4E099EF998}" srcId="{B5F877E3-90A7-4938-8ACB-8065C03F4FD2}" destId="{7ADEB0A0-0E65-4CAD-BA4A-383D12CD75C0}" srcOrd="2" destOrd="0" parTransId="{356C2906-4FF2-4DDE-946A-E517A9F3C1ED}" sibTransId="{E0465EC5-00C3-4558-8D9C-4F240F96334F}"/>
    <dgm:cxn modelId="{1BBCA652-CC6A-4BCC-8B41-E1C23E5A2CB4}" type="presOf" srcId="{B5F877E3-90A7-4938-8ACB-8065C03F4FD2}" destId="{72EBFD80-6FA9-4A39-B2E0-4986AA078679}" srcOrd="0" destOrd="0" presId="urn:microsoft.com/office/officeart/2008/layout/VerticalCurvedList"/>
    <dgm:cxn modelId="{94ECC20F-3B66-49D5-8F62-3C90BF90D6DF}" type="presOf" srcId="{FA23EA61-7DDF-45B2-8BD0-B47A2CE91809}" destId="{41A590FE-47E2-411A-8BA5-55CA5398AD25}" srcOrd="0" destOrd="0" presId="urn:microsoft.com/office/officeart/2008/layout/VerticalCurvedList"/>
    <dgm:cxn modelId="{5E34F01B-6943-43AC-9812-D3C1AD6DC41C}" type="presOf" srcId="{7ADEB0A0-0E65-4CAD-BA4A-383D12CD75C0}" destId="{ACF97640-0DE9-40DC-B160-B1F6936912C6}" srcOrd="0" destOrd="0" presId="urn:microsoft.com/office/officeart/2008/layout/VerticalCurvedList"/>
    <dgm:cxn modelId="{154567DC-F93B-47E5-AD85-3F17EE104793}" type="presOf" srcId="{BAEA580E-DD90-40ED-A802-9AB834CE06B6}" destId="{828D275D-7510-4004-A8CB-D1D00C377700}" srcOrd="0" destOrd="0" presId="urn:microsoft.com/office/officeart/2008/layout/VerticalCurvedList"/>
    <dgm:cxn modelId="{A6BD30DC-DF92-47BB-B3CB-DE77129FF0FB}" type="presParOf" srcId="{72EBFD80-6FA9-4A39-B2E0-4986AA078679}" destId="{0A44CD6F-7F52-4269-963C-53335489C3A0}" srcOrd="0" destOrd="0" presId="urn:microsoft.com/office/officeart/2008/layout/VerticalCurvedList"/>
    <dgm:cxn modelId="{3B526444-E5B9-4A48-BE8A-A81A774D43E4}" type="presParOf" srcId="{0A44CD6F-7F52-4269-963C-53335489C3A0}" destId="{23DC0070-B3D8-421D-8B70-DE7E496747BC}" srcOrd="0" destOrd="0" presId="urn:microsoft.com/office/officeart/2008/layout/VerticalCurvedList"/>
    <dgm:cxn modelId="{5EAC7AA1-69DF-4633-B396-D684B1A18625}" type="presParOf" srcId="{23DC0070-B3D8-421D-8B70-DE7E496747BC}" destId="{820361D9-F9A1-49B7-AC6A-6DD8463E498D}" srcOrd="0" destOrd="0" presId="urn:microsoft.com/office/officeart/2008/layout/VerticalCurvedList"/>
    <dgm:cxn modelId="{88FAC9F1-7A7B-4494-B1B9-842148D6635B}" type="presParOf" srcId="{23DC0070-B3D8-421D-8B70-DE7E496747BC}" destId="{828D275D-7510-4004-A8CB-D1D00C377700}" srcOrd="1" destOrd="0" presId="urn:microsoft.com/office/officeart/2008/layout/VerticalCurvedList"/>
    <dgm:cxn modelId="{43960A7E-6C7F-4B8A-8BC8-B5CB39CDA6AA}" type="presParOf" srcId="{23DC0070-B3D8-421D-8B70-DE7E496747BC}" destId="{7E8B6F68-CD4C-4C28-B7CC-8F0620747116}" srcOrd="2" destOrd="0" presId="urn:microsoft.com/office/officeart/2008/layout/VerticalCurvedList"/>
    <dgm:cxn modelId="{72A8F22A-2C32-4DE3-9512-E5ED97C551C4}" type="presParOf" srcId="{23DC0070-B3D8-421D-8B70-DE7E496747BC}" destId="{797AAD30-FAC0-4D72-9BD6-6C48241A1E0D}" srcOrd="3" destOrd="0" presId="urn:microsoft.com/office/officeart/2008/layout/VerticalCurvedList"/>
    <dgm:cxn modelId="{6AA65AEC-EEC5-4472-838B-52C30D7D7D1C}" type="presParOf" srcId="{0A44CD6F-7F52-4269-963C-53335489C3A0}" destId="{4B28B220-5C72-4705-9B71-0A18E307635B}" srcOrd="1" destOrd="0" presId="urn:microsoft.com/office/officeart/2008/layout/VerticalCurvedList"/>
    <dgm:cxn modelId="{2127CE6A-8236-44B6-A305-1AE7C6344E15}" type="presParOf" srcId="{0A44CD6F-7F52-4269-963C-53335489C3A0}" destId="{9A1DA674-1526-49DE-B7AB-E2A0151B9995}" srcOrd="2" destOrd="0" presId="urn:microsoft.com/office/officeart/2008/layout/VerticalCurvedList"/>
    <dgm:cxn modelId="{FA901537-1DE4-4B79-8692-DC2D39175596}" type="presParOf" srcId="{9A1DA674-1526-49DE-B7AB-E2A0151B9995}" destId="{831DC42A-0825-4B41-8FDD-E4D8C11CE406}" srcOrd="0" destOrd="0" presId="urn:microsoft.com/office/officeart/2008/layout/VerticalCurvedList"/>
    <dgm:cxn modelId="{D6E27215-21B1-41C0-B813-E1503B457131}" type="presParOf" srcId="{0A44CD6F-7F52-4269-963C-53335489C3A0}" destId="{41A590FE-47E2-411A-8BA5-55CA5398AD25}" srcOrd="3" destOrd="0" presId="urn:microsoft.com/office/officeart/2008/layout/VerticalCurvedList"/>
    <dgm:cxn modelId="{B200CADC-285C-415E-B36C-296B65BE5A36}" type="presParOf" srcId="{0A44CD6F-7F52-4269-963C-53335489C3A0}" destId="{58066A31-1559-4D57-820F-89B56A2C2D8A}" srcOrd="4" destOrd="0" presId="urn:microsoft.com/office/officeart/2008/layout/VerticalCurvedList"/>
    <dgm:cxn modelId="{D5D695DC-2392-4CCC-B542-25FC7AE01609}" type="presParOf" srcId="{58066A31-1559-4D57-820F-89B56A2C2D8A}" destId="{C601EA1C-E239-49EE-BC0D-ED893E817ED9}" srcOrd="0" destOrd="0" presId="urn:microsoft.com/office/officeart/2008/layout/VerticalCurvedList"/>
    <dgm:cxn modelId="{30F1CBCA-B36B-477B-A0C1-4645A5E13088}" type="presParOf" srcId="{0A44CD6F-7F52-4269-963C-53335489C3A0}" destId="{ACF97640-0DE9-40DC-B160-B1F6936912C6}" srcOrd="5" destOrd="0" presId="urn:microsoft.com/office/officeart/2008/layout/VerticalCurvedList"/>
    <dgm:cxn modelId="{75F58127-D5B8-4392-8C05-1289785FE630}" type="presParOf" srcId="{0A44CD6F-7F52-4269-963C-53335489C3A0}" destId="{B4B7755A-45B3-4499-AAD9-B2FC410259F0}" srcOrd="6" destOrd="0" presId="urn:microsoft.com/office/officeart/2008/layout/VerticalCurvedList"/>
    <dgm:cxn modelId="{19BD7298-99AF-4410-993A-6F0C98AF976C}" type="presParOf" srcId="{B4B7755A-45B3-4499-AAD9-B2FC410259F0}" destId="{99E61D12-E8DD-40BB-9897-F874F19EB2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F877E3-90A7-4938-8ACB-8065C03F4F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1752CC50-8600-48FF-8CFF-D8203FC468F3}">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solidFill>
                <a:schemeClr val="bg1"/>
              </a:solidFill>
            </a:rPr>
            <a:t>super();</a:t>
          </a:r>
          <a:endParaRPr lang="ru-RU" sz="1800" b="1" i="1" dirty="0">
            <a:solidFill>
              <a:schemeClr val="bg1"/>
            </a:solidFill>
          </a:endParaRPr>
        </a:p>
      </dgm:t>
    </dgm:pt>
    <dgm:pt modelId="{51D14FF0-DFA5-468B-A725-2B7C269CE35D}" type="parTrans" cxnId="{3AB1D535-AEB4-4895-9B21-B5C32E96818D}">
      <dgm:prSet/>
      <dgm:spPr/>
      <dgm:t>
        <a:bodyPr/>
        <a:lstStyle/>
        <a:p>
          <a:endParaRPr lang="ru-RU" sz="1800" b="1" i="1">
            <a:solidFill>
              <a:schemeClr val="bg1"/>
            </a:solidFill>
          </a:endParaRPr>
        </a:p>
      </dgm:t>
    </dgm:pt>
    <dgm:pt modelId="{BAEA580E-DD90-40ED-A802-9AB834CE06B6}" type="sibTrans" cxnId="{3AB1D535-AEB4-4895-9B21-B5C32E96818D}">
      <dgm:prSet>
        <dgm:style>
          <a:lnRef idx="3">
            <a:schemeClr val="lt1"/>
          </a:lnRef>
          <a:fillRef idx="1">
            <a:schemeClr val="accent3"/>
          </a:fillRef>
          <a:effectRef idx="1">
            <a:schemeClr val="accent3"/>
          </a:effectRef>
          <a:fontRef idx="minor">
            <a:schemeClr val="lt1"/>
          </a:fontRef>
        </dgm:style>
      </dgm:prSet>
      <dgm:spPr/>
      <dgm:t>
        <a:bodyPr/>
        <a:lstStyle/>
        <a:p>
          <a:endParaRPr lang="ru-RU" sz="1800" b="1" i="1">
            <a:solidFill>
              <a:schemeClr val="bg1"/>
            </a:solidFill>
          </a:endParaRPr>
        </a:p>
      </dgm:t>
    </dgm:pt>
    <dgm:pt modelId="{FA23EA61-7DDF-45B2-8BD0-B47A2CE91809}">
      <dgm:prSet phldrT="[Text]" custT="1">
        <dgm:style>
          <a:lnRef idx="3">
            <a:schemeClr val="lt1"/>
          </a:lnRef>
          <a:fillRef idx="1">
            <a:schemeClr val="accent3"/>
          </a:fillRef>
          <a:effectRef idx="1">
            <a:schemeClr val="accent3"/>
          </a:effectRef>
          <a:fontRef idx="minor">
            <a:schemeClr val="lt1"/>
          </a:fontRef>
        </dgm:style>
      </dgm:prSet>
      <dgm:spPr/>
      <dgm:t>
        <a:bodyPr/>
        <a:lstStyle/>
        <a:p>
          <a:r>
            <a:rPr lang="ru-RU" sz="1800" b="1" i="1" dirty="0" err="1">
              <a:solidFill>
                <a:schemeClr val="bg1"/>
              </a:solidFill>
            </a:rPr>
            <a:t>super</a:t>
          </a:r>
          <a:r>
            <a:rPr lang="en-US" sz="1800" b="1" i="1" dirty="0">
              <a:solidFill>
                <a:schemeClr val="bg1"/>
              </a:solidFill>
            </a:rPr>
            <a:t>.</a:t>
          </a:r>
          <a:r>
            <a:rPr lang="en-US" sz="1800" b="1" i="1" dirty="0" err="1">
              <a:solidFill>
                <a:schemeClr val="bg1"/>
              </a:solidFill>
            </a:rPr>
            <a:t>parameterSuperClass</a:t>
          </a:r>
          <a:r>
            <a:rPr lang="en-US" sz="1800" b="1" i="1" dirty="0">
              <a:solidFill>
                <a:schemeClr val="bg1"/>
              </a:solidFill>
            </a:rPr>
            <a:t>;</a:t>
          </a:r>
          <a:endParaRPr lang="ru-RU" sz="1800" b="1" i="1" dirty="0">
            <a:solidFill>
              <a:schemeClr val="bg1"/>
            </a:solidFill>
          </a:endParaRPr>
        </a:p>
      </dgm:t>
    </dgm:pt>
    <dgm:pt modelId="{7C604448-D7D4-4A3D-BE45-39AB0499F692}" type="parTrans" cxnId="{69CCBACE-0C82-4CC8-83D2-9FC96CB42AF2}">
      <dgm:prSet/>
      <dgm:spPr/>
      <dgm:t>
        <a:bodyPr/>
        <a:lstStyle/>
        <a:p>
          <a:endParaRPr lang="ru-RU" sz="1800" b="1" i="1">
            <a:solidFill>
              <a:schemeClr val="bg1"/>
            </a:solidFill>
          </a:endParaRPr>
        </a:p>
      </dgm:t>
    </dgm:pt>
    <dgm:pt modelId="{247357A5-9152-4041-BDFA-4B58E322E406}" type="sibTrans" cxnId="{69CCBACE-0C82-4CC8-83D2-9FC96CB42AF2}">
      <dgm:prSet/>
      <dgm:spPr/>
      <dgm:t>
        <a:bodyPr/>
        <a:lstStyle/>
        <a:p>
          <a:endParaRPr lang="ru-RU" sz="1800" b="1" i="1">
            <a:solidFill>
              <a:schemeClr val="bg1"/>
            </a:solidFill>
          </a:endParaRPr>
        </a:p>
      </dgm:t>
    </dgm:pt>
    <dgm:pt modelId="{7ADEB0A0-0E65-4CAD-BA4A-383D12CD75C0}">
      <dgm:prSet phldrT="[Text]" custT="1">
        <dgm:style>
          <a:lnRef idx="3">
            <a:schemeClr val="lt1"/>
          </a:lnRef>
          <a:fillRef idx="1">
            <a:schemeClr val="accent3"/>
          </a:fillRef>
          <a:effectRef idx="1">
            <a:schemeClr val="accent3"/>
          </a:effectRef>
          <a:fontRef idx="minor">
            <a:schemeClr val="lt1"/>
          </a:fontRef>
        </dgm:style>
      </dgm:prSet>
      <dgm:spPr/>
      <dgm:t>
        <a:bodyPr/>
        <a:lstStyle/>
        <a:p>
          <a:r>
            <a:rPr lang="ru-RU" sz="1800" b="1" i="1" dirty="0" err="1">
              <a:solidFill>
                <a:schemeClr val="bg1"/>
              </a:solidFill>
            </a:rPr>
            <a:t>super</a:t>
          </a:r>
          <a:r>
            <a:rPr lang="en-US" sz="1800" b="1" i="1" dirty="0">
              <a:solidFill>
                <a:schemeClr val="bg1"/>
              </a:solidFill>
            </a:rPr>
            <a:t>.</a:t>
          </a:r>
          <a:r>
            <a:rPr lang="en-US" sz="1800" b="1" i="1" dirty="0" err="1">
              <a:solidFill>
                <a:schemeClr val="bg1"/>
              </a:solidFill>
            </a:rPr>
            <a:t>metodSuperClass</a:t>
          </a:r>
          <a:r>
            <a:rPr lang="en-US" sz="1800" b="1" i="1" dirty="0"/>
            <a:t>();</a:t>
          </a:r>
          <a:endParaRPr lang="ru-RU" sz="1800" b="1" i="1" dirty="0">
            <a:solidFill>
              <a:schemeClr val="bg1"/>
            </a:solidFill>
          </a:endParaRPr>
        </a:p>
      </dgm:t>
    </dgm:pt>
    <dgm:pt modelId="{E0465EC5-00C3-4558-8D9C-4F240F96334F}" type="sibTrans" cxnId="{22A43201-C14A-465C-91AB-CE4E099EF998}">
      <dgm:prSet/>
      <dgm:spPr/>
      <dgm:t>
        <a:bodyPr/>
        <a:lstStyle/>
        <a:p>
          <a:endParaRPr lang="ru-RU" sz="1800" b="1" i="1">
            <a:solidFill>
              <a:schemeClr val="bg1"/>
            </a:solidFill>
          </a:endParaRPr>
        </a:p>
      </dgm:t>
    </dgm:pt>
    <dgm:pt modelId="{356C2906-4FF2-4DDE-946A-E517A9F3C1ED}" type="parTrans" cxnId="{22A43201-C14A-465C-91AB-CE4E099EF998}">
      <dgm:prSet/>
      <dgm:spPr/>
      <dgm:t>
        <a:bodyPr/>
        <a:lstStyle/>
        <a:p>
          <a:endParaRPr lang="ru-RU" sz="1800" b="1" i="1">
            <a:solidFill>
              <a:schemeClr val="bg1"/>
            </a:solidFill>
          </a:endParaRPr>
        </a:p>
      </dgm:t>
    </dgm:pt>
    <dgm:pt modelId="{72EBFD80-6FA9-4A39-B2E0-4986AA078679}" type="pres">
      <dgm:prSet presAssocID="{B5F877E3-90A7-4938-8ACB-8065C03F4FD2}" presName="Name0" presStyleCnt="0">
        <dgm:presLayoutVars>
          <dgm:chMax val="7"/>
          <dgm:chPref val="7"/>
          <dgm:dir/>
        </dgm:presLayoutVars>
      </dgm:prSet>
      <dgm:spPr/>
      <dgm:t>
        <a:bodyPr/>
        <a:lstStyle/>
        <a:p>
          <a:endParaRPr lang="en-US"/>
        </a:p>
      </dgm:t>
    </dgm:pt>
    <dgm:pt modelId="{0A44CD6F-7F52-4269-963C-53335489C3A0}" type="pres">
      <dgm:prSet presAssocID="{B5F877E3-90A7-4938-8ACB-8065C03F4FD2}" presName="Name1" presStyleCnt="0"/>
      <dgm:spPr/>
    </dgm:pt>
    <dgm:pt modelId="{23DC0070-B3D8-421D-8B70-DE7E496747BC}" type="pres">
      <dgm:prSet presAssocID="{B5F877E3-90A7-4938-8ACB-8065C03F4FD2}" presName="cycle" presStyleCnt="0"/>
      <dgm:spPr/>
    </dgm:pt>
    <dgm:pt modelId="{820361D9-F9A1-49B7-AC6A-6DD8463E498D}" type="pres">
      <dgm:prSet presAssocID="{B5F877E3-90A7-4938-8ACB-8065C03F4FD2}" presName="srcNode" presStyleLbl="node1" presStyleIdx="0" presStyleCnt="3"/>
      <dgm:spPr/>
    </dgm:pt>
    <dgm:pt modelId="{828D275D-7510-4004-A8CB-D1D00C377700}" type="pres">
      <dgm:prSet presAssocID="{B5F877E3-90A7-4938-8ACB-8065C03F4FD2}" presName="conn" presStyleLbl="parChTrans1D2" presStyleIdx="0" presStyleCnt="1"/>
      <dgm:spPr/>
      <dgm:t>
        <a:bodyPr/>
        <a:lstStyle/>
        <a:p>
          <a:endParaRPr lang="en-US"/>
        </a:p>
      </dgm:t>
    </dgm:pt>
    <dgm:pt modelId="{7E8B6F68-CD4C-4C28-B7CC-8F0620747116}" type="pres">
      <dgm:prSet presAssocID="{B5F877E3-90A7-4938-8ACB-8065C03F4FD2}" presName="extraNode" presStyleLbl="node1" presStyleIdx="0" presStyleCnt="3"/>
      <dgm:spPr/>
    </dgm:pt>
    <dgm:pt modelId="{797AAD30-FAC0-4D72-9BD6-6C48241A1E0D}" type="pres">
      <dgm:prSet presAssocID="{B5F877E3-90A7-4938-8ACB-8065C03F4FD2}" presName="dstNode" presStyleLbl="node1" presStyleIdx="0" presStyleCnt="3"/>
      <dgm:spPr/>
    </dgm:pt>
    <dgm:pt modelId="{4B28B220-5C72-4705-9B71-0A18E307635B}" type="pres">
      <dgm:prSet presAssocID="{1752CC50-8600-48FF-8CFF-D8203FC468F3}" presName="text_1" presStyleLbl="node1" presStyleIdx="0" presStyleCnt="3">
        <dgm:presLayoutVars>
          <dgm:bulletEnabled val="1"/>
        </dgm:presLayoutVars>
      </dgm:prSet>
      <dgm:spPr/>
      <dgm:t>
        <a:bodyPr/>
        <a:lstStyle/>
        <a:p>
          <a:endParaRPr lang="en-US"/>
        </a:p>
      </dgm:t>
    </dgm:pt>
    <dgm:pt modelId="{9A1DA674-1526-49DE-B7AB-E2A0151B9995}" type="pres">
      <dgm:prSet presAssocID="{1752CC50-8600-48FF-8CFF-D8203FC468F3}" presName="accent_1" presStyleCnt="0"/>
      <dgm:spPr/>
    </dgm:pt>
    <dgm:pt modelId="{831DC42A-0825-4B41-8FDD-E4D8C11CE406}" type="pres">
      <dgm:prSet presAssocID="{1752CC50-8600-48FF-8CFF-D8203FC468F3}" presName="accentRepeatNode" presStyleLbl="solidFgAcc1" presStyleIdx="0" presStyleCnt="3">
        <dgm:style>
          <a:lnRef idx="3">
            <a:schemeClr val="lt1"/>
          </a:lnRef>
          <a:fillRef idx="1">
            <a:schemeClr val="accent3"/>
          </a:fillRef>
          <a:effectRef idx="1">
            <a:schemeClr val="accent3"/>
          </a:effectRef>
          <a:fontRef idx="minor">
            <a:schemeClr val="lt1"/>
          </a:fontRef>
        </dgm:style>
      </dgm:prSet>
      <dgm:spPr/>
    </dgm:pt>
    <dgm:pt modelId="{41A590FE-47E2-411A-8BA5-55CA5398AD25}" type="pres">
      <dgm:prSet presAssocID="{FA23EA61-7DDF-45B2-8BD0-B47A2CE91809}" presName="text_2" presStyleLbl="node1" presStyleIdx="1" presStyleCnt="3">
        <dgm:presLayoutVars>
          <dgm:bulletEnabled val="1"/>
        </dgm:presLayoutVars>
      </dgm:prSet>
      <dgm:spPr/>
      <dgm:t>
        <a:bodyPr/>
        <a:lstStyle/>
        <a:p>
          <a:endParaRPr lang="en-US"/>
        </a:p>
      </dgm:t>
    </dgm:pt>
    <dgm:pt modelId="{58066A31-1559-4D57-820F-89B56A2C2D8A}" type="pres">
      <dgm:prSet presAssocID="{FA23EA61-7DDF-45B2-8BD0-B47A2CE91809}" presName="accent_2" presStyleCnt="0"/>
      <dgm:spPr/>
    </dgm:pt>
    <dgm:pt modelId="{C601EA1C-E239-49EE-BC0D-ED893E817ED9}" type="pres">
      <dgm:prSet presAssocID="{FA23EA61-7DDF-45B2-8BD0-B47A2CE91809}" presName="accentRepeatNode" presStyleLbl="solidFgAcc1" presStyleIdx="1" presStyleCnt="3">
        <dgm:style>
          <a:lnRef idx="3">
            <a:schemeClr val="lt1"/>
          </a:lnRef>
          <a:fillRef idx="1">
            <a:schemeClr val="accent3"/>
          </a:fillRef>
          <a:effectRef idx="1">
            <a:schemeClr val="accent3"/>
          </a:effectRef>
          <a:fontRef idx="minor">
            <a:schemeClr val="lt1"/>
          </a:fontRef>
        </dgm:style>
      </dgm:prSet>
      <dgm:spPr/>
    </dgm:pt>
    <dgm:pt modelId="{ACF97640-0DE9-40DC-B160-B1F6936912C6}" type="pres">
      <dgm:prSet presAssocID="{7ADEB0A0-0E65-4CAD-BA4A-383D12CD75C0}" presName="text_3" presStyleLbl="node1" presStyleIdx="2" presStyleCnt="3" custLinFactNeighborX="635" custLinFactNeighborY="-2548">
        <dgm:presLayoutVars>
          <dgm:bulletEnabled val="1"/>
        </dgm:presLayoutVars>
      </dgm:prSet>
      <dgm:spPr/>
      <dgm:t>
        <a:bodyPr/>
        <a:lstStyle/>
        <a:p>
          <a:endParaRPr lang="en-US"/>
        </a:p>
      </dgm:t>
    </dgm:pt>
    <dgm:pt modelId="{B4B7755A-45B3-4499-AAD9-B2FC410259F0}" type="pres">
      <dgm:prSet presAssocID="{7ADEB0A0-0E65-4CAD-BA4A-383D12CD75C0}" presName="accent_3" presStyleCnt="0"/>
      <dgm:spPr/>
    </dgm:pt>
    <dgm:pt modelId="{99E61D12-E8DD-40BB-9897-F874F19EB266}" type="pres">
      <dgm:prSet presAssocID="{7ADEB0A0-0E65-4CAD-BA4A-383D12CD75C0}" presName="accentRepeatNode" presStyleLbl="solidFgAcc1" presStyleIdx="2" presStyleCnt="3">
        <dgm:style>
          <a:lnRef idx="3">
            <a:schemeClr val="lt1"/>
          </a:lnRef>
          <a:fillRef idx="1">
            <a:schemeClr val="accent3"/>
          </a:fillRef>
          <a:effectRef idx="1">
            <a:schemeClr val="accent3"/>
          </a:effectRef>
          <a:fontRef idx="minor">
            <a:schemeClr val="lt1"/>
          </a:fontRef>
        </dgm:style>
      </dgm:prSet>
      <dgm:spPr/>
    </dgm:pt>
  </dgm:ptLst>
  <dgm:cxnLst>
    <dgm:cxn modelId="{3AB1D535-AEB4-4895-9B21-B5C32E96818D}" srcId="{B5F877E3-90A7-4938-8ACB-8065C03F4FD2}" destId="{1752CC50-8600-48FF-8CFF-D8203FC468F3}" srcOrd="0" destOrd="0" parTransId="{51D14FF0-DFA5-468B-A725-2B7C269CE35D}" sibTransId="{BAEA580E-DD90-40ED-A802-9AB834CE06B6}"/>
    <dgm:cxn modelId="{FD307719-7269-44C2-B42E-4CCA3EA44B35}" type="presOf" srcId="{B5F877E3-90A7-4938-8ACB-8065C03F4FD2}" destId="{72EBFD80-6FA9-4A39-B2E0-4986AA078679}" srcOrd="0" destOrd="0" presId="urn:microsoft.com/office/officeart/2008/layout/VerticalCurvedList"/>
    <dgm:cxn modelId="{69CCBACE-0C82-4CC8-83D2-9FC96CB42AF2}" srcId="{B5F877E3-90A7-4938-8ACB-8065C03F4FD2}" destId="{FA23EA61-7DDF-45B2-8BD0-B47A2CE91809}" srcOrd="1" destOrd="0" parTransId="{7C604448-D7D4-4A3D-BE45-39AB0499F692}" sibTransId="{247357A5-9152-4041-BDFA-4B58E322E406}"/>
    <dgm:cxn modelId="{22A43201-C14A-465C-91AB-CE4E099EF998}" srcId="{B5F877E3-90A7-4938-8ACB-8065C03F4FD2}" destId="{7ADEB0A0-0E65-4CAD-BA4A-383D12CD75C0}" srcOrd="2" destOrd="0" parTransId="{356C2906-4FF2-4DDE-946A-E517A9F3C1ED}" sibTransId="{E0465EC5-00C3-4558-8D9C-4F240F96334F}"/>
    <dgm:cxn modelId="{503DD118-45F8-4B45-BA87-2622A55E260D}" type="presOf" srcId="{7ADEB0A0-0E65-4CAD-BA4A-383D12CD75C0}" destId="{ACF97640-0DE9-40DC-B160-B1F6936912C6}" srcOrd="0" destOrd="0" presId="urn:microsoft.com/office/officeart/2008/layout/VerticalCurvedList"/>
    <dgm:cxn modelId="{52D5B114-DF0C-487D-8988-617A029B4789}" type="presOf" srcId="{FA23EA61-7DDF-45B2-8BD0-B47A2CE91809}" destId="{41A590FE-47E2-411A-8BA5-55CA5398AD25}" srcOrd="0" destOrd="0" presId="urn:microsoft.com/office/officeart/2008/layout/VerticalCurvedList"/>
    <dgm:cxn modelId="{9821E1EB-AD31-42F1-9A8F-D64A6EE20DE4}" type="presOf" srcId="{BAEA580E-DD90-40ED-A802-9AB834CE06B6}" destId="{828D275D-7510-4004-A8CB-D1D00C377700}" srcOrd="0" destOrd="0" presId="urn:microsoft.com/office/officeart/2008/layout/VerticalCurvedList"/>
    <dgm:cxn modelId="{4BA90898-367C-40B5-8375-EEBAD4AB5032}" type="presOf" srcId="{1752CC50-8600-48FF-8CFF-D8203FC468F3}" destId="{4B28B220-5C72-4705-9B71-0A18E307635B}" srcOrd="0" destOrd="0" presId="urn:microsoft.com/office/officeart/2008/layout/VerticalCurvedList"/>
    <dgm:cxn modelId="{48404943-405D-43CE-93E5-97B59B9709EA}" type="presParOf" srcId="{72EBFD80-6FA9-4A39-B2E0-4986AA078679}" destId="{0A44CD6F-7F52-4269-963C-53335489C3A0}" srcOrd="0" destOrd="0" presId="urn:microsoft.com/office/officeart/2008/layout/VerticalCurvedList"/>
    <dgm:cxn modelId="{0A6FA287-6BCC-4011-A467-F7B223919B7B}" type="presParOf" srcId="{0A44CD6F-7F52-4269-963C-53335489C3A0}" destId="{23DC0070-B3D8-421D-8B70-DE7E496747BC}" srcOrd="0" destOrd="0" presId="urn:microsoft.com/office/officeart/2008/layout/VerticalCurvedList"/>
    <dgm:cxn modelId="{35CB6618-8A66-4D4C-8298-2E9EC9AC90DA}" type="presParOf" srcId="{23DC0070-B3D8-421D-8B70-DE7E496747BC}" destId="{820361D9-F9A1-49B7-AC6A-6DD8463E498D}" srcOrd="0" destOrd="0" presId="urn:microsoft.com/office/officeart/2008/layout/VerticalCurvedList"/>
    <dgm:cxn modelId="{9E9BE721-3963-46B6-A7E6-60EA1FAE8BCF}" type="presParOf" srcId="{23DC0070-B3D8-421D-8B70-DE7E496747BC}" destId="{828D275D-7510-4004-A8CB-D1D00C377700}" srcOrd="1" destOrd="0" presId="urn:microsoft.com/office/officeart/2008/layout/VerticalCurvedList"/>
    <dgm:cxn modelId="{BBB55C1A-1562-4BE5-BEDA-F217D09A4FD2}" type="presParOf" srcId="{23DC0070-B3D8-421D-8B70-DE7E496747BC}" destId="{7E8B6F68-CD4C-4C28-B7CC-8F0620747116}" srcOrd="2" destOrd="0" presId="urn:microsoft.com/office/officeart/2008/layout/VerticalCurvedList"/>
    <dgm:cxn modelId="{B3997146-D682-4018-9071-4A16952CF765}" type="presParOf" srcId="{23DC0070-B3D8-421D-8B70-DE7E496747BC}" destId="{797AAD30-FAC0-4D72-9BD6-6C48241A1E0D}" srcOrd="3" destOrd="0" presId="urn:microsoft.com/office/officeart/2008/layout/VerticalCurvedList"/>
    <dgm:cxn modelId="{690923DB-117D-45E3-90B6-6E830069028B}" type="presParOf" srcId="{0A44CD6F-7F52-4269-963C-53335489C3A0}" destId="{4B28B220-5C72-4705-9B71-0A18E307635B}" srcOrd="1" destOrd="0" presId="urn:microsoft.com/office/officeart/2008/layout/VerticalCurvedList"/>
    <dgm:cxn modelId="{0C81F12B-86A8-43A6-BA7F-A78529CBF7E5}" type="presParOf" srcId="{0A44CD6F-7F52-4269-963C-53335489C3A0}" destId="{9A1DA674-1526-49DE-B7AB-E2A0151B9995}" srcOrd="2" destOrd="0" presId="urn:microsoft.com/office/officeart/2008/layout/VerticalCurvedList"/>
    <dgm:cxn modelId="{499853C2-466C-4247-AD6E-058421C3F2D7}" type="presParOf" srcId="{9A1DA674-1526-49DE-B7AB-E2A0151B9995}" destId="{831DC42A-0825-4B41-8FDD-E4D8C11CE406}" srcOrd="0" destOrd="0" presId="urn:microsoft.com/office/officeart/2008/layout/VerticalCurvedList"/>
    <dgm:cxn modelId="{2C1888AD-9DB0-4AF0-92B0-7CF100DF1A8C}" type="presParOf" srcId="{0A44CD6F-7F52-4269-963C-53335489C3A0}" destId="{41A590FE-47E2-411A-8BA5-55CA5398AD25}" srcOrd="3" destOrd="0" presId="urn:microsoft.com/office/officeart/2008/layout/VerticalCurvedList"/>
    <dgm:cxn modelId="{F397D0F1-4BBC-41D9-9CA9-47E32DEE2EFE}" type="presParOf" srcId="{0A44CD6F-7F52-4269-963C-53335489C3A0}" destId="{58066A31-1559-4D57-820F-89B56A2C2D8A}" srcOrd="4" destOrd="0" presId="urn:microsoft.com/office/officeart/2008/layout/VerticalCurvedList"/>
    <dgm:cxn modelId="{36B6B384-6CAE-484B-BBFA-865D8A1835D0}" type="presParOf" srcId="{58066A31-1559-4D57-820F-89B56A2C2D8A}" destId="{C601EA1C-E239-49EE-BC0D-ED893E817ED9}" srcOrd="0" destOrd="0" presId="urn:microsoft.com/office/officeart/2008/layout/VerticalCurvedList"/>
    <dgm:cxn modelId="{858ED2BB-D14C-4F4F-A4A1-30974E1C621E}" type="presParOf" srcId="{0A44CD6F-7F52-4269-963C-53335489C3A0}" destId="{ACF97640-0DE9-40DC-B160-B1F6936912C6}" srcOrd="5" destOrd="0" presId="urn:microsoft.com/office/officeart/2008/layout/VerticalCurvedList"/>
    <dgm:cxn modelId="{AAA3FC81-3372-4105-A2DD-7B8ADC386A67}" type="presParOf" srcId="{0A44CD6F-7F52-4269-963C-53335489C3A0}" destId="{B4B7755A-45B3-4499-AAD9-B2FC410259F0}" srcOrd="6" destOrd="0" presId="urn:microsoft.com/office/officeart/2008/layout/VerticalCurvedList"/>
    <dgm:cxn modelId="{751CE336-97C4-4B4F-9A38-2551D48F6449}" type="presParOf" srcId="{B4B7755A-45B3-4499-AAD9-B2FC410259F0}" destId="{99E61D12-E8DD-40BB-9897-F874F19EB2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F877E3-90A7-4938-8ACB-8065C03F4F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1752CC50-8600-48FF-8CFF-D8203FC468F3}">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t>f</a:t>
          </a:r>
          <a:r>
            <a:rPr lang="ru-RU" sz="1800" b="1" i="1" dirty="0" err="1"/>
            <a:t>inal</a:t>
          </a:r>
          <a:r>
            <a:rPr lang="ru-RU" sz="1800" b="1" i="1" dirty="0"/>
            <a:t> </a:t>
          </a:r>
          <a:r>
            <a:rPr lang="en-US" sz="1800" b="1" i="1" dirty="0">
              <a:solidFill>
                <a:schemeClr val="bg1"/>
              </a:solidFill>
            </a:rPr>
            <a:t>parameter;</a:t>
          </a:r>
          <a:endParaRPr lang="ru-RU" sz="1800" b="1" i="1" dirty="0">
            <a:solidFill>
              <a:schemeClr val="bg1"/>
            </a:solidFill>
          </a:endParaRPr>
        </a:p>
      </dgm:t>
    </dgm:pt>
    <dgm:pt modelId="{51D14FF0-DFA5-468B-A725-2B7C269CE35D}" type="parTrans" cxnId="{3AB1D535-AEB4-4895-9B21-B5C32E96818D}">
      <dgm:prSet/>
      <dgm:spPr/>
      <dgm:t>
        <a:bodyPr/>
        <a:lstStyle/>
        <a:p>
          <a:endParaRPr lang="ru-RU" sz="1800" b="1" i="1">
            <a:solidFill>
              <a:schemeClr val="bg1"/>
            </a:solidFill>
          </a:endParaRPr>
        </a:p>
      </dgm:t>
    </dgm:pt>
    <dgm:pt modelId="{BAEA580E-DD90-40ED-A802-9AB834CE06B6}" type="sibTrans" cxnId="{3AB1D535-AEB4-4895-9B21-B5C32E96818D}">
      <dgm:prSet>
        <dgm:style>
          <a:lnRef idx="3">
            <a:schemeClr val="lt1"/>
          </a:lnRef>
          <a:fillRef idx="1">
            <a:schemeClr val="accent3"/>
          </a:fillRef>
          <a:effectRef idx="1">
            <a:schemeClr val="accent3"/>
          </a:effectRef>
          <a:fontRef idx="minor">
            <a:schemeClr val="lt1"/>
          </a:fontRef>
        </dgm:style>
      </dgm:prSet>
      <dgm:spPr/>
      <dgm:t>
        <a:bodyPr/>
        <a:lstStyle/>
        <a:p>
          <a:endParaRPr lang="ru-RU" sz="1800" b="1" i="1">
            <a:solidFill>
              <a:schemeClr val="bg1"/>
            </a:solidFill>
          </a:endParaRPr>
        </a:p>
      </dgm:t>
    </dgm:pt>
    <dgm:pt modelId="{FA23EA61-7DDF-45B2-8BD0-B47A2CE91809}">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t>f</a:t>
          </a:r>
          <a:r>
            <a:rPr lang="ru-RU" sz="1800" b="1" i="1" dirty="0" err="1"/>
            <a:t>inal</a:t>
          </a:r>
          <a:r>
            <a:rPr lang="en-US" sz="1800" b="1" i="1" dirty="0"/>
            <a:t> </a:t>
          </a:r>
          <a:r>
            <a:rPr lang="en-US" sz="1800" b="1" i="1" dirty="0">
              <a:solidFill>
                <a:schemeClr val="bg1"/>
              </a:solidFill>
            </a:rPr>
            <a:t>Class;</a:t>
          </a:r>
          <a:endParaRPr lang="ru-RU" sz="1800" b="1" i="1" dirty="0">
            <a:solidFill>
              <a:schemeClr val="bg1"/>
            </a:solidFill>
          </a:endParaRPr>
        </a:p>
      </dgm:t>
    </dgm:pt>
    <dgm:pt modelId="{7C604448-D7D4-4A3D-BE45-39AB0499F692}" type="parTrans" cxnId="{69CCBACE-0C82-4CC8-83D2-9FC96CB42AF2}">
      <dgm:prSet/>
      <dgm:spPr/>
      <dgm:t>
        <a:bodyPr/>
        <a:lstStyle/>
        <a:p>
          <a:endParaRPr lang="ru-RU" sz="1800" b="1" i="1">
            <a:solidFill>
              <a:schemeClr val="bg1"/>
            </a:solidFill>
          </a:endParaRPr>
        </a:p>
      </dgm:t>
    </dgm:pt>
    <dgm:pt modelId="{247357A5-9152-4041-BDFA-4B58E322E406}" type="sibTrans" cxnId="{69CCBACE-0C82-4CC8-83D2-9FC96CB42AF2}">
      <dgm:prSet/>
      <dgm:spPr/>
      <dgm:t>
        <a:bodyPr/>
        <a:lstStyle/>
        <a:p>
          <a:endParaRPr lang="ru-RU" sz="1800" b="1" i="1">
            <a:solidFill>
              <a:schemeClr val="bg1"/>
            </a:solidFill>
          </a:endParaRPr>
        </a:p>
      </dgm:t>
    </dgm:pt>
    <dgm:pt modelId="{7ADEB0A0-0E65-4CAD-BA4A-383D12CD75C0}">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t>f</a:t>
          </a:r>
          <a:r>
            <a:rPr lang="ru-RU" sz="1800" b="1" i="1" dirty="0" err="1"/>
            <a:t>inal</a:t>
          </a:r>
          <a:r>
            <a:rPr lang="en-US" sz="1800" b="1" i="1" dirty="0"/>
            <a:t> </a:t>
          </a:r>
          <a:r>
            <a:rPr lang="en-US" sz="1800" b="1" i="1" dirty="0" err="1">
              <a:solidFill>
                <a:schemeClr val="bg1"/>
              </a:solidFill>
            </a:rPr>
            <a:t>metod</a:t>
          </a:r>
          <a:r>
            <a:rPr lang="en-US" sz="1800" b="1" i="1" dirty="0"/>
            <a:t>();</a:t>
          </a:r>
          <a:endParaRPr lang="ru-RU" sz="1800" b="1" i="1" dirty="0">
            <a:solidFill>
              <a:schemeClr val="bg1"/>
            </a:solidFill>
          </a:endParaRPr>
        </a:p>
      </dgm:t>
    </dgm:pt>
    <dgm:pt modelId="{E0465EC5-00C3-4558-8D9C-4F240F96334F}" type="sibTrans" cxnId="{22A43201-C14A-465C-91AB-CE4E099EF998}">
      <dgm:prSet/>
      <dgm:spPr/>
      <dgm:t>
        <a:bodyPr/>
        <a:lstStyle/>
        <a:p>
          <a:endParaRPr lang="ru-RU" sz="1800" b="1" i="1">
            <a:solidFill>
              <a:schemeClr val="bg1"/>
            </a:solidFill>
          </a:endParaRPr>
        </a:p>
      </dgm:t>
    </dgm:pt>
    <dgm:pt modelId="{356C2906-4FF2-4DDE-946A-E517A9F3C1ED}" type="parTrans" cxnId="{22A43201-C14A-465C-91AB-CE4E099EF998}">
      <dgm:prSet/>
      <dgm:spPr/>
      <dgm:t>
        <a:bodyPr/>
        <a:lstStyle/>
        <a:p>
          <a:endParaRPr lang="ru-RU" sz="1800" b="1" i="1">
            <a:solidFill>
              <a:schemeClr val="bg1"/>
            </a:solidFill>
          </a:endParaRPr>
        </a:p>
      </dgm:t>
    </dgm:pt>
    <dgm:pt modelId="{72EBFD80-6FA9-4A39-B2E0-4986AA078679}" type="pres">
      <dgm:prSet presAssocID="{B5F877E3-90A7-4938-8ACB-8065C03F4FD2}" presName="Name0" presStyleCnt="0">
        <dgm:presLayoutVars>
          <dgm:chMax val="7"/>
          <dgm:chPref val="7"/>
          <dgm:dir/>
        </dgm:presLayoutVars>
      </dgm:prSet>
      <dgm:spPr/>
      <dgm:t>
        <a:bodyPr/>
        <a:lstStyle/>
        <a:p>
          <a:endParaRPr lang="en-US"/>
        </a:p>
      </dgm:t>
    </dgm:pt>
    <dgm:pt modelId="{0A44CD6F-7F52-4269-963C-53335489C3A0}" type="pres">
      <dgm:prSet presAssocID="{B5F877E3-90A7-4938-8ACB-8065C03F4FD2}" presName="Name1" presStyleCnt="0"/>
      <dgm:spPr/>
    </dgm:pt>
    <dgm:pt modelId="{23DC0070-B3D8-421D-8B70-DE7E496747BC}" type="pres">
      <dgm:prSet presAssocID="{B5F877E3-90A7-4938-8ACB-8065C03F4FD2}" presName="cycle" presStyleCnt="0"/>
      <dgm:spPr/>
    </dgm:pt>
    <dgm:pt modelId="{820361D9-F9A1-49B7-AC6A-6DD8463E498D}" type="pres">
      <dgm:prSet presAssocID="{B5F877E3-90A7-4938-8ACB-8065C03F4FD2}" presName="srcNode" presStyleLbl="node1" presStyleIdx="0" presStyleCnt="3"/>
      <dgm:spPr/>
    </dgm:pt>
    <dgm:pt modelId="{828D275D-7510-4004-A8CB-D1D00C377700}" type="pres">
      <dgm:prSet presAssocID="{B5F877E3-90A7-4938-8ACB-8065C03F4FD2}" presName="conn" presStyleLbl="parChTrans1D2" presStyleIdx="0" presStyleCnt="1"/>
      <dgm:spPr/>
      <dgm:t>
        <a:bodyPr/>
        <a:lstStyle/>
        <a:p>
          <a:endParaRPr lang="en-US"/>
        </a:p>
      </dgm:t>
    </dgm:pt>
    <dgm:pt modelId="{7E8B6F68-CD4C-4C28-B7CC-8F0620747116}" type="pres">
      <dgm:prSet presAssocID="{B5F877E3-90A7-4938-8ACB-8065C03F4FD2}" presName="extraNode" presStyleLbl="node1" presStyleIdx="0" presStyleCnt="3"/>
      <dgm:spPr/>
    </dgm:pt>
    <dgm:pt modelId="{797AAD30-FAC0-4D72-9BD6-6C48241A1E0D}" type="pres">
      <dgm:prSet presAssocID="{B5F877E3-90A7-4938-8ACB-8065C03F4FD2}" presName="dstNode" presStyleLbl="node1" presStyleIdx="0" presStyleCnt="3"/>
      <dgm:spPr/>
    </dgm:pt>
    <dgm:pt modelId="{4B28B220-5C72-4705-9B71-0A18E307635B}" type="pres">
      <dgm:prSet presAssocID="{1752CC50-8600-48FF-8CFF-D8203FC468F3}" presName="text_1" presStyleLbl="node1" presStyleIdx="0" presStyleCnt="3">
        <dgm:presLayoutVars>
          <dgm:bulletEnabled val="1"/>
        </dgm:presLayoutVars>
      </dgm:prSet>
      <dgm:spPr/>
      <dgm:t>
        <a:bodyPr/>
        <a:lstStyle/>
        <a:p>
          <a:endParaRPr lang="en-US"/>
        </a:p>
      </dgm:t>
    </dgm:pt>
    <dgm:pt modelId="{9A1DA674-1526-49DE-B7AB-E2A0151B9995}" type="pres">
      <dgm:prSet presAssocID="{1752CC50-8600-48FF-8CFF-D8203FC468F3}" presName="accent_1" presStyleCnt="0"/>
      <dgm:spPr/>
    </dgm:pt>
    <dgm:pt modelId="{831DC42A-0825-4B41-8FDD-E4D8C11CE406}" type="pres">
      <dgm:prSet presAssocID="{1752CC50-8600-48FF-8CFF-D8203FC468F3}" presName="accentRepeatNode" presStyleLbl="solidFgAcc1" presStyleIdx="0" presStyleCnt="3">
        <dgm:style>
          <a:lnRef idx="3">
            <a:schemeClr val="lt1"/>
          </a:lnRef>
          <a:fillRef idx="1">
            <a:schemeClr val="accent3"/>
          </a:fillRef>
          <a:effectRef idx="1">
            <a:schemeClr val="accent3"/>
          </a:effectRef>
          <a:fontRef idx="minor">
            <a:schemeClr val="lt1"/>
          </a:fontRef>
        </dgm:style>
      </dgm:prSet>
      <dgm:spPr/>
    </dgm:pt>
    <dgm:pt modelId="{41A590FE-47E2-411A-8BA5-55CA5398AD25}" type="pres">
      <dgm:prSet presAssocID="{FA23EA61-7DDF-45B2-8BD0-B47A2CE91809}" presName="text_2" presStyleLbl="node1" presStyleIdx="1" presStyleCnt="3">
        <dgm:presLayoutVars>
          <dgm:bulletEnabled val="1"/>
        </dgm:presLayoutVars>
      </dgm:prSet>
      <dgm:spPr/>
      <dgm:t>
        <a:bodyPr/>
        <a:lstStyle/>
        <a:p>
          <a:endParaRPr lang="en-US"/>
        </a:p>
      </dgm:t>
    </dgm:pt>
    <dgm:pt modelId="{58066A31-1559-4D57-820F-89B56A2C2D8A}" type="pres">
      <dgm:prSet presAssocID="{FA23EA61-7DDF-45B2-8BD0-B47A2CE91809}" presName="accent_2" presStyleCnt="0"/>
      <dgm:spPr/>
    </dgm:pt>
    <dgm:pt modelId="{C601EA1C-E239-49EE-BC0D-ED893E817ED9}" type="pres">
      <dgm:prSet presAssocID="{FA23EA61-7DDF-45B2-8BD0-B47A2CE91809}" presName="accentRepeatNode" presStyleLbl="solidFgAcc1" presStyleIdx="1" presStyleCnt="3">
        <dgm:style>
          <a:lnRef idx="3">
            <a:schemeClr val="lt1"/>
          </a:lnRef>
          <a:fillRef idx="1">
            <a:schemeClr val="accent3"/>
          </a:fillRef>
          <a:effectRef idx="1">
            <a:schemeClr val="accent3"/>
          </a:effectRef>
          <a:fontRef idx="minor">
            <a:schemeClr val="lt1"/>
          </a:fontRef>
        </dgm:style>
      </dgm:prSet>
      <dgm:spPr/>
    </dgm:pt>
    <dgm:pt modelId="{ACF97640-0DE9-40DC-B160-B1F6936912C6}" type="pres">
      <dgm:prSet presAssocID="{7ADEB0A0-0E65-4CAD-BA4A-383D12CD75C0}" presName="text_3" presStyleLbl="node1" presStyleIdx="2" presStyleCnt="3" custLinFactNeighborX="635" custLinFactNeighborY="-2548">
        <dgm:presLayoutVars>
          <dgm:bulletEnabled val="1"/>
        </dgm:presLayoutVars>
      </dgm:prSet>
      <dgm:spPr/>
      <dgm:t>
        <a:bodyPr/>
        <a:lstStyle/>
        <a:p>
          <a:endParaRPr lang="en-US"/>
        </a:p>
      </dgm:t>
    </dgm:pt>
    <dgm:pt modelId="{B4B7755A-45B3-4499-AAD9-B2FC410259F0}" type="pres">
      <dgm:prSet presAssocID="{7ADEB0A0-0E65-4CAD-BA4A-383D12CD75C0}" presName="accent_3" presStyleCnt="0"/>
      <dgm:spPr/>
    </dgm:pt>
    <dgm:pt modelId="{99E61D12-E8DD-40BB-9897-F874F19EB266}" type="pres">
      <dgm:prSet presAssocID="{7ADEB0A0-0E65-4CAD-BA4A-383D12CD75C0}" presName="accentRepeatNode" presStyleLbl="solidFgAcc1" presStyleIdx="2" presStyleCnt="3">
        <dgm:style>
          <a:lnRef idx="3">
            <a:schemeClr val="lt1"/>
          </a:lnRef>
          <a:fillRef idx="1">
            <a:schemeClr val="accent3"/>
          </a:fillRef>
          <a:effectRef idx="1">
            <a:schemeClr val="accent3"/>
          </a:effectRef>
          <a:fontRef idx="minor">
            <a:schemeClr val="lt1"/>
          </a:fontRef>
        </dgm:style>
      </dgm:prSet>
      <dgm:spPr/>
    </dgm:pt>
  </dgm:ptLst>
  <dgm:cxnLst>
    <dgm:cxn modelId="{021CD46A-183B-4260-9B09-AEBBDF172843}" type="presOf" srcId="{1752CC50-8600-48FF-8CFF-D8203FC468F3}" destId="{4B28B220-5C72-4705-9B71-0A18E307635B}" srcOrd="0" destOrd="0" presId="urn:microsoft.com/office/officeart/2008/layout/VerticalCurvedList"/>
    <dgm:cxn modelId="{C77E2937-ED8F-498F-AC9F-D98AE6F4AD33}" type="presOf" srcId="{B5F877E3-90A7-4938-8ACB-8065C03F4FD2}" destId="{72EBFD80-6FA9-4A39-B2E0-4986AA078679}" srcOrd="0" destOrd="0" presId="urn:microsoft.com/office/officeart/2008/layout/VerticalCurvedList"/>
    <dgm:cxn modelId="{22A43201-C14A-465C-91AB-CE4E099EF998}" srcId="{B5F877E3-90A7-4938-8ACB-8065C03F4FD2}" destId="{7ADEB0A0-0E65-4CAD-BA4A-383D12CD75C0}" srcOrd="2" destOrd="0" parTransId="{356C2906-4FF2-4DDE-946A-E517A9F3C1ED}" sibTransId="{E0465EC5-00C3-4558-8D9C-4F240F96334F}"/>
    <dgm:cxn modelId="{3AB1D535-AEB4-4895-9B21-B5C32E96818D}" srcId="{B5F877E3-90A7-4938-8ACB-8065C03F4FD2}" destId="{1752CC50-8600-48FF-8CFF-D8203FC468F3}" srcOrd="0" destOrd="0" parTransId="{51D14FF0-DFA5-468B-A725-2B7C269CE35D}" sibTransId="{BAEA580E-DD90-40ED-A802-9AB834CE06B6}"/>
    <dgm:cxn modelId="{BA22978D-BCD8-4389-94F9-DE7EE1C1F585}" type="presOf" srcId="{FA23EA61-7DDF-45B2-8BD0-B47A2CE91809}" destId="{41A590FE-47E2-411A-8BA5-55CA5398AD25}" srcOrd="0" destOrd="0" presId="urn:microsoft.com/office/officeart/2008/layout/VerticalCurvedList"/>
    <dgm:cxn modelId="{E0AEF519-52A6-4E29-B755-C42DED263D66}" type="presOf" srcId="{BAEA580E-DD90-40ED-A802-9AB834CE06B6}" destId="{828D275D-7510-4004-A8CB-D1D00C377700}" srcOrd="0" destOrd="0" presId="urn:microsoft.com/office/officeart/2008/layout/VerticalCurvedList"/>
    <dgm:cxn modelId="{798CE498-64D3-49A7-9B5A-F45C6960AA0E}" type="presOf" srcId="{7ADEB0A0-0E65-4CAD-BA4A-383D12CD75C0}" destId="{ACF97640-0DE9-40DC-B160-B1F6936912C6}" srcOrd="0" destOrd="0" presId="urn:microsoft.com/office/officeart/2008/layout/VerticalCurvedList"/>
    <dgm:cxn modelId="{69CCBACE-0C82-4CC8-83D2-9FC96CB42AF2}" srcId="{B5F877E3-90A7-4938-8ACB-8065C03F4FD2}" destId="{FA23EA61-7DDF-45B2-8BD0-B47A2CE91809}" srcOrd="1" destOrd="0" parTransId="{7C604448-D7D4-4A3D-BE45-39AB0499F692}" sibTransId="{247357A5-9152-4041-BDFA-4B58E322E406}"/>
    <dgm:cxn modelId="{9CA7181C-4896-47BC-97BE-06B904FD85D5}" type="presParOf" srcId="{72EBFD80-6FA9-4A39-B2E0-4986AA078679}" destId="{0A44CD6F-7F52-4269-963C-53335489C3A0}" srcOrd="0" destOrd="0" presId="urn:microsoft.com/office/officeart/2008/layout/VerticalCurvedList"/>
    <dgm:cxn modelId="{9A8E4B33-7AA2-4E49-B2DB-BC121F7614E1}" type="presParOf" srcId="{0A44CD6F-7F52-4269-963C-53335489C3A0}" destId="{23DC0070-B3D8-421D-8B70-DE7E496747BC}" srcOrd="0" destOrd="0" presId="urn:microsoft.com/office/officeart/2008/layout/VerticalCurvedList"/>
    <dgm:cxn modelId="{3DE655AE-E1F7-4C68-9DC4-B8EC4139C9D9}" type="presParOf" srcId="{23DC0070-B3D8-421D-8B70-DE7E496747BC}" destId="{820361D9-F9A1-49B7-AC6A-6DD8463E498D}" srcOrd="0" destOrd="0" presId="urn:microsoft.com/office/officeart/2008/layout/VerticalCurvedList"/>
    <dgm:cxn modelId="{E97E7CB3-36A9-4748-8D07-EE96ED25B64A}" type="presParOf" srcId="{23DC0070-B3D8-421D-8B70-DE7E496747BC}" destId="{828D275D-7510-4004-A8CB-D1D00C377700}" srcOrd="1" destOrd="0" presId="urn:microsoft.com/office/officeart/2008/layout/VerticalCurvedList"/>
    <dgm:cxn modelId="{E3017BB5-15FB-4A81-9233-0B0618BA6A47}" type="presParOf" srcId="{23DC0070-B3D8-421D-8B70-DE7E496747BC}" destId="{7E8B6F68-CD4C-4C28-B7CC-8F0620747116}" srcOrd="2" destOrd="0" presId="urn:microsoft.com/office/officeart/2008/layout/VerticalCurvedList"/>
    <dgm:cxn modelId="{A9512CA2-2C79-400F-AD8C-AB251150D8D2}" type="presParOf" srcId="{23DC0070-B3D8-421D-8B70-DE7E496747BC}" destId="{797AAD30-FAC0-4D72-9BD6-6C48241A1E0D}" srcOrd="3" destOrd="0" presId="urn:microsoft.com/office/officeart/2008/layout/VerticalCurvedList"/>
    <dgm:cxn modelId="{D4A0EBF1-4FC9-4340-A52D-7E76617E583A}" type="presParOf" srcId="{0A44CD6F-7F52-4269-963C-53335489C3A0}" destId="{4B28B220-5C72-4705-9B71-0A18E307635B}" srcOrd="1" destOrd="0" presId="urn:microsoft.com/office/officeart/2008/layout/VerticalCurvedList"/>
    <dgm:cxn modelId="{84B32D56-91EC-44A4-B40D-740B46A9818C}" type="presParOf" srcId="{0A44CD6F-7F52-4269-963C-53335489C3A0}" destId="{9A1DA674-1526-49DE-B7AB-E2A0151B9995}" srcOrd="2" destOrd="0" presId="urn:microsoft.com/office/officeart/2008/layout/VerticalCurvedList"/>
    <dgm:cxn modelId="{743D3530-21EF-495D-98ED-37A2C28368EE}" type="presParOf" srcId="{9A1DA674-1526-49DE-B7AB-E2A0151B9995}" destId="{831DC42A-0825-4B41-8FDD-E4D8C11CE406}" srcOrd="0" destOrd="0" presId="urn:microsoft.com/office/officeart/2008/layout/VerticalCurvedList"/>
    <dgm:cxn modelId="{A4FFA2B5-2933-4C76-AD7C-A34826ECD807}" type="presParOf" srcId="{0A44CD6F-7F52-4269-963C-53335489C3A0}" destId="{41A590FE-47E2-411A-8BA5-55CA5398AD25}" srcOrd="3" destOrd="0" presId="urn:microsoft.com/office/officeart/2008/layout/VerticalCurvedList"/>
    <dgm:cxn modelId="{B50E77CA-0933-4BB5-9B99-44FFB0914452}" type="presParOf" srcId="{0A44CD6F-7F52-4269-963C-53335489C3A0}" destId="{58066A31-1559-4D57-820F-89B56A2C2D8A}" srcOrd="4" destOrd="0" presId="urn:microsoft.com/office/officeart/2008/layout/VerticalCurvedList"/>
    <dgm:cxn modelId="{2A63796E-7FDE-4CCE-A3A7-F8A17B1E0B8C}" type="presParOf" srcId="{58066A31-1559-4D57-820F-89B56A2C2D8A}" destId="{C601EA1C-E239-49EE-BC0D-ED893E817ED9}" srcOrd="0" destOrd="0" presId="urn:microsoft.com/office/officeart/2008/layout/VerticalCurvedList"/>
    <dgm:cxn modelId="{A4D2825F-7992-4D6B-A486-05B76188F3F6}" type="presParOf" srcId="{0A44CD6F-7F52-4269-963C-53335489C3A0}" destId="{ACF97640-0DE9-40DC-B160-B1F6936912C6}" srcOrd="5" destOrd="0" presId="urn:microsoft.com/office/officeart/2008/layout/VerticalCurvedList"/>
    <dgm:cxn modelId="{CAACAB88-9576-41BC-82F6-E9040AD1D0FA}" type="presParOf" srcId="{0A44CD6F-7F52-4269-963C-53335489C3A0}" destId="{B4B7755A-45B3-4499-AAD9-B2FC410259F0}" srcOrd="6" destOrd="0" presId="urn:microsoft.com/office/officeart/2008/layout/VerticalCurvedList"/>
    <dgm:cxn modelId="{275A18D6-B726-444D-821D-D6A7D63027A9}" type="presParOf" srcId="{B4B7755A-45B3-4499-AAD9-B2FC410259F0}" destId="{99E61D12-E8DD-40BB-9897-F874F19EB2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F877E3-90A7-4938-8ACB-8065C03F4FD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1752CC50-8600-48FF-8CFF-D8203FC468F3}">
      <dgm:prSet phldrT="[Text]" custT="1">
        <dgm:style>
          <a:lnRef idx="3">
            <a:schemeClr val="lt1"/>
          </a:lnRef>
          <a:fillRef idx="1">
            <a:schemeClr val="accent3"/>
          </a:fillRef>
          <a:effectRef idx="1">
            <a:schemeClr val="accent3"/>
          </a:effectRef>
          <a:fontRef idx="minor">
            <a:schemeClr val="lt1"/>
          </a:fontRef>
        </dgm:style>
      </dgm:prSet>
      <dgm:spPr/>
      <dgm:t>
        <a:bodyPr/>
        <a:lstStyle/>
        <a:p>
          <a:r>
            <a:rPr lang="ru-RU" sz="1800" b="1" i="1" dirty="0" err="1">
              <a:solidFill>
                <a:schemeClr val="bg1"/>
              </a:solidFill>
            </a:rPr>
            <a:t>static</a:t>
          </a:r>
          <a:r>
            <a:rPr lang="ru-RU" sz="1800" b="1" i="1" dirty="0">
              <a:solidFill>
                <a:schemeClr val="bg1"/>
              </a:solidFill>
            </a:rPr>
            <a:t> </a:t>
          </a:r>
          <a:r>
            <a:rPr lang="en-US" sz="1800" b="1" i="1" dirty="0">
              <a:solidFill>
                <a:schemeClr val="bg1"/>
              </a:solidFill>
            </a:rPr>
            <a:t>parameter;</a:t>
          </a:r>
          <a:endParaRPr lang="ru-RU" sz="1800" b="1" i="1" dirty="0">
            <a:solidFill>
              <a:schemeClr val="bg1"/>
            </a:solidFill>
          </a:endParaRPr>
        </a:p>
      </dgm:t>
    </dgm:pt>
    <dgm:pt modelId="{51D14FF0-DFA5-468B-A725-2B7C269CE35D}" type="parTrans" cxnId="{3AB1D535-AEB4-4895-9B21-B5C32E96818D}">
      <dgm:prSet/>
      <dgm:spPr/>
      <dgm:t>
        <a:bodyPr/>
        <a:lstStyle/>
        <a:p>
          <a:endParaRPr lang="ru-RU" sz="1800" b="1" i="1">
            <a:solidFill>
              <a:schemeClr val="bg1"/>
            </a:solidFill>
          </a:endParaRPr>
        </a:p>
      </dgm:t>
    </dgm:pt>
    <dgm:pt modelId="{BAEA580E-DD90-40ED-A802-9AB834CE06B6}" type="sibTrans" cxnId="{3AB1D535-AEB4-4895-9B21-B5C32E96818D}">
      <dgm:prSet>
        <dgm:style>
          <a:lnRef idx="3">
            <a:schemeClr val="lt1"/>
          </a:lnRef>
          <a:fillRef idx="1">
            <a:schemeClr val="accent3"/>
          </a:fillRef>
          <a:effectRef idx="1">
            <a:schemeClr val="accent3"/>
          </a:effectRef>
          <a:fontRef idx="minor">
            <a:schemeClr val="lt1"/>
          </a:fontRef>
        </dgm:style>
      </dgm:prSet>
      <dgm:spPr/>
      <dgm:t>
        <a:bodyPr/>
        <a:lstStyle/>
        <a:p>
          <a:endParaRPr lang="ru-RU" sz="1800" b="1" i="1">
            <a:solidFill>
              <a:schemeClr val="bg1"/>
            </a:solidFill>
          </a:endParaRPr>
        </a:p>
      </dgm:t>
    </dgm:pt>
    <dgm:pt modelId="{FA23EA61-7DDF-45B2-8BD0-B47A2CE91809}">
      <dgm:prSet phldrT="[Text]" custT="1">
        <dgm:style>
          <a:lnRef idx="3">
            <a:schemeClr val="lt1"/>
          </a:lnRef>
          <a:fillRef idx="1">
            <a:schemeClr val="accent3"/>
          </a:fillRef>
          <a:effectRef idx="1">
            <a:schemeClr val="accent3"/>
          </a:effectRef>
          <a:fontRef idx="minor">
            <a:schemeClr val="lt1"/>
          </a:fontRef>
        </dgm:style>
      </dgm:prSet>
      <dgm:spPr/>
      <dgm:t>
        <a:bodyPr/>
        <a:lstStyle/>
        <a:p>
          <a:r>
            <a:rPr lang="en-US" sz="1800" b="1" i="1" dirty="0">
              <a:solidFill>
                <a:schemeClr val="bg1"/>
              </a:solidFill>
            </a:rPr>
            <a:t>s</a:t>
          </a:r>
          <a:r>
            <a:rPr lang="ru-RU" sz="1800" b="1" i="1" dirty="0" err="1">
              <a:solidFill>
                <a:schemeClr val="bg1"/>
              </a:solidFill>
            </a:rPr>
            <a:t>tatic</a:t>
          </a:r>
          <a:r>
            <a:rPr lang="en-US" sz="1800" b="1" i="1" dirty="0">
              <a:solidFill>
                <a:schemeClr val="bg1"/>
              </a:solidFill>
            </a:rPr>
            <a:t> Class;</a:t>
          </a:r>
          <a:endParaRPr lang="ru-RU" sz="1800" b="1" i="1" dirty="0">
            <a:solidFill>
              <a:schemeClr val="bg1"/>
            </a:solidFill>
          </a:endParaRPr>
        </a:p>
      </dgm:t>
    </dgm:pt>
    <dgm:pt modelId="{7C604448-D7D4-4A3D-BE45-39AB0499F692}" type="parTrans" cxnId="{69CCBACE-0C82-4CC8-83D2-9FC96CB42AF2}">
      <dgm:prSet/>
      <dgm:spPr/>
      <dgm:t>
        <a:bodyPr/>
        <a:lstStyle/>
        <a:p>
          <a:endParaRPr lang="ru-RU" sz="1800" b="1" i="1">
            <a:solidFill>
              <a:schemeClr val="bg1"/>
            </a:solidFill>
          </a:endParaRPr>
        </a:p>
      </dgm:t>
    </dgm:pt>
    <dgm:pt modelId="{247357A5-9152-4041-BDFA-4B58E322E406}" type="sibTrans" cxnId="{69CCBACE-0C82-4CC8-83D2-9FC96CB42AF2}">
      <dgm:prSet/>
      <dgm:spPr/>
      <dgm:t>
        <a:bodyPr/>
        <a:lstStyle/>
        <a:p>
          <a:endParaRPr lang="ru-RU" sz="1800" b="1" i="1">
            <a:solidFill>
              <a:schemeClr val="bg1"/>
            </a:solidFill>
          </a:endParaRPr>
        </a:p>
      </dgm:t>
    </dgm:pt>
    <dgm:pt modelId="{7ADEB0A0-0E65-4CAD-BA4A-383D12CD75C0}">
      <dgm:prSet phldrT="[Text]" custT="1">
        <dgm:style>
          <a:lnRef idx="3">
            <a:schemeClr val="lt1"/>
          </a:lnRef>
          <a:fillRef idx="1">
            <a:schemeClr val="accent3"/>
          </a:fillRef>
          <a:effectRef idx="1">
            <a:schemeClr val="accent3"/>
          </a:effectRef>
          <a:fontRef idx="minor">
            <a:schemeClr val="lt1"/>
          </a:fontRef>
        </dgm:style>
      </dgm:prSet>
      <dgm:spPr/>
      <dgm:t>
        <a:bodyPr/>
        <a:lstStyle/>
        <a:p>
          <a:r>
            <a:rPr lang="ru-RU" sz="1800" b="1" i="1" dirty="0" err="1">
              <a:solidFill>
                <a:schemeClr val="bg1"/>
              </a:solidFill>
            </a:rPr>
            <a:t>static</a:t>
          </a:r>
          <a:r>
            <a:rPr lang="en-US" sz="1800" b="1" i="1" dirty="0">
              <a:solidFill>
                <a:schemeClr val="bg1"/>
              </a:solidFill>
            </a:rPr>
            <a:t> </a:t>
          </a:r>
          <a:r>
            <a:rPr lang="en-US" sz="1800" b="1" i="1" dirty="0" err="1">
              <a:solidFill>
                <a:schemeClr val="bg1"/>
              </a:solidFill>
            </a:rPr>
            <a:t>metod</a:t>
          </a:r>
          <a:r>
            <a:rPr lang="en-US" sz="1800" b="1" i="1" dirty="0"/>
            <a:t>();</a:t>
          </a:r>
          <a:endParaRPr lang="ru-RU" sz="1800" b="1" i="1" dirty="0">
            <a:solidFill>
              <a:schemeClr val="bg1"/>
            </a:solidFill>
          </a:endParaRPr>
        </a:p>
      </dgm:t>
    </dgm:pt>
    <dgm:pt modelId="{E0465EC5-00C3-4558-8D9C-4F240F96334F}" type="sibTrans" cxnId="{22A43201-C14A-465C-91AB-CE4E099EF998}">
      <dgm:prSet/>
      <dgm:spPr/>
      <dgm:t>
        <a:bodyPr/>
        <a:lstStyle/>
        <a:p>
          <a:endParaRPr lang="ru-RU" sz="1800" b="1" i="1">
            <a:solidFill>
              <a:schemeClr val="bg1"/>
            </a:solidFill>
          </a:endParaRPr>
        </a:p>
      </dgm:t>
    </dgm:pt>
    <dgm:pt modelId="{356C2906-4FF2-4DDE-946A-E517A9F3C1ED}" type="parTrans" cxnId="{22A43201-C14A-465C-91AB-CE4E099EF998}">
      <dgm:prSet/>
      <dgm:spPr/>
      <dgm:t>
        <a:bodyPr/>
        <a:lstStyle/>
        <a:p>
          <a:endParaRPr lang="ru-RU" sz="1800" b="1" i="1">
            <a:solidFill>
              <a:schemeClr val="bg1"/>
            </a:solidFill>
          </a:endParaRPr>
        </a:p>
      </dgm:t>
    </dgm:pt>
    <dgm:pt modelId="{72EBFD80-6FA9-4A39-B2E0-4986AA078679}" type="pres">
      <dgm:prSet presAssocID="{B5F877E3-90A7-4938-8ACB-8065C03F4FD2}" presName="Name0" presStyleCnt="0">
        <dgm:presLayoutVars>
          <dgm:chMax val="7"/>
          <dgm:chPref val="7"/>
          <dgm:dir/>
        </dgm:presLayoutVars>
      </dgm:prSet>
      <dgm:spPr/>
      <dgm:t>
        <a:bodyPr/>
        <a:lstStyle/>
        <a:p>
          <a:endParaRPr lang="en-US"/>
        </a:p>
      </dgm:t>
    </dgm:pt>
    <dgm:pt modelId="{0A44CD6F-7F52-4269-963C-53335489C3A0}" type="pres">
      <dgm:prSet presAssocID="{B5F877E3-90A7-4938-8ACB-8065C03F4FD2}" presName="Name1" presStyleCnt="0"/>
      <dgm:spPr/>
    </dgm:pt>
    <dgm:pt modelId="{23DC0070-B3D8-421D-8B70-DE7E496747BC}" type="pres">
      <dgm:prSet presAssocID="{B5F877E3-90A7-4938-8ACB-8065C03F4FD2}" presName="cycle" presStyleCnt="0"/>
      <dgm:spPr/>
    </dgm:pt>
    <dgm:pt modelId="{820361D9-F9A1-49B7-AC6A-6DD8463E498D}" type="pres">
      <dgm:prSet presAssocID="{B5F877E3-90A7-4938-8ACB-8065C03F4FD2}" presName="srcNode" presStyleLbl="node1" presStyleIdx="0" presStyleCnt="3"/>
      <dgm:spPr/>
    </dgm:pt>
    <dgm:pt modelId="{828D275D-7510-4004-A8CB-D1D00C377700}" type="pres">
      <dgm:prSet presAssocID="{B5F877E3-90A7-4938-8ACB-8065C03F4FD2}" presName="conn" presStyleLbl="parChTrans1D2" presStyleIdx="0" presStyleCnt="1"/>
      <dgm:spPr/>
      <dgm:t>
        <a:bodyPr/>
        <a:lstStyle/>
        <a:p>
          <a:endParaRPr lang="en-US"/>
        </a:p>
      </dgm:t>
    </dgm:pt>
    <dgm:pt modelId="{7E8B6F68-CD4C-4C28-B7CC-8F0620747116}" type="pres">
      <dgm:prSet presAssocID="{B5F877E3-90A7-4938-8ACB-8065C03F4FD2}" presName="extraNode" presStyleLbl="node1" presStyleIdx="0" presStyleCnt="3"/>
      <dgm:spPr/>
    </dgm:pt>
    <dgm:pt modelId="{797AAD30-FAC0-4D72-9BD6-6C48241A1E0D}" type="pres">
      <dgm:prSet presAssocID="{B5F877E3-90A7-4938-8ACB-8065C03F4FD2}" presName="dstNode" presStyleLbl="node1" presStyleIdx="0" presStyleCnt="3"/>
      <dgm:spPr/>
    </dgm:pt>
    <dgm:pt modelId="{4B28B220-5C72-4705-9B71-0A18E307635B}" type="pres">
      <dgm:prSet presAssocID="{1752CC50-8600-48FF-8CFF-D8203FC468F3}" presName="text_1" presStyleLbl="node1" presStyleIdx="0" presStyleCnt="3">
        <dgm:presLayoutVars>
          <dgm:bulletEnabled val="1"/>
        </dgm:presLayoutVars>
      </dgm:prSet>
      <dgm:spPr/>
      <dgm:t>
        <a:bodyPr/>
        <a:lstStyle/>
        <a:p>
          <a:endParaRPr lang="en-US"/>
        </a:p>
      </dgm:t>
    </dgm:pt>
    <dgm:pt modelId="{9A1DA674-1526-49DE-B7AB-E2A0151B9995}" type="pres">
      <dgm:prSet presAssocID="{1752CC50-8600-48FF-8CFF-D8203FC468F3}" presName="accent_1" presStyleCnt="0"/>
      <dgm:spPr/>
    </dgm:pt>
    <dgm:pt modelId="{831DC42A-0825-4B41-8FDD-E4D8C11CE406}" type="pres">
      <dgm:prSet presAssocID="{1752CC50-8600-48FF-8CFF-D8203FC468F3}" presName="accentRepeatNode" presStyleLbl="solidFgAcc1" presStyleIdx="0" presStyleCnt="3">
        <dgm:style>
          <a:lnRef idx="3">
            <a:schemeClr val="lt1"/>
          </a:lnRef>
          <a:fillRef idx="1">
            <a:schemeClr val="accent3"/>
          </a:fillRef>
          <a:effectRef idx="1">
            <a:schemeClr val="accent3"/>
          </a:effectRef>
          <a:fontRef idx="minor">
            <a:schemeClr val="lt1"/>
          </a:fontRef>
        </dgm:style>
      </dgm:prSet>
      <dgm:spPr/>
    </dgm:pt>
    <dgm:pt modelId="{41A590FE-47E2-411A-8BA5-55CA5398AD25}" type="pres">
      <dgm:prSet presAssocID="{FA23EA61-7DDF-45B2-8BD0-B47A2CE91809}" presName="text_2" presStyleLbl="node1" presStyleIdx="1" presStyleCnt="3">
        <dgm:presLayoutVars>
          <dgm:bulletEnabled val="1"/>
        </dgm:presLayoutVars>
      </dgm:prSet>
      <dgm:spPr/>
      <dgm:t>
        <a:bodyPr/>
        <a:lstStyle/>
        <a:p>
          <a:endParaRPr lang="en-US"/>
        </a:p>
      </dgm:t>
    </dgm:pt>
    <dgm:pt modelId="{58066A31-1559-4D57-820F-89B56A2C2D8A}" type="pres">
      <dgm:prSet presAssocID="{FA23EA61-7DDF-45B2-8BD0-B47A2CE91809}" presName="accent_2" presStyleCnt="0"/>
      <dgm:spPr/>
    </dgm:pt>
    <dgm:pt modelId="{C601EA1C-E239-49EE-BC0D-ED893E817ED9}" type="pres">
      <dgm:prSet presAssocID="{FA23EA61-7DDF-45B2-8BD0-B47A2CE91809}" presName="accentRepeatNode" presStyleLbl="solidFgAcc1" presStyleIdx="1" presStyleCnt="3">
        <dgm:style>
          <a:lnRef idx="3">
            <a:schemeClr val="lt1"/>
          </a:lnRef>
          <a:fillRef idx="1">
            <a:schemeClr val="accent3"/>
          </a:fillRef>
          <a:effectRef idx="1">
            <a:schemeClr val="accent3"/>
          </a:effectRef>
          <a:fontRef idx="minor">
            <a:schemeClr val="lt1"/>
          </a:fontRef>
        </dgm:style>
      </dgm:prSet>
      <dgm:spPr/>
    </dgm:pt>
    <dgm:pt modelId="{ACF97640-0DE9-40DC-B160-B1F6936912C6}" type="pres">
      <dgm:prSet presAssocID="{7ADEB0A0-0E65-4CAD-BA4A-383D12CD75C0}" presName="text_3" presStyleLbl="node1" presStyleIdx="2" presStyleCnt="3" custLinFactNeighborX="635" custLinFactNeighborY="-2548">
        <dgm:presLayoutVars>
          <dgm:bulletEnabled val="1"/>
        </dgm:presLayoutVars>
      </dgm:prSet>
      <dgm:spPr/>
      <dgm:t>
        <a:bodyPr/>
        <a:lstStyle/>
        <a:p>
          <a:endParaRPr lang="en-US"/>
        </a:p>
      </dgm:t>
    </dgm:pt>
    <dgm:pt modelId="{B4B7755A-45B3-4499-AAD9-B2FC410259F0}" type="pres">
      <dgm:prSet presAssocID="{7ADEB0A0-0E65-4CAD-BA4A-383D12CD75C0}" presName="accent_3" presStyleCnt="0"/>
      <dgm:spPr/>
    </dgm:pt>
    <dgm:pt modelId="{99E61D12-E8DD-40BB-9897-F874F19EB266}" type="pres">
      <dgm:prSet presAssocID="{7ADEB0A0-0E65-4CAD-BA4A-383D12CD75C0}" presName="accentRepeatNode" presStyleLbl="solidFgAcc1" presStyleIdx="2" presStyleCnt="3">
        <dgm:style>
          <a:lnRef idx="3">
            <a:schemeClr val="lt1"/>
          </a:lnRef>
          <a:fillRef idx="1">
            <a:schemeClr val="accent3"/>
          </a:fillRef>
          <a:effectRef idx="1">
            <a:schemeClr val="accent3"/>
          </a:effectRef>
          <a:fontRef idx="minor">
            <a:schemeClr val="lt1"/>
          </a:fontRef>
        </dgm:style>
      </dgm:prSet>
      <dgm:spPr/>
    </dgm:pt>
  </dgm:ptLst>
  <dgm:cxnLst>
    <dgm:cxn modelId="{3AB1D535-AEB4-4895-9B21-B5C32E96818D}" srcId="{B5F877E3-90A7-4938-8ACB-8065C03F4FD2}" destId="{1752CC50-8600-48FF-8CFF-D8203FC468F3}" srcOrd="0" destOrd="0" parTransId="{51D14FF0-DFA5-468B-A725-2B7C269CE35D}" sibTransId="{BAEA580E-DD90-40ED-A802-9AB834CE06B6}"/>
    <dgm:cxn modelId="{B39A5E18-ADFD-44B5-AE37-9A78384E40E3}" type="presOf" srcId="{BAEA580E-DD90-40ED-A802-9AB834CE06B6}" destId="{828D275D-7510-4004-A8CB-D1D00C377700}" srcOrd="0" destOrd="0" presId="urn:microsoft.com/office/officeart/2008/layout/VerticalCurvedList"/>
    <dgm:cxn modelId="{5308794D-78BF-448D-A211-A8D143DC8BB4}" type="presOf" srcId="{FA23EA61-7DDF-45B2-8BD0-B47A2CE91809}" destId="{41A590FE-47E2-411A-8BA5-55CA5398AD25}" srcOrd="0" destOrd="0" presId="urn:microsoft.com/office/officeart/2008/layout/VerticalCurvedList"/>
    <dgm:cxn modelId="{56F87E0D-800B-4A14-8EBF-53CA4719C139}" type="presOf" srcId="{B5F877E3-90A7-4938-8ACB-8065C03F4FD2}" destId="{72EBFD80-6FA9-4A39-B2E0-4986AA078679}" srcOrd="0" destOrd="0" presId="urn:microsoft.com/office/officeart/2008/layout/VerticalCurvedList"/>
    <dgm:cxn modelId="{69CCBACE-0C82-4CC8-83D2-9FC96CB42AF2}" srcId="{B5F877E3-90A7-4938-8ACB-8065C03F4FD2}" destId="{FA23EA61-7DDF-45B2-8BD0-B47A2CE91809}" srcOrd="1" destOrd="0" parTransId="{7C604448-D7D4-4A3D-BE45-39AB0499F692}" sibTransId="{247357A5-9152-4041-BDFA-4B58E322E406}"/>
    <dgm:cxn modelId="{22A43201-C14A-465C-91AB-CE4E099EF998}" srcId="{B5F877E3-90A7-4938-8ACB-8065C03F4FD2}" destId="{7ADEB0A0-0E65-4CAD-BA4A-383D12CD75C0}" srcOrd="2" destOrd="0" parTransId="{356C2906-4FF2-4DDE-946A-E517A9F3C1ED}" sibTransId="{E0465EC5-00C3-4558-8D9C-4F240F96334F}"/>
    <dgm:cxn modelId="{10ED492F-3384-4CB8-AA5D-0141C6A300BC}" type="presOf" srcId="{1752CC50-8600-48FF-8CFF-D8203FC468F3}" destId="{4B28B220-5C72-4705-9B71-0A18E307635B}" srcOrd="0" destOrd="0" presId="urn:microsoft.com/office/officeart/2008/layout/VerticalCurvedList"/>
    <dgm:cxn modelId="{62C5F306-B553-42C5-A91B-100F5E00655A}" type="presOf" srcId="{7ADEB0A0-0E65-4CAD-BA4A-383D12CD75C0}" destId="{ACF97640-0DE9-40DC-B160-B1F6936912C6}" srcOrd="0" destOrd="0" presId="urn:microsoft.com/office/officeart/2008/layout/VerticalCurvedList"/>
    <dgm:cxn modelId="{9697C72D-C1E3-45AC-86D5-933D1D4C5F0A}" type="presParOf" srcId="{72EBFD80-6FA9-4A39-B2E0-4986AA078679}" destId="{0A44CD6F-7F52-4269-963C-53335489C3A0}" srcOrd="0" destOrd="0" presId="urn:microsoft.com/office/officeart/2008/layout/VerticalCurvedList"/>
    <dgm:cxn modelId="{8C614997-57A2-4FF0-82D2-673985EAF355}" type="presParOf" srcId="{0A44CD6F-7F52-4269-963C-53335489C3A0}" destId="{23DC0070-B3D8-421D-8B70-DE7E496747BC}" srcOrd="0" destOrd="0" presId="urn:microsoft.com/office/officeart/2008/layout/VerticalCurvedList"/>
    <dgm:cxn modelId="{CDBF3422-E003-4654-BBA2-8FCD2E863283}" type="presParOf" srcId="{23DC0070-B3D8-421D-8B70-DE7E496747BC}" destId="{820361D9-F9A1-49B7-AC6A-6DD8463E498D}" srcOrd="0" destOrd="0" presId="urn:microsoft.com/office/officeart/2008/layout/VerticalCurvedList"/>
    <dgm:cxn modelId="{AFA85783-BB0A-49F0-BB81-989092354D9F}" type="presParOf" srcId="{23DC0070-B3D8-421D-8B70-DE7E496747BC}" destId="{828D275D-7510-4004-A8CB-D1D00C377700}" srcOrd="1" destOrd="0" presId="urn:microsoft.com/office/officeart/2008/layout/VerticalCurvedList"/>
    <dgm:cxn modelId="{29A6D749-D1F0-4538-8670-764DB917FDF1}" type="presParOf" srcId="{23DC0070-B3D8-421D-8B70-DE7E496747BC}" destId="{7E8B6F68-CD4C-4C28-B7CC-8F0620747116}" srcOrd="2" destOrd="0" presId="urn:microsoft.com/office/officeart/2008/layout/VerticalCurvedList"/>
    <dgm:cxn modelId="{FD029589-10E7-4EEA-974B-E661C67359AB}" type="presParOf" srcId="{23DC0070-B3D8-421D-8B70-DE7E496747BC}" destId="{797AAD30-FAC0-4D72-9BD6-6C48241A1E0D}" srcOrd="3" destOrd="0" presId="urn:microsoft.com/office/officeart/2008/layout/VerticalCurvedList"/>
    <dgm:cxn modelId="{0B466CDA-A5E2-437D-BCD9-F3385DADB9A5}" type="presParOf" srcId="{0A44CD6F-7F52-4269-963C-53335489C3A0}" destId="{4B28B220-5C72-4705-9B71-0A18E307635B}" srcOrd="1" destOrd="0" presId="urn:microsoft.com/office/officeart/2008/layout/VerticalCurvedList"/>
    <dgm:cxn modelId="{9C58AD10-19A9-4F57-A3D0-4BCB82FC2A55}" type="presParOf" srcId="{0A44CD6F-7F52-4269-963C-53335489C3A0}" destId="{9A1DA674-1526-49DE-B7AB-E2A0151B9995}" srcOrd="2" destOrd="0" presId="urn:microsoft.com/office/officeart/2008/layout/VerticalCurvedList"/>
    <dgm:cxn modelId="{B7AE6C93-0B67-4A4A-8871-802BF901322C}" type="presParOf" srcId="{9A1DA674-1526-49DE-B7AB-E2A0151B9995}" destId="{831DC42A-0825-4B41-8FDD-E4D8C11CE406}" srcOrd="0" destOrd="0" presId="urn:microsoft.com/office/officeart/2008/layout/VerticalCurvedList"/>
    <dgm:cxn modelId="{16187337-83D6-417D-A8B6-50CFBAFB1A2B}" type="presParOf" srcId="{0A44CD6F-7F52-4269-963C-53335489C3A0}" destId="{41A590FE-47E2-411A-8BA5-55CA5398AD25}" srcOrd="3" destOrd="0" presId="urn:microsoft.com/office/officeart/2008/layout/VerticalCurvedList"/>
    <dgm:cxn modelId="{0454C873-E7F9-4D9C-AE24-512F6F089A01}" type="presParOf" srcId="{0A44CD6F-7F52-4269-963C-53335489C3A0}" destId="{58066A31-1559-4D57-820F-89B56A2C2D8A}" srcOrd="4" destOrd="0" presId="urn:microsoft.com/office/officeart/2008/layout/VerticalCurvedList"/>
    <dgm:cxn modelId="{1758D3AA-96C0-440E-A077-FD2639B621B5}" type="presParOf" srcId="{58066A31-1559-4D57-820F-89B56A2C2D8A}" destId="{C601EA1C-E239-49EE-BC0D-ED893E817ED9}" srcOrd="0" destOrd="0" presId="urn:microsoft.com/office/officeart/2008/layout/VerticalCurvedList"/>
    <dgm:cxn modelId="{DB4B64C3-25AF-4E85-81CE-773447CB7DE4}" type="presParOf" srcId="{0A44CD6F-7F52-4269-963C-53335489C3A0}" destId="{ACF97640-0DE9-40DC-B160-B1F6936912C6}" srcOrd="5" destOrd="0" presId="urn:microsoft.com/office/officeart/2008/layout/VerticalCurvedList"/>
    <dgm:cxn modelId="{FC3D2DBB-E015-4944-851E-7D24C185B734}" type="presParOf" srcId="{0A44CD6F-7F52-4269-963C-53335489C3A0}" destId="{B4B7755A-45B3-4499-AAD9-B2FC410259F0}" srcOrd="6" destOrd="0" presId="urn:microsoft.com/office/officeart/2008/layout/VerticalCurvedList"/>
    <dgm:cxn modelId="{9E6FC6BD-AE3C-42BD-A752-9C5F80C1E445}" type="presParOf" srcId="{B4B7755A-45B3-4499-AAD9-B2FC410259F0}" destId="{99E61D12-E8DD-40BB-9897-F874F19EB26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E4F147-3C5B-4B38-A619-F27E6AC646F7}" type="doc">
      <dgm:prSet loTypeId="urn:microsoft.com/office/officeart/2005/8/layout/orgChart1" loCatId="hierarchy" qsTypeId="urn:microsoft.com/office/officeart/2005/8/quickstyle/simple2" qsCatId="simple" csTypeId="urn:microsoft.com/office/officeart/2005/8/colors/accent3_3" csCatId="accent3" phldr="1"/>
      <dgm:spPr/>
      <dgm:t>
        <a:bodyPr/>
        <a:lstStyle/>
        <a:p>
          <a:endParaRPr lang="ru-RU"/>
        </a:p>
      </dgm:t>
    </dgm:pt>
    <dgm:pt modelId="{B9417179-541D-46DE-87D5-AA0E5E18EE23}">
      <dgm:prSet phldrT="[Text]" custT="1"/>
      <dgm:spPr/>
      <dgm:t>
        <a:bodyPr/>
        <a:lstStyle/>
        <a:p>
          <a:r>
            <a:rPr lang="ru-RU" sz="1600" b="1" dirty="0">
              <a:solidFill>
                <a:schemeClr val="bg1"/>
              </a:solidFill>
            </a:rPr>
            <a:t>« Транспортное средство »</a:t>
          </a:r>
        </a:p>
        <a:p>
          <a:endParaRPr lang="ru-RU" sz="1800" dirty="0"/>
        </a:p>
      </dgm:t>
    </dgm:pt>
    <dgm:pt modelId="{7C469AE6-D85B-4C8D-BF1F-CD5B1E253156}" type="parTrans" cxnId="{07BE6017-E06C-40DB-B87A-A044BA8815B8}">
      <dgm:prSet/>
      <dgm:spPr/>
      <dgm:t>
        <a:bodyPr/>
        <a:lstStyle/>
        <a:p>
          <a:endParaRPr lang="ru-RU"/>
        </a:p>
      </dgm:t>
    </dgm:pt>
    <dgm:pt modelId="{A222FF7C-8386-46DC-9CE1-D786E75D814D}" type="sibTrans" cxnId="{07BE6017-E06C-40DB-B87A-A044BA8815B8}">
      <dgm:prSet/>
      <dgm:spPr/>
      <dgm:t>
        <a:bodyPr/>
        <a:lstStyle/>
        <a:p>
          <a:endParaRPr lang="ru-RU"/>
        </a:p>
      </dgm:t>
    </dgm:pt>
    <dgm:pt modelId="{CA59B4D0-10DB-4571-8C4A-3C3E5013AA5C}">
      <dgm:prSet phldrT="[Text]" custT="1"/>
      <dgm:spPr/>
      <dgm:t>
        <a:bodyPr/>
        <a:lstStyle/>
        <a:p>
          <a:r>
            <a:rPr lang="ru-RU" sz="1600" b="1" dirty="0"/>
            <a:t>« Самолет» </a:t>
          </a:r>
        </a:p>
      </dgm:t>
    </dgm:pt>
    <dgm:pt modelId="{D0A5E0D7-A79D-4343-AD38-EB09135BF372}" type="parTrans" cxnId="{BA38BC8C-7C88-4D9E-ABBD-9281882BA4D0}">
      <dgm:prSet/>
      <dgm:spPr/>
      <dgm:t>
        <a:bodyPr/>
        <a:lstStyle/>
        <a:p>
          <a:endParaRPr lang="ru-RU"/>
        </a:p>
      </dgm:t>
    </dgm:pt>
    <dgm:pt modelId="{CDE981E9-E216-46CA-947F-0030A35695F3}" type="sibTrans" cxnId="{BA38BC8C-7C88-4D9E-ABBD-9281882BA4D0}">
      <dgm:prSet/>
      <dgm:spPr/>
      <dgm:t>
        <a:bodyPr/>
        <a:lstStyle/>
        <a:p>
          <a:endParaRPr lang="ru-RU"/>
        </a:p>
      </dgm:t>
    </dgm:pt>
    <dgm:pt modelId="{3BA6D949-5B19-47BA-9CC9-0D73749147EC}">
      <dgm:prSet phldrT="[Text]" custT="1"/>
      <dgm:spPr/>
      <dgm:t>
        <a:bodyPr/>
        <a:lstStyle/>
        <a:p>
          <a:r>
            <a:rPr lang="ru-RU" sz="1600" b="1" i="0" dirty="0"/>
            <a:t>« Пароход»</a:t>
          </a:r>
        </a:p>
      </dgm:t>
    </dgm:pt>
    <dgm:pt modelId="{8AE6A2B2-15E3-41B2-A595-1084D653E22D}" type="parTrans" cxnId="{E9BAC24D-B2F1-4B29-B504-03BE256636EC}">
      <dgm:prSet/>
      <dgm:spPr/>
      <dgm:t>
        <a:bodyPr/>
        <a:lstStyle/>
        <a:p>
          <a:endParaRPr lang="ru-RU"/>
        </a:p>
      </dgm:t>
    </dgm:pt>
    <dgm:pt modelId="{D31422D6-CDB4-4CC6-AF9B-843663901FDB}" type="sibTrans" cxnId="{E9BAC24D-B2F1-4B29-B504-03BE256636EC}">
      <dgm:prSet/>
      <dgm:spPr/>
      <dgm:t>
        <a:bodyPr/>
        <a:lstStyle/>
        <a:p>
          <a:endParaRPr lang="ru-RU"/>
        </a:p>
      </dgm:t>
    </dgm:pt>
    <dgm:pt modelId="{6B633EE4-0DC6-4A4D-8C05-B0A6C3BDB070}">
      <dgm:prSet phldrT="[Text]" custT="1"/>
      <dgm:spPr/>
      <dgm:t>
        <a:bodyPr/>
        <a:lstStyle/>
        <a:p>
          <a:r>
            <a:rPr lang="ru-RU" sz="1600" b="1" dirty="0">
              <a:solidFill>
                <a:schemeClr val="bg1"/>
              </a:solidFill>
            </a:rPr>
            <a:t>« Авто»</a:t>
          </a:r>
        </a:p>
      </dgm:t>
    </dgm:pt>
    <dgm:pt modelId="{8EBA65C8-041E-4908-8C97-4AA9966A1EEA}" type="parTrans" cxnId="{1874D72B-A5E9-4E82-BE6C-CEC1DC7FCAE3}">
      <dgm:prSet/>
      <dgm:spPr/>
      <dgm:t>
        <a:bodyPr/>
        <a:lstStyle/>
        <a:p>
          <a:endParaRPr lang="ru-RU"/>
        </a:p>
      </dgm:t>
    </dgm:pt>
    <dgm:pt modelId="{C0493FD7-DF6E-4AA4-92D7-CF6D05D12868}" type="sibTrans" cxnId="{1874D72B-A5E9-4E82-BE6C-CEC1DC7FCAE3}">
      <dgm:prSet/>
      <dgm:spPr/>
      <dgm:t>
        <a:bodyPr/>
        <a:lstStyle/>
        <a:p>
          <a:endParaRPr lang="ru-RU"/>
        </a:p>
      </dgm:t>
    </dgm:pt>
    <dgm:pt modelId="{D784506A-E820-46A5-918C-D15787011D01}" type="pres">
      <dgm:prSet presAssocID="{34E4F147-3C5B-4B38-A619-F27E6AC646F7}" presName="hierChild1" presStyleCnt="0">
        <dgm:presLayoutVars>
          <dgm:orgChart val="1"/>
          <dgm:chPref val="1"/>
          <dgm:dir/>
          <dgm:animOne val="branch"/>
          <dgm:animLvl val="lvl"/>
          <dgm:resizeHandles/>
        </dgm:presLayoutVars>
      </dgm:prSet>
      <dgm:spPr/>
      <dgm:t>
        <a:bodyPr/>
        <a:lstStyle/>
        <a:p>
          <a:endParaRPr lang="en-US"/>
        </a:p>
      </dgm:t>
    </dgm:pt>
    <dgm:pt modelId="{A71C2CB7-A566-4A7B-A2C5-2E84AE20FE62}" type="pres">
      <dgm:prSet presAssocID="{B9417179-541D-46DE-87D5-AA0E5E18EE23}" presName="hierRoot1" presStyleCnt="0">
        <dgm:presLayoutVars>
          <dgm:hierBranch val="init"/>
        </dgm:presLayoutVars>
      </dgm:prSet>
      <dgm:spPr/>
    </dgm:pt>
    <dgm:pt modelId="{AC57B119-0816-4EF4-AB7C-0EFDC3F48174}" type="pres">
      <dgm:prSet presAssocID="{B9417179-541D-46DE-87D5-AA0E5E18EE23}" presName="rootComposite1" presStyleCnt="0"/>
      <dgm:spPr/>
    </dgm:pt>
    <dgm:pt modelId="{D3618247-34B7-4D52-B965-B5CC096E35B7}" type="pres">
      <dgm:prSet presAssocID="{B9417179-541D-46DE-87D5-AA0E5E18EE23}" presName="rootText1" presStyleLbl="node0" presStyleIdx="0" presStyleCnt="1" custScaleX="207067" custLinFactNeighborX="-11933" custLinFactNeighborY="-20446">
        <dgm:presLayoutVars>
          <dgm:chPref val="3"/>
        </dgm:presLayoutVars>
      </dgm:prSet>
      <dgm:spPr/>
      <dgm:t>
        <a:bodyPr/>
        <a:lstStyle/>
        <a:p>
          <a:endParaRPr lang="en-US"/>
        </a:p>
      </dgm:t>
    </dgm:pt>
    <dgm:pt modelId="{D825C022-30C4-4E9E-905D-425FBCF34686}" type="pres">
      <dgm:prSet presAssocID="{B9417179-541D-46DE-87D5-AA0E5E18EE23}" presName="rootConnector1" presStyleLbl="node1" presStyleIdx="0" presStyleCnt="0"/>
      <dgm:spPr/>
      <dgm:t>
        <a:bodyPr/>
        <a:lstStyle/>
        <a:p>
          <a:endParaRPr lang="en-US"/>
        </a:p>
      </dgm:t>
    </dgm:pt>
    <dgm:pt modelId="{BDDE37EE-E033-4EBB-9A05-041FE8F6752F}" type="pres">
      <dgm:prSet presAssocID="{B9417179-541D-46DE-87D5-AA0E5E18EE23}" presName="hierChild2" presStyleCnt="0"/>
      <dgm:spPr/>
    </dgm:pt>
    <dgm:pt modelId="{A2145BCE-7CD6-40CE-9E8A-4D05ED370C97}" type="pres">
      <dgm:prSet presAssocID="{D0A5E0D7-A79D-4343-AD38-EB09135BF372}" presName="Name37" presStyleLbl="parChTrans1D2" presStyleIdx="0" presStyleCnt="3"/>
      <dgm:spPr/>
      <dgm:t>
        <a:bodyPr/>
        <a:lstStyle/>
        <a:p>
          <a:endParaRPr lang="en-US"/>
        </a:p>
      </dgm:t>
    </dgm:pt>
    <dgm:pt modelId="{5BBDB45F-9936-4857-B478-CC37AE25FF03}" type="pres">
      <dgm:prSet presAssocID="{CA59B4D0-10DB-4571-8C4A-3C3E5013AA5C}" presName="hierRoot2" presStyleCnt="0">
        <dgm:presLayoutVars>
          <dgm:hierBranch val="init"/>
        </dgm:presLayoutVars>
      </dgm:prSet>
      <dgm:spPr/>
    </dgm:pt>
    <dgm:pt modelId="{E338F4B8-0059-4E7C-80F5-E5B38F8818C1}" type="pres">
      <dgm:prSet presAssocID="{CA59B4D0-10DB-4571-8C4A-3C3E5013AA5C}" presName="rootComposite" presStyleCnt="0"/>
      <dgm:spPr/>
    </dgm:pt>
    <dgm:pt modelId="{48E3FF53-17AA-4BFA-A798-6A330AC912C6}" type="pres">
      <dgm:prSet presAssocID="{CA59B4D0-10DB-4571-8C4A-3C3E5013AA5C}" presName="rootText" presStyleLbl="node2" presStyleIdx="0" presStyleCnt="3" custLinFactNeighborX="-28305" custLinFactNeighborY="10280">
        <dgm:presLayoutVars>
          <dgm:chPref val="3"/>
        </dgm:presLayoutVars>
      </dgm:prSet>
      <dgm:spPr/>
      <dgm:t>
        <a:bodyPr/>
        <a:lstStyle/>
        <a:p>
          <a:endParaRPr lang="en-US"/>
        </a:p>
      </dgm:t>
    </dgm:pt>
    <dgm:pt modelId="{541722DA-CA87-4FB1-BBC5-11BAFA58F0AF}" type="pres">
      <dgm:prSet presAssocID="{CA59B4D0-10DB-4571-8C4A-3C3E5013AA5C}" presName="rootConnector" presStyleLbl="node2" presStyleIdx="0" presStyleCnt="3"/>
      <dgm:spPr/>
      <dgm:t>
        <a:bodyPr/>
        <a:lstStyle/>
        <a:p>
          <a:endParaRPr lang="en-US"/>
        </a:p>
      </dgm:t>
    </dgm:pt>
    <dgm:pt modelId="{4502A1ED-9C6B-4052-99F8-59B8BD2EAA90}" type="pres">
      <dgm:prSet presAssocID="{CA59B4D0-10DB-4571-8C4A-3C3E5013AA5C}" presName="hierChild4" presStyleCnt="0"/>
      <dgm:spPr/>
    </dgm:pt>
    <dgm:pt modelId="{67F8866A-6E1C-4925-902E-B8FD77CB96F4}" type="pres">
      <dgm:prSet presAssocID="{CA59B4D0-10DB-4571-8C4A-3C3E5013AA5C}" presName="hierChild5" presStyleCnt="0"/>
      <dgm:spPr/>
    </dgm:pt>
    <dgm:pt modelId="{76915C28-309E-4C15-A893-DDD78EA4ED0A}" type="pres">
      <dgm:prSet presAssocID="{8AE6A2B2-15E3-41B2-A595-1084D653E22D}" presName="Name37" presStyleLbl="parChTrans1D2" presStyleIdx="1" presStyleCnt="3"/>
      <dgm:spPr/>
      <dgm:t>
        <a:bodyPr/>
        <a:lstStyle/>
        <a:p>
          <a:endParaRPr lang="en-US"/>
        </a:p>
      </dgm:t>
    </dgm:pt>
    <dgm:pt modelId="{67146B26-D7B5-4270-8E1E-271E97715934}" type="pres">
      <dgm:prSet presAssocID="{3BA6D949-5B19-47BA-9CC9-0D73749147EC}" presName="hierRoot2" presStyleCnt="0">
        <dgm:presLayoutVars>
          <dgm:hierBranch val="init"/>
        </dgm:presLayoutVars>
      </dgm:prSet>
      <dgm:spPr/>
    </dgm:pt>
    <dgm:pt modelId="{996808E7-5E03-4A23-A532-3F5FC5CAB4B8}" type="pres">
      <dgm:prSet presAssocID="{3BA6D949-5B19-47BA-9CC9-0D73749147EC}" presName="rootComposite" presStyleCnt="0"/>
      <dgm:spPr/>
    </dgm:pt>
    <dgm:pt modelId="{4395EC59-988C-4C65-B5BE-1F738C3E48FD}" type="pres">
      <dgm:prSet presAssocID="{3BA6D949-5B19-47BA-9CC9-0D73749147EC}" presName="rootText" presStyleLbl="node2" presStyleIdx="1" presStyleCnt="3" custLinFactNeighborX="-11933" custLinFactNeighborY="9881">
        <dgm:presLayoutVars>
          <dgm:chPref val="3"/>
        </dgm:presLayoutVars>
      </dgm:prSet>
      <dgm:spPr/>
      <dgm:t>
        <a:bodyPr/>
        <a:lstStyle/>
        <a:p>
          <a:endParaRPr lang="en-US"/>
        </a:p>
      </dgm:t>
    </dgm:pt>
    <dgm:pt modelId="{86B809AC-F47A-427D-9F1E-969F24011AFB}" type="pres">
      <dgm:prSet presAssocID="{3BA6D949-5B19-47BA-9CC9-0D73749147EC}" presName="rootConnector" presStyleLbl="node2" presStyleIdx="1" presStyleCnt="3"/>
      <dgm:spPr/>
      <dgm:t>
        <a:bodyPr/>
        <a:lstStyle/>
        <a:p>
          <a:endParaRPr lang="en-US"/>
        </a:p>
      </dgm:t>
    </dgm:pt>
    <dgm:pt modelId="{E5348D1F-BD0B-4725-93A7-19EC2378677F}" type="pres">
      <dgm:prSet presAssocID="{3BA6D949-5B19-47BA-9CC9-0D73749147EC}" presName="hierChild4" presStyleCnt="0"/>
      <dgm:spPr/>
    </dgm:pt>
    <dgm:pt modelId="{3DDD5331-0337-4EAE-9BAA-47E84FC59B99}" type="pres">
      <dgm:prSet presAssocID="{3BA6D949-5B19-47BA-9CC9-0D73749147EC}" presName="hierChild5" presStyleCnt="0"/>
      <dgm:spPr/>
    </dgm:pt>
    <dgm:pt modelId="{F71F9722-A712-4D88-B0FD-28ACD6725BE6}" type="pres">
      <dgm:prSet presAssocID="{8EBA65C8-041E-4908-8C97-4AA9966A1EEA}" presName="Name37" presStyleLbl="parChTrans1D2" presStyleIdx="2" presStyleCnt="3"/>
      <dgm:spPr/>
      <dgm:t>
        <a:bodyPr/>
        <a:lstStyle/>
        <a:p>
          <a:endParaRPr lang="en-US"/>
        </a:p>
      </dgm:t>
    </dgm:pt>
    <dgm:pt modelId="{4A2157C0-E215-4054-A4D8-6B358E92D81E}" type="pres">
      <dgm:prSet presAssocID="{6B633EE4-0DC6-4A4D-8C05-B0A6C3BDB070}" presName="hierRoot2" presStyleCnt="0">
        <dgm:presLayoutVars>
          <dgm:hierBranch val="init"/>
        </dgm:presLayoutVars>
      </dgm:prSet>
      <dgm:spPr/>
    </dgm:pt>
    <dgm:pt modelId="{BA9D41FA-CAED-4E59-A10D-DDBCFB5D3D29}" type="pres">
      <dgm:prSet presAssocID="{6B633EE4-0DC6-4A4D-8C05-B0A6C3BDB070}" presName="rootComposite" presStyleCnt="0"/>
      <dgm:spPr/>
    </dgm:pt>
    <dgm:pt modelId="{87697423-C1C9-42D1-8A96-2330DA1725BE}" type="pres">
      <dgm:prSet presAssocID="{6B633EE4-0DC6-4A4D-8C05-B0A6C3BDB070}" presName="rootText" presStyleLbl="node2" presStyleIdx="2" presStyleCnt="3" custLinFactNeighborX="-15763" custLinFactNeighborY="10280">
        <dgm:presLayoutVars>
          <dgm:chPref val="3"/>
        </dgm:presLayoutVars>
      </dgm:prSet>
      <dgm:spPr/>
      <dgm:t>
        <a:bodyPr/>
        <a:lstStyle/>
        <a:p>
          <a:endParaRPr lang="en-US"/>
        </a:p>
      </dgm:t>
    </dgm:pt>
    <dgm:pt modelId="{320C9F54-4CA4-4BBD-8180-172293B3474C}" type="pres">
      <dgm:prSet presAssocID="{6B633EE4-0DC6-4A4D-8C05-B0A6C3BDB070}" presName="rootConnector" presStyleLbl="node2" presStyleIdx="2" presStyleCnt="3"/>
      <dgm:spPr/>
      <dgm:t>
        <a:bodyPr/>
        <a:lstStyle/>
        <a:p>
          <a:endParaRPr lang="en-US"/>
        </a:p>
      </dgm:t>
    </dgm:pt>
    <dgm:pt modelId="{99882483-ADF1-45A9-8FBA-8774D13B8879}" type="pres">
      <dgm:prSet presAssocID="{6B633EE4-0DC6-4A4D-8C05-B0A6C3BDB070}" presName="hierChild4" presStyleCnt="0"/>
      <dgm:spPr/>
    </dgm:pt>
    <dgm:pt modelId="{54BB74C1-1C9D-48D1-A7E7-B374BDA79245}" type="pres">
      <dgm:prSet presAssocID="{6B633EE4-0DC6-4A4D-8C05-B0A6C3BDB070}" presName="hierChild5" presStyleCnt="0"/>
      <dgm:spPr/>
    </dgm:pt>
    <dgm:pt modelId="{469F8C8E-3CC6-401E-B6C4-D985FC3A1DB0}" type="pres">
      <dgm:prSet presAssocID="{B9417179-541D-46DE-87D5-AA0E5E18EE23}" presName="hierChild3" presStyleCnt="0"/>
      <dgm:spPr/>
    </dgm:pt>
  </dgm:ptLst>
  <dgm:cxnLst>
    <dgm:cxn modelId="{86A393C0-6F41-4B15-A429-CC98188E06F2}" type="presOf" srcId="{D0A5E0D7-A79D-4343-AD38-EB09135BF372}" destId="{A2145BCE-7CD6-40CE-9E8A-4D05ED370C97}" srcOrd="0" destOrd="0" presId="urn:microsoft.com/office/officeart/2005/8/layout/orgChart1"/>
    <dgm:cxn modelId="{BA38BC8C-7C88-4D9E-ABBD-9281882BA4D0}" srcId="{B9417179-541D-46DE-87D5-AA0E5E18EE23}" destId="{CA59B4D0-10DB-4571-8C4A-3C3E5013AA5C}" srcOrd="0" destOrd="0" parTransId="{D0A5E0D7-A79D-4343-AD38-EB09135BF372}" sibTransId="{CDE981E9-E216-46CA-947F-0030A35695F3}"/>
    <dgm:cxn modelId="{C2085D8F-B449-44A8-B4BA-BF674BED50DE}" type="presOf" srcId="{6B633EE4-0DC6-4A4D-8C05-B0A6C3BDB070}" destId="{320C9F54-4CA4-4BBD-8180-172293B3474C}" srcOrd="1" destOrd="0" presId="urn:microsoft.com/office/officeart/2005/8/layout/orgChart1"/>
    <dgm:cxn modelId="{025885EA-D92B-4F4B-86FB-B9997CA3AACC}" type="presOf" srcId="{8EBA65C8-041E-4908-8C97-4AA9966A1EEA}" destId="{F71F9722-A712-4D88-B0FD-28ACD6725BE6}" srcOrd="0" destOrd="0" presId="urn:microsoft.com/office/officeart/2005/8/layout/orgChart1"/>
    <dgm:cxn modelId="{07BE6017-E06C-40DB-B87A-A044BA8815B8}" srcId="{34E4F147-3C5B-4B38-A619-F27E6AC646F7}" destId="{B9417179-541D-46DE-87D5-AA0E5E18EE23}" srcOrd="0" destOrd="0" parTransId="{7C469AE6-D85B-4C8D-BF1F-CD5B1E253156}" sibTransId="{A222FF7C-8386-46DC-9CE1-D786E75D814D}"/>
    <dgm:cxn modelId="{991C0D9E-DCAB-4DD8-B279-952CCD767D48}" type="presOf" srcId="{CA59B4D0-10DB-4571-8C4A-3C3E5013AA5C}" destId="{541722DA-CA87-4FB1-BBC5-11BAFA58F0AF}" srcOrd="1" destOrd="0" presId="urn:microsoft.com/office/officeart/2005/8/layout/orgChart1"/>
    <dgm:cxn modelId="{9317B6D7-53C9-44E1-A350-CE6014111063}" type="presOf" srcId="{34E4F147-3C5B-4B38-A619-F27E6AC646F7}" destId="{D784506A-E820-46A5-918C-D15787011D01}" srcOrd="0" destOrd="0" presId="urn:microsoft.com/office/officeart/2005/8/layout/orgChart1"/>
    <dgm:cxn modelId="{1874D72B-A5E9-4E82-BE6C-CEC1DC7FCAE3}" srcId="{B9417179-541D-46DE-87D5-AA0E5E18EE23}" destId="{6B633EE4-0DC6-4A4D-8C05-B0A6C3BDB070}" srcOrd="2" destOrd="0" parTransId="{8EBA65C8-041E-4908-8C97-4AA9966A1EEA}" sibTransId="{C0493FD7-DF6E-4AA4-92D7-CF6D05D12868}"/>
    <dgm:cxn modelId="{4B715045-C8C0-49CE-94FF-82F0800595F3}" type="presOf" srcId="{B9417179-541D-46DE-87D5-AA0E5E18EE23}" destId="{D825C022-30C4-4E9E-905D-425FBCF34686}" srcOrd="1" destOrd="0" presId="urn:microsoft.com/office/officeart/2005/8/layout/orgChart1"/>
    <dgm:cxn modelId="{6EDBA1D4-403B-4D98-8280-E5173855FEB6}" type="presOf" srcId="{3BA6D949-5B19-47BA-9CC9-0D73749147EC}" destId="{4395EC59-988C-4C65-B5BE-1F738C3E48FD}" srcOrd="0" destOrd="0" presId="urn:microsoft.com/office/officeart/2005/8/layout/orgChart1"/>
    <dgm:cxn modelId="{49F059D0-8168-473A-8E2A-9E22319E8A5E}" type="presOf" srcId="{6B633EE4-0DC6-4A4D-8C05-B0A6C3BDB070}" destId="{87697423-C1C9-42D1-8A96-2330DA1725BE}" srcOrd="0" destOrd="0" presId="urn:microsoft.com/office/officeart/2005/8/layout/orgChart1"/>
    <dgm:cxn modelId="{093757E8-67D8-4E2A-BC81-8A38FFDB2513}" type="presOf" srcId="{CA59B4D0-10DB-4571-8C4A-3C3E5013AA5C}" destId="{48E3FF53-17AA-4BFA-A798-6A330AC912C6}" srcOrd="0" destOrd="0" presId="urn:microsoft.com/office/officeart/2005/8/layout/orgChart1"/>
    <dgm:cxn modelId="{B7E2302A-F6AC-448F-B24D-6AA45F5E2D4C}" type="presOf" srcId="{8AE6A2B2-15E3-41B2-A595-1084D653E22D}" destId="{76915C28-309E-4C15-A893-DDD78EA4ED0A}" srcOrd="0" destOrd="0" presId="urn:microsoft.com/office/officeart/2005/8/layout/orgChart1"/>
    <dgm:cxn modelId="{E9BAC24D-B2F1-4B29-B504-03BE256636EC}" srcId="{B9417179-541D-46DE-87D5-AA0E5E18EE23}" destId="{3BA6D949-5B19-47BA-9CC9-0D73749147EC}" srcOrd="1" destOrd="0" parTransId="{8AE6A2B2-15E3-41B2-A595-1084D653E22D}" sibTransId="{D31422D6-CDB4-4CC6-AF9B-843663901FDB}"/>
    <dgm:cxn modelId="{A7E8B6F0-E597-45B9-9988-1800C7D83C83}" type="presOf" srcId="{3BA6D949-5B19-47BA-9CC9-0D73749147EC}" destId="{86B809AC-F47A-427D-9F1E-969F24011AFB}" srcOrd="1" destOrd="0" presId="urn:microsoft.com/office/officeart/2005/8/layout/orgChart1"/>
    <dgm:cxn modelId="{9DF00212-CFF1-4EC8-8ABB-3518E2B7CF4F}" type="presOf" srcId="{B9417179-541D-46DE-87D5-AA0E5E18EE23}" destId="{D3618247-34B7-4D52-B965-B5CC096E35B7}" srcOrd="0" destOrd="0" presId="urn:microsoft.com/office/officeart/2005/8/layout/orgChart1"/>
    <dgm:cxn modelId="{EDDDDCBE-07CB-4DF6-B0D1-6D415F9D1835}" type="presParOf" srcId="{D784506A-E820-46A5-918C-D15787011D01}" destId="{A71C2CB7-A566-4A7B-A2C5-2E84AE20FE62}" srcOrd="0" destOrd="0" presId="urn:microsoft.com/office/officeart/2005/8/layout/orgChart1"/>
    <dgm:cxn modelId="{34BAAAEC-803E-4D76-B820-244AABEC1D84}" type="presParOf" srcId="{A71C2CB7-A566-4A7B-A2C5-2E84AE20FE62}" destId="{AC57B119-0816-4EF4-AB7C-0EFDC3F48174}" srcOrd="0" destOrd="0" presId="urn:microsoft.com/office/officeart/2005/8/layout/orgChart1"/>
    <dgm:cxn modelId="{860C8007-25E1-4087-B624-A2F535850FA3}" type="presParOf" srcId="{AC57B119-0816-4EF4-AB7C-0EFDC3F48174}" destId="{D3618247-34B7-4D52-B965-B5CC096E35B7}" srcOrd="0" destOrd="0" presId="urn:microsoft.com/office/officeart/2005/8/layout/orgChart1"/>
    <dgm:cxn modelId="{C090E7AB-FBFC-4772-B81A-82F8A53ADE5D}" type="presParOf" srcId="{AC57B119-0816-4EF4-AB7C-0EFDC3F48174}" destId="{D825C022-30C4-4E9E-905D-425FBCF34686}" srcOrd="1" destOrd="0" presId="urn:microsoft.com/office/officeart/2005/8/layout/orgChart1"/>
    <dgm:cxn modelId="{6CB543B4-89E8-4079-9091-7945C19A5C7A}" type="presParOf" srcId="{A71C2CB7-A566-4A7B-A2C5-2E84AE20FE62}" destId="{BDDE37EE-E033-4EBB-9A05-041FE8F6752F}" srcOrd="1" destOrd="0" presId="urn:microsoft.com/office/officeart/2005/8/layout/orgChart1"/>
    <dgm:cxn modelId="{3F51DB0A-6755-4CAB-87AB-03708D3A4AEF}" type="presParOf" srcId="{BDDE37EE-E033-4EBB-9A05-041FE8F6752F}" destId="{A2145BCE-7CD6-40CE-9E8A-4D05ED370C97}" srcOrd="0" destOrd="0" presId="urn:microsoft.com/office/officeart/2005/8/layout/orgChart1"/>
    <dgm:cxn modelId="{AA2F57C8-2889-4824-9316-423E1ED2F168}" type="presParOf" srcId="{BDDE37EE-E033-4EBB-9A05-041FE8F6752F}" destId="{5BBDB45F-9936-4857-B478-CC37AE25FF03}" srcOrd="1" destOrd="0" presId="urn:microsoft.com/office/officeart/2005/8/layout/orgChart1"/>
    <dgm:cxn modelId="{FDBC8B57-8766-4E77-917C-37EB2762CAB5}" type="presParOf" srcId="{5BBDB45F-9936-4857-B478-CC37AE25FF03}" destId="{E338F4B8-0059-4E7C-80F5-E5B38F8818C1}" srcOrd="0" destOrd="0" presId="urn:microsoft.com/office/officeart/2005/8/layout/orgChart1"/>
    <dgm:cxn modelId="{558DC78E-4B48-4A1D-8238-7950408B6DD0}" type="presParOf" srcId="{E338F4B8-0059-4E7C-80F5-E5B38F8818C1}" destId="{48E3FF53-17AA-4BFA-A798-6A330AC912C6}" srcOrd="0" destOrd="0" presId="urn:microsoft.com/office/officeart/2005/8/layout/orgChart1"/>
    <dgm:cxn modelId="{8FAAA145-D038-41B3-9841-1586402577AA}" type="presParOf" srcId="{E338F4B8-0059-4E7C-80F5-E5B38F8818C1}" destId="{541722DA-CA87-4FB1-BBC5-11BAFA58F0AF}" srcOrd="1" destOrd="0" presId="urn:microsoft.com/office/officeart/2005/8/layout/orgChart1"/>
    <dgm:cxn modelId="{536FE559-28C1-4EE6-BE0B-D009A971DEA6}" type="presParOf" srcId="{5BBDB45F-9936-4857-B478-CC37AE25FF03}" destId="{4502A1ED-9C6B-4052-99F8-59B8BD2EAA90}" srcOrd="1" destOrd="0" presId="urn:microsoft.com/office/officeart/2005/8/layout/orgChart1"/>
    <dgm:cxn modelId="{BAB3ACE8-2FBD-4E57-90D2-B1D95C0649A1}" type="presParOf" srcId="{5BBDB45F-9936-4857-B478-CC37AE25FF03}" destId="{67F8866A-6E1C-4925-902E-B8FD77CB96F4}" srcOrd="2" destOrd="0" presId="urn:microsoft.com/office/officeart/2005/8/layout/orgChart1"/>
    <dgm:cxn modelId="{5EF792A4-A451-4F63-829E-8607D44E5E85}" type="presParOf" srcId="{BDDE37EE-E033-4EBB-9A05-041FE8F6752F}" destId="{76915C28-309E-4C15-A893-DDD78EA4ED0A}" srcOrd="2" destOrd="0" presId="urn:microsoft.com/office/officeart/2005/8/layout/orgChart1"/>
    <dgm:cxn modelId="{E0C8D26E-7E27-4A1E-A4AA-04C3325599FF}" type="presParOf" srcId="{BDDE37EE-E033-4EBB-9A05-041FE8F6752F}" destId="{67146B26-D7B5-4270-8E1E-271E97715934}" srcOrd="3" destOrd="0" presId="urn:microsoft.com/office/officeart/2005/8/layout/orgChart1"/>
    <dgm:cxn modelId="{376E601F-09C4-4ABF-B60E-18D18E3E1396}" type="presParOf" srcId="{67146B26-D7B5-4270-8E1E-271E97715934}" destId="{996808E7-5E03-4A23-A532-3F5FC5CAB4B8}" srcOrd="0" destOrd="0" presId="urn:microsoft.com/office/officeart/2005/8/layout/orgChart1"/>
    <dgm:cxn modelId="{DA100589-71FB-4CCF-B887-4A7075D4CB86}" type="presParOf" srcId="{996808E7-5E03-4A23-A532-3F5FC5CAB4B8}" destId="{4395EC59-988C-4C65-B5BE-1F738C3E48FD}" srcOrd="0" destOrd="0" presId="urn:microsoft.com/office/officeart/2005/8/layout/orgChart1"/>
    <dgm:cxn modelId="{41C5A9AA-DC9C-4AF9-8D97-0ED968809B16}" type="presParOf" srcId="{996808E7-5E03-4A23-A532-3F5FC5CAB4B8}" destId="{86B809AC-F47A-427D-9F1E-969F24011AFB}" srcOrd="1" destOrd="0" presId="urn:microsoft.com/office/officeart/2005/8/layout/orgChart1"/>
    <dgm:cxn modelId="{7026ED41-4E52-49C6-836A-03780C19A0AA}" type="presParOf" srcId="{67146B26-D7B5-4270-8E1E-271E97715934}" destId="{E5348D1F-BD0B-4725-93A7-19EC2378677F}" srcOrd="1" destOrd="0" presId="urn:microsoft.com/office/officeart/2005/8/layout/orgChart1"/>
    <dgm:cxn modelId="{E321CCE2-677E-4AAC-90CD-A136E33347FB}" type="presParOf" srcId="{67146B26-D7B5-4270-8E1E-271E97715934}" destId="{3DDD5331-0337-4EAE-9BAA-47E84FC59B99}" srcOrd="2" destOrd="0" presId="urn:microsoft.com/office/officeart/2005/8/layout/orgChart1"/>
    <dgm:cxn modelId="{48F51199-DACC-43DE-AAF0-45C9EF337FDC}" type="presParOf" srcId="{BDDE37EE-E033-4EBB-9A05-041FE8F6752F}" destId="{F71F9722-A712-4D88-B0FD-28ACD6725BE6}" srcOrd="4" destOrd="0" presId="urn:microsoft.com/office/officeart/2005/8/layout/orgChart1"/>
    <dgm:cxn modelId="{C9F82C49-543A-44E2-8ED0-A1A9EA4073D3}" type="presParOf" srcId="{BDDE37EE-E033-4EBB-9A05-041FE8F6752F}" destId="{4A2157C0-E215-4054-A4D8-6B358E92D81E}" srcOrd="5" destOrd="0" presId="urn:microsoft.com/office/officeart/2005/8/layout/orgChart1"/>
    <dgm:cxn modelId="{57B21462-C841-4772-A994-53A93FA8437F}" type="presParOf" srcId="{4A2157C0-E215-4054-A4D8-6B358E92D81E}" destId="{BA9D41FA-CAED-4E59-A10D-DDBCFB5D3D29}" srcOrd="0" destOrd="0" presId="urn:microsoft.com/office/officeart/2005/8/layout/orgChart1"/>
    <dgm:cxn modelId="{5F5AF072-A0BF-4516-B12D-DE27504F91EC}" type="presParOf" srcId="{BA9D41FA-CAED-4E59-A10D-DDBCFB5D3D29}" destId="{87697423-C1C9-42D1-8A96-2330DA1725BE}" srcOrd="0" destOrd="0" presId="urn:microsoft.com/office/officeart/2005/8/layout/orgChart1"/>
    <dgm:cxn modelId="{57374253-47A0-49A4-9FF8-B5FB94BD466E}" type="presParOf" srcId="{BA9D41FA-CAED-4E59-A10D-DDBCFB5D3D29}" destId="{320C9F54-4CA4-4BBD-8180-172293B3474C}" srcOrd="1" destOrd="0" presId="urn:microsoft.com/office/officeart/2005/8/layout/orgChart1"/>
    <dgm:cxn modelId="{CEF5A014-F512-4FA0-81B0-EBE60BE5BC64}" type="presParOf" srcId="{4A2157C0-E215-4054-A4D8-6B358E92D81E}" destId="{99882483-ADF1-45A9-8FBA-8774D13B8879}" srcOrd="1" destOrd="0" presId="urn:microsoft.com/office/officeart/2005/8/layout/orgChart1"/>
    <dgm:cxn modelId="{1FF344D0-480D-4D0C-AC25-FE9A6A1F0E84}" type="presParOf" srcId="{4A2157C0-E215-4054-A4D8-6B358E92D81E}" destId="{54BB74C1-1C9D-48D1-A7E7-B374BDA79245}" srcOrd="2" destOrd="0" presId="urn:microsoft.com/office/officeart/2005/8/layout/orgChart1"/>
    <dgm:cxn modelId="{8242A074-CE1D-4FD3-8247-28D9B4D7DE86}" type="presParOf" srcId="{A71C2CB7-A566-4A7B-A2C5-2E84AE20FE62}" destId="{469F8C8E-3CC6-401E-B6C4-D985FC3A1DB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A0FAE-69C5-40D9-872E-748FB350CC8F}">
      <dsp:nvSpPr>
        <dsp:cNvPr id="0" name=""/>
        <dsp:cNvSpPr/>
      </dsp:nvSpPr>
      <dsp:spPr>
        <a:xfrm>
          <a:off x="1190" y="1127478"/>
          <a:ext cx="2539007" cy="1809043"/>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ru-RU" sz="1500" b="1" i="1" kern="1200" dirty="0">
              <a:solidFill>
                <a:schemeClr val="bg1"/>
              </a:solidFill>
            </a:rPr>
            <a:t>Класса </a:t>
          </a:r>
          <a:r>
            <a:rPr lang="ru-RU" sz="1500" b="1" i="1" kern="1200" dirty="0" err="1">
              <a:solidFill>
                <a:schemeClr val="bg1"/>
              </a:solidFill>
            </a:rPr>
            <a:t>Вох</a:t>
          </a:r>
          <a:r>
            <a:rPr lang="ru-RU" sz="1500" b="1" i="1" kern="1200" dirty="0">
              <a:solidFill>
                <a:schemeClr val="bg1"/>
              </a:solidFill>
            </a:rPr>
            <a:t> </a:t>
          </a:r>
          <a:r>
            <a:rPr lang="ru-RU" sz="1200" b="1" i="1" kern="1200" dirty="0">
              <a:solidFill>
                <a:schemeClr val="bg1"/>
              </a:solidFill>
            </a:rPr>
            <a:t>(Параллелепипед), который определяет три переменных экземпляра: </a:t>
          </a:r>
          <a:endParaRPr lang="en-US" sz="1200" b="1" i="1" kern="1200" dirty="0">
            <a:solidFill>
              <a:schemeClr val="bg1"/>
            </a:solidFill>
          </a:endParaRPr>
        </a:p>
        <a:p>
          <a:pPr lvl="0" algn="l" defTabSz="666750">
            <a:lnSpc>
              <a:spcPct val="90000"/>
            </a:lnSpc>
            <a:spcBef>
              <a:spcPct val="0"/>
            </a:spcBef>
            <a:spcAft>
              <a:spcPct val="35000"/>
            </a:spcAft>
          </a:pPr>
          <a:r>
            <a:rPr lang="ru-RU" sz="1500" b="1" i="1" kern="1200" dirty="0" err="1">
              <a:solidFill>
                <a:schemeClr val="bg1"/>
              </a:solidFill>
            </a:rPr>
            <a:t>width</a:t>
          </a:r>
          <a:r>
            <a:rPr lang="ru-RU" sz="1500" b="1" i="1" kern="1200" dirty="0">
              <a:solidFill>
                <a:schemeClr val="bg1"/>
              </a:solidFill>
            </a:rPr>
            <a:t> (ширина),</a:t>
          </a:r>
        </a:p>
        <a:p>
          <a:pPr lvl="0" algn="l" defTabSz="666750">
            <a:lnSpc>
              <a:spcPct val="90000"/>
            </a:lnSpc>
            <a:spcBef>
              <a:spcPct val="0"/>
            </a:spcBef>
            <a:spcAft>
              <a:spcPct val="35000"/>
            </a:spcAft>
          </a:pPr>
          <a:r>
            <a:rPr lang="ru-RU" sz="1500" b="1" i="1" kern="1200" dirty="0" err="1">
              <a:solidFill>
                <a:schemeClr val="bg1"/>
              </a:solidFill>
            </a:rPr>
            <a:t>height</a:t>
          </a:r>
          <a:r>
            <a:rPr lang="ru-RU" sz="1500" b="1" i="1" kern="1200" dirty="0">
              <a:solidFill>
                <a:schemeClr val="bg1"/>
              </a:solidFill>
            </a:rPr>
            <a:t> (высота) </a:t>
          </a:r>
        </a:p>
        <a:p>
          <a:pPr lvl="0" algn="l" defTabSz="666750">
            <a:lnSpc>
              <a:spcPct val="90000"/>
            </a:lnSpc>
            <a:spcBef>
              <a:spcPct val="0"/>
            </a:spcBef>
            <a:spcAft>
              <a:spcPct val="35000"/>
            </a:spcAft>
          </a:pPr>
          <a:r>
            <a:rPr lang="ru-RU" sz="1500" b="1" i="1" kern="1200" dirty="0">
              <a:solidFill>
                <a:schemeClr val="bg1"/>
              </a:solidFill>
            </a:rPr>
            <a:t>и </a:t>
          </a:r>
          <a:r>
            <a:rPr lang="ru-RU" sz="1500" b="1" i="1" kern="1200" dirty="0" err="1">
              <a:solidFill>
                <a:schemeClr val="bg1"/>
              </a:solidFill>
            </a:rPr>
            <a:t>depth</a:t>
          </a:r>
          <a:r>
            <a:rPr lang="ru-RU" sz="1500" b="1" i="1" kern="1200" dirty="0">
              <a:solidFill>
                <a:schemeClr val="bg1"/>
              </a:solidFill>
            </a:rPr>
            <a:t> (глубина).</a:t>
          </a:r>
          <a:endParaRPr lang="ru-RU" sz="1500" kern="1200" dirty="0">
            <a:solidFill>
              <a:schemeClr val="bg1"/>
            </a:solidFill>
          </a:endParaRPr>
        </a:p>
      </dsp:txBody>
      <dsp:txXfrm>
        <a:off x="54175" y="1180463"/>
        <a:ext cx="2433037" cy="1703073"/>
      </dsp:txXfrm>
    </dsp:sp>
    <dsp:sp modelId="{E3D8C8F7-01D4-449F-9037-8D2204346CA1}">
      <dsp:nvSpPr>
        <dsp:cNvPr id="0" name=""/>
        <dsp:cNvSpPr/>
      </dsp:nvSpPr>
      <dsp:spPr>
        <a:xfrm>
          <a:off x="2794099" y="1717163"/>
          <a:ext cx="538269" cy="629673"/>
        </a:xfrm>
        <a:prstGeom prst="rightArrow">
          <a:avLst>
            <a:gd name="adj1" fmla="val 60000"/>
            <a:gd name="adj2" fmla="val 5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ru-RU" sz="2700" kern="1200"/>
        </a:p>
      </dsp:txBody>
      <dsp:txXfrm>
        <a:off x="2794099" y="1843098"/>
        <a:ext cx="376788" cy="377803"/>
      </dsp:txXfrm>
    </dsp:sp>
    <dsp:sp modelId="{29B52B26-E844-4629-B8C5-FBA05B4E5736}">
      <dsp:nvSpPr>
        <dsp:cNvPr id="0" name=""/>
        <dsp:cNvSpPr/>
      </dsp:nvSpPr>
      <dsp:spPr>
        <a:xfrm>
          <a:off x="3555801" y="1127478"/>
          <a:ext cx="2539007" cy="1809043"/>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i="1" kern="1200" dirty="0">
              <a:solidFill>
                <a:schemeClr val="bg1"/>
              </a:solidFill>
            </a:rPr>
            <a:t>class </a:t>
          </a:r>
          <a:r>
            <a:rPr lang="en-US" sz="1600" b="1" i="1" kern="1200" dirty="0" err="1">
              <a:solidFill>
                <a:schemeClr val="bg1"/>
              </a:solidFill>
            </a:rPr>
            <a:t>Вох</a:t>
          </a:r>
          <a:r>
            <a:rPr lang="en-US" sz="1600" b="1" i="1" kern="1200" dirty="0">
              <a:solidFill>
                <a:schemeClr val="bg1"/>
              </a:solidFill>
            </a:rPr>
            <a:t> {</a:t>
          </a:r>
        </a:p>
        <a:p>
          <a:pPr lvl="0" algn="l" defTabSz="711200">
            <a:lnSpc>
              <a:spcPct val="90000"/>
            </a:lnSpc>
            <a:spcBef>
              <a:spcPct val="0"/>
            </a:spcBef>
            <a:spcAft>
              <a:spcPct val="35000"/>
            </a:spcAft>
          </a:pPr>
          <a:r>
            <a:rPr lang="en-US" sz="1600" b="1" i="1" kern="1200" dirty="0">
              <a:solidFill>
                <a:schemeClr val="bg1"/>
              </a:solidFill>
            </a:rPr>
            <a:t>double width; double height; double depth;</a:t>
          </a:r>
        </a:p>
        <a:p>
          <a:pPr lvl="0" algn="l" defTabSz="711200">
            <a:lnSpc>
              <a:spcPct val="90000"/>
            </a:lnSpc>
            <a:spcBef>
              <a:spcPct val="0"/>
            </a:spcBef>
            <a:spcAft>
              <a:spcPct val="35000"/>
            </a:spcAft>
          </a:pPr>
          <a:r>
            <a:rPr lang="en-US" sz="1600" b="1" i="1" kern="1200" dirty="0">
              <a:solidFill>
                <a:schemeClr val="bg1"/>
              </a:solidFill>
            </a:rPr>
            <a:t>} </a:t>
          </a:r>
          <a:endParaRPr lang="ru-RU" sz="1600" kern="1200" dirty="0">
            <a:solidFill>
              <a:schemeClr val="bg1"/>
            </a:solidFill>
          </a:endParaRPr>
        </a:p>
      </dsp:txBody>
      <dsp:txXfrm>
        <a:off x="3608786" y="1180463"/>
        <a:ext cx="2433037" cy="1703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4BAB7-9EE5-41DF-AE0A-0E455DCCC862}">
      <dsp:nvSpPr>
        <dsp:cNvPr id="0" name=""/>
        <dsp:cNvSpPr/>
      </dsp:nvSpPr>
      <dsp:spPr>
        <a:xfrm>
          <a:off x="0" y="0"/>
          <a:ext cx="3449035" cy="646331"/>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1" kern="1200" dirty="0" err="1"/>
            <a:t>int</a:t>
          </a:r>
          <a:r>
            <a:rPr lang="en-US" sz="1600" b="1" i="1" kern="1200" dirty="0"/>
            <a:t> a;</a:t>
          </a:r>
          <a:r>
            <a:rPr lang="en-US" sz="1600" i="1" kern="1200" dirty="0"/>
            <a:t>  </a:t>
          </a:r>
          <a:endParaRPr lang="ru-RU" sz="1600" i="1" kern="1200" dirty="0"/>
        </a:p>
      </dsp:txBody>
      <dsp:txXfrm>
        <a:off x="18930" y="18930"/>
        <a:ext cx="3411175" cy="608471"/>
      </dsp:txXfrm>
    </dsp:sp>
    <dsp:sp modelId="{759F3190-294D-49DC-8830-2C4943559301}">
      <dsp:nvSpPr>
        <dsp:cNvPr id="0" name=""/>
        <dsp:cNvSpPr/>
      </dsp:nvSpPr>
      <dsp:spPr>
        <a:xfrm>
          <a:off x="3794343" y="0"/>
          <a:ext cx="732052" cy="646331"/>
        </a:xfrm>
        <a:prstGeom prst="rightArrow">
          <a:avLst>
            <a:gd name="adj1" fmla="val 60000"/>
            <a:gd name="adj2" fmla="val 5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ru-RU" sz="1000" kern="1200"/>
        </a:p>
      </dsp:txBody>
      <dsp:txXfrm>
        <a:off x="3794343" y="129266"/>
        <a:ext cx="538153" cy="387799"/>
      </dsp:txXfrm>
    </dsp:sp>
    <dsp:sp modelId="{110B081F-E64E-4C40-8916-AA155952901F}">
      <dsp:nvSpPr>
        <dsp:cNvPr id="0" name=""/>
        <dsp:cNvSpPr/>
      </dsp:nvSpPr>
      <dsp:spPr>
        <a:xfrm>
          <a:off x="4830267" y="0"/>
          <a:ext cx="3449035" cy="646331"/>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ru-RU" sz="1200" b="1" i="1" kern="1200" dirty="0" err="1"/>
            <a:t>Вох</a:t>
          </a:r>
          <a:r>
            <a:rPr lang="ru-RU" sz="1200" b="1" i="1" kern="1200" dirty="0"/>
            <a:t> </a:t>
          </a:r>
          <a:r>
            <a:rPr lang="ru-RU" sz="1200" b="1" i="1" kern="1200" dirty="0" err="1"/>
            <a:t>mу</a:t>
          </a:r>
          <a:r>
            <a:rPr lang="en-US" sz="1200" b="1" i="1" kern="1200" dirty="0"/>
            <a:t>b</a:t>
          </a:r>
          <a:r>
            <a:rPr lang="ru-RU" sz="1200" b="1" i="1" kern="1200" dirty="0"/>
            <a:t>ох </a:t>
          </a:r>
          <a:r>
            <a:rPr lang="en-US" sz="1200" b="1" i="1" kern="1200" dirty="0"/>
            <a:t>=</a:t>
          </a:r>
          <a:r>
            <a:rPr lang="ru-RU" sz="1200" b="1" i="1" kern="1200" dirty="0"/>
            <a:t> </a:t>
          </a:r>
          <a:r>
            <a:rPr lang="ru-RU" sz="1200" b="1" i="1" kern="1200" dirty="0" err="1"/>
            <a:t>new</a:t>
          </a:r>
          <a:r>
            <a:rPr lang="ru-RU" sz="1200" b="1" i="1" kern="1200" dirty="0"/>
            <a:t> </a:t>
          </a:r>
          <a:r>
            <a:rPr lang="ru-RU" sz="1200" b="1" i="1" kern="1200" dirty="0" err="1"/>
            <a:t>Вох</a:t>
          </a:r>
          <a:r>
            <a:rPr lang="ru-RU" sz="1200" b="1" i="1" kern="1200" dirty="0"/>
            <a:t>(); </a:t>
          </a:r>
          <a:endParaRPr lang="en-US" sz="1200" b="1" i="1" kern="1200" dirty="0"/>
        </a:p>
        <a:p>
          <a:pPr lvl="0" algn="ctr" defTabSz="533400" rtl="0">
            <a:lnSpc>
              <a:spcPct val="90000"/>
            </a:lnSpc>
            <a:spcBef>
              <a:spcPct val="0"/>
            </a:spcBef>
            <a:spcAft>
              <a:spcPct val="35000"/>
            </a:spcAft>
          </a:pPr>
          <a:r>
            <a:rPr lang="ru-RU" sz="1200" b="1" i="1" kern="1200" dirty="0"/>
            <a:t>// создание объекта </a:t>
          </a:r>
          <a:r>
            <a:rPr lang="ru-RU" sz="1200" b="1" i="1" kern="1200" dirty="0" err="1"/>
            <a:t>mу</a:t>
          </a:r>
          <a:r>
            <a:rPr lang="en-US" sz="1200" b="1" i="1" kern="1200" dirty="0"/>
            <a:t>b</a:t>
          </a:r>
          <a:r>
            <a:rPr lang="ru-RU" sz="1200" b="1" i="1" kern="1200" dirty="0"/>
            <a:t>ох типа </a:t>
          </a:r>
          <a:r>
            <a:rPr lang="ru-RU" sz="1200" b="1" i="1" kern="1200" dirty="0" err="1"/>
            <a:t>Вох</a:t>
          </a:r>
          <a:r>
            <a:rPr lang="ru-RU" sz="1200" b="1" i="1" kern="1200" dirty="0"/>
            <a:t> </a:t>
          </a:r>
          <a:endParaRPr lang="ru-RU" sz="1200" kern="1200" dirty="0"/>
        </a:p>
      </dsp:txBody>
      <dsp:txXfrm>
        <a:off x="4849197" y="18930"/>
        <a:ext cx="3411175" cy="608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4BAB7-9EE5-41DF-AE0A-0E455DCCC862}">
      <dsp:nvSpPr>
        <dsp:cNvPr id="0" name=""/>
        <dsp:cNvSpPr/>
      </dsp:nvSpPr>
      <dsp:spPr>
        <a:xfrm>
          <a:off x="0" y="0"/>
          <a:ext cx="3445667" cy="646331"/>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1" kern="1200" dirty="0"/>
            <a:t> a= 100;  </a:t>
          </a:r>
          <a:endParaRPr lang="ru-RU" sz="1600" b="1" i="1" kern="1200" dirty="0"/>
        </a:p>
      </dsp:txBody>
      <dsp:txXfrm>
        <a:off x="18930" y="18930"/>
        <a:ext cx="3407807" cy="608471"/>
      </dsp:txXfrm>
    </dsp:sp>
    <dsp:sp modelId="{759F3190-294D-49DC-8830-2C4943559301}">
      <dsp:nvSpPr>
        <dsp:cNvPr id="0" name=""/>
        <dsp:cNvSpPr/>
      </dsp:nvSpPr>
      <dsp:spPr>
        <a:xfrm>
          <a:off x="3791648" y="0"/>
          <a:ext cx="733480" cy="646331"/>
        </a:xfrm>
        <a:prstGeom prst="rightArrow">
          <a:avLst>
            <a:gd name="adj1" fmla="val 60000"/>
            <a:gd name="adj2" fmla="val 5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ru-RU" sz="2700" kern="1200"/>
        </a:p>
      </dsp:txBody>
      <dsp:txXfrm>
        <a:off x="3791648" y="129266"/>
        <a:ext cx="539581" cy="387799"/>
      </dsp:txXfrm>
    </dsp:sp>
    <dsp:sp modelId="{110B081F-E64E-4C40-8916-AA155952901F}">
      <dsp:nvSpPr>
        <dsp:cNvPr id="0" name=""/>
        <dsp:cNvSpPr/>
      </dsp:nvSpPr>
      <dsp:spPr>
        <a:xfrm>
          <a:off x="4829593" y="0"/>
          <a:ext cx="3445667" cy="646331"/>
        </a:xfrm>
        <a:prstGeom prst="roundRect">
          <a:avLst>
            <a:gd name="adj" fmla="val 10000"/>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i="1" kern="1200" dirty="0" err="1">
              <a:solidFill>
                <a:schemeClr val="bg1"/>
              </a:solidFill>
            </a:rPr>
            <a:t>mybox.width</a:t>
          </a:r>
          <a:r>
            <a:rPr lang="en-US" sz="1200" b="1" i="1" kern="1200" dirty="0">
              <a:solidFill>
                <a:schemeClr val="bg1"/>
              </a:solidFill>
            </a:rPr>
            <a:t>=10; </a:t>
          </a:r>
        </a:p>
        <a:p>
          <a:pPr lvl="0" algn="ctr" defTabSz="533400">
            <a:lnSpc>
              <a:spcPct val="90000"/>
            </a:lnSpc>
            <a:spcBef>
              <a:spcPct val="0"/>
            </a:spcBef>
            <a:spcAft>
              <a:spcPct val="35000"/>
            </a:spcAft>
          </a:pPr>
          <a:r>
            <a:rPr lang="en-US" sz="1200" b="1" i="1" kern="1200" dirty="0" err="1">
              <a:solidFill>
                <a:schemeClr val="bg1"/>
              </a:solidFill>
            </a:rPr>
            <a:t>mybox.height</a:t>
          </a:r>
          <a:r>
            <a:rPr lang="en-US" sz="1200" b="1" i="1" kern="1200" dirty="0">
              <a:solidFill>
                <a:schemeClr val="bg1"/>
              </a:solidFill>
            </a:rPr>
            <a:t>=20; </a:t>
          </a:r>
        </a:p>
        <a:p>
          <a:pPr lvl="0" algn="ctr" defTabSz="533400">
            <a:lnSpc>
              <a:spcPct val="90000"/>
            </a:lnSpc>
            <a:spcBef>
              <a:spcPct val="0"/>
            </a:spcBef>
            <a:spcAft>
              <a:spcPct val="35000"/>
            </a:spcAft>
          </a:pPr>
          <a:r>
            <a:rPr lang="en-US" sz="1200" b="1" i="1" kern="1200" dirty="0" err="1">
              <a:solidFill>
                <a:schemeClr val="bg1"/>
              </a:solidFill>
            </a:rPr>
            <a:t>mybox.depth</a:t>
          </a:r>
          <a:r>
            <a:rPr lang="en-US" sz="1200" b="1" i="1" kern="1200" dirty="0">
              <a:solidFill>
                <a:schemeClr val="bg1"/>
              </a:solidFill>
            </a:rPr>
            <a:t> =15; </a:t>
          </a:r>
          <a:r>
            <a:rPr lang="ru-RU" sz="1200" b="1" i="1" kern="1200" dirty="0">
              <a:solidFill>
                <a:schemeClr val="bg1"/>
              </a:solidFill>
            </a:rPr>
            <a:t> </a:t>
          </a:r>
        </a:p>
      </dsp:txBody>
      <dsp:txXfrm>
        <a:off x="4848523" y="18930"/>
        <a:ext cx="3407807" cy="6084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275D-7510-4004-A8CB-D1D00C377700}">
      <dsp:nvSpPr>
        <dsp:cNvPr id="0" name=""/>
        <dsp:cNvSpPr/>
      </dsp:nvSpPr>
      <dsp:spPr>
        <a:xfrm>
          <a:off x="-4594335" y="-704407"/>
          <a:ext cx="5472816" cy="5472816"/>
        </a:xfrm>
        <a:prstGeom prst="blockArc">
          <a:avLst>
            <a:gd name="adj1" fmla="val 18900000"/>
            <a:gd name="adj2" fmla="val 2700000"/>
            <a:gd name="adj3" fmla="val 395"/>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B28B220-5C72-4705-9B71-0A18E307635B}">
      <dsp:nvSpPr>
        <dsp:cNvPr id="0" name=""/>
        <dsp:cNvSpPr/>
      </dsp:nvSpPr>
      <dsp:spPr>
        <a:xfrm>
          <a:off x="564979" y="406400"/>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solidFill>
                <a:schemeClr val="bg1"/>
              </a:solidFill>
            </a:rPr>
            <a:t>this();</a:t>
          </a:r>
          <a:endParaRPr lang="ru-RU" sz="1800" b="1" i="1" kern="1200" dirty="0">
            <a:solidFill>
              <a:schemeClr val="bg1"/>
            </a:solidFill>
          </a:endParaRPr>
        </a:p>
      </dsp:txBody>
      <dsp:txXfrm>
        <a:off x="564979" y="406400"/>
        <a:ext cx="5475833" cy="812800"/>
      </dsp:txXfrm>
    </dsp:sp>
    <dsp:sp modelId="{831DC42A-0825-4B41-8FDD-E4D8C11CE406}">
      <dsp:nvSpPr>
        <dsp:cNvPr id="0" name=""/>
        <dsp:cNvSpPr/>
      </dsp:nvSpPr>
      <dsp:spPr>
        <a:xfrm>
          <a:off x="56979" y="3048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1A590FE-47E2-411A-8BA5-55CA5398AD25}">
      <dsp:nvSpPr>
        <dsp:cNvPr id="0" name=""/>
        <dsp:cNvSpPr/>
      </dsp:nvSpPr>
      <dsp:spPr>
        <a:xfrm>
          <a:off x="860432" y="1625599"/>
          <a:ext cx="5180380"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err="1">
              <a:solidFill>
                <a:schemeClr val="bg1"/>
              </a:solidFill>
            </a:rPr>
            <a:t>this.parameter</a:t>
          </a:r>
          <a:r>
            <a:rPr lang="ru-RU" sz="1800" b="1" i="1" kern="1200" dirty="0">
              <a:solidFill>
                <a:schemeClr val="bg1"/>
              </a:solidFill>
            </a:rPr>
            <a:t>()</a:t>
          </a:r>
          <a:r>
            <a:rPr lang="en-US" sz="1800" b="1" i="1" kern="1200" dirty="0">
              <a:solidFill>
                <a:schemeClr val="bg1"/>
              </a:solidFill>
            </a:rPr>
            <a:t>;</a:t>
          </a:r>
          <a:endParaRPr lang="ru-RU" sz="1800" b="1" i="1" kern="1200" dirty="0">
            <a:solidFill>
              <a:schemeClr val="bg1"/>
            </a:solidFill>
          </a:endParaRPr>
        </a:p>
      </dsp:txBody>
      <dsp:txXfrm>
        <a:off x="860432" y="1625599"/>
        <a:ext cx="5180380" cy="812800"/>
      </dsp:txXfrm>
    </dsp:sp>
    <dsp:sp modelId="{C601EA1C-E239-49EE-BC0D-ED893E817ED9}">
      <dsp:nvSpPr>
        <dsp:cNvPr id="0" name=""/>
        <dsp:cNvSpPr/>
      </dsp:nvSpPr>
      <dsp:spPr>
        <a:xfrm>
          <a:off x="352432" y="1523999"/>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ACF97640-0DE9-40DC-B160-B1F6936912C6}">
      <dsp:nvSpPr>
        <dsp:cNvPr id="0" name=""/>
        <dsp:cNvSpPr/>
      </dsp:nvSpPr>
      <dsp:spPr>
        <a:xfrm>
          <a:off x="599751" y="2824089"/>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solidFill>
                <a:schemeClr val="bg1"/>
              </a:solidFill>
            </a:rPr>
            <a:t>public </a:t>
          </a:r>
          <a:r>
            <a:rPr lang="ru-RU" sz="1800" b="1" i="1" kern="1200" dirty="0">
              <a:solidFill>
                <a:schemeClr val="bg1"/>
              </a:solidFill>
            </a:rPr>
            <a:t> </a:t>
          </a:r>
          <a:r>
            <a:rPr lang="en-US" sz="1800" b="1" i="1" kern="1200" dirty="0" err="1">
              <a:solidFill>
                <a:schemeClr val="bg1"/>
              </a:solidFill>
            </a:rPr>
            <a:t>avto</a:t>
          </a:r>
          <a:r>
            <a:rPr lang="en-US" sz="1800" b="1" i="1" kern="1200" dirty="0">
              <a:solidFill>
                <a:schemeClr val="bg1"/>
              </a:solidFill>
            </a:rPr>
            <a:t> </a:t>
          </a:r>
          <a:r>
            <a:rPr lang="ru-RU" sz="1800" b="1" i="1" kern="1200" dirty="0">
              <a:solidFill>
                <a:schemeClr val="bg1"/>
              </a:solidFill>
            </a:rPr>
            <a:t> </a:t>
          </a:r>
          <a:r>
            <a:rPr lang="en-US" sz="1800" b="1" i="1" kern="1200" dirty="0" err="1">
              <a:solidFill>
                <a:schemeClr val="bg1"/>
              </a:solidFill>
            </a:rPr>
            <a:t>car_shop</a:t>
          </a:r>
          <a:r>
            <a:rPr lang="en-US" sz="1800" b="1" i="1" kern="1200" dirty="0">
              <a:solidFill>
                <a:schemeClr val="bg1"/>
              </a:solidFill>
            </a:rPr>
            <a:t>(List details,…,</a:t>
          </a:r>
          <a:r>
            <a:rPr lang="ru-RU" sz="1800" b="1" i="1" kern="1200" dirty="0">
              <a:solidFill>
                <a:schemeClr val="bg1"/>
              </a:solidFill>
            </a:rPr>
            <a:t>) </a:t>
          </a:r>
          <a:r>
            <a:rPr lang="en-US" sz="1800" b="1" i="1" kern="1200" dirty="0">
              <a:solidFill>
                <a:schemeClr val="bg1"/>
              </a:solidFill>
            </a:rPr>
            <a:t>{ </a:t>
          </a:r>
          <a:r>
            <a:rPr lang="en-US" sz="1800" b="1" i="1" kern="1200" dirty="0" err="1">
              <a:solidFill>
                <a:schemeClr val="bg1"/>
              </a:solidFill>
            </a:rPr>
            <a:t>this.</a:t>
          </a:r>
          <a:r>
            <a:rPr lang="en-US" sz="1800" b="1" i="1" kern="1200" dirty="0" err="1"/>
            <a:t>painting</a:t>
          </a:r>
          <a:r>
            <a:rPr lang="en-US" sz="1800" b="1" i="1" kern="1200" dirty="0"/>
            <a:t>();}</a:t>
          </a:r>
          <a:endParaRPr lang="ru-RU" sz="1800" b="1" i="1" kern="1200" dirty="0">
            <a:solidFill>
              <a:schemeClr val="bg1"/>
            </a:solidFill>
          </a:endParaRPr>
        </a:p>
      </dsp:txBody>
      <dsp:txXfrm>
        <a:off x="599751" y="2824089"/>
        <a:ext cx="5475833" cy="812800"/>
      </dsp:txXfrm>
    </dsp:sp>
    <dsp:sp modelId="{99E61D12-E8DD-40BB-9897-F874F19EB266}">
      <dsp:nvSpPr>
        <dsp:cNvPr id="0" name=""/>
        <dsp:cNvSpPr/>
      </dsp:nvSpPr>
      <dsp:spPr>
        <a:xfrm>
          <a:off x="56979" y="27432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275D-7510-4004-A8CB-D1D00C377700}">
      <dsp:nvSpPr>
        <dsp:cNvPr id="0" name=""/>
        <dsp:cNvSpPr/>
      </dsp:nvSpPr>
      <dsp:spPr>
        <a:xfrm>
          <a:off x="-4594335" y="-704407"/>
          <a:ext cx="5472816" cy="5472816"/>
        </a:xfrm>
        <a:prstGeom prst="blockArc">
          <a:avLst>
            <a:gd name="adj1" fmla="val 18900000"/>
            <a:gd name="adj2" fmla="val 2700000"/>
            <a:gd name="adj3" fmla="val 395"/>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B28B220-5C72-4705-9B71-0A18E307635B}">
      <dsp:nvSpPr>
        <dsp:cNvPr id="0" name=""/>
        <dsp:cNvSpPr/>
      </dsp:nvSpPr>
      <dsp:spPr>
        <a:xfrm>
          <a:off x="564979" y="406400"/>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solidFill>
                <a:schemeClr val="bg1"/>
              </a:solidFill>
            </a:rPr>
            <a:t>super();</a:t>
          </a:r>
          <a:endParaRPr lang="ru-RU" sz="1800" b="1" i="1" kern="1200" dirty="0">
            <a:solidFill>
              <a:schemeClr val="bg1"/>
            </a:solidFill>
          </a:endParaRPr>
        </a:p>
      </dsp:txBody>
      <dsp:txXfrm>
        <a:off x="564979" y="406400"/>
        <a:ext cx="5475833" cy="812800"/>
      </dsp:txXfrm>
    </dsp:sp>
    <dsp:sp modelId="{831DC42A-0825-4B41-8FDD-E4D8C11CE406}">
      <dsp:nvSpPr>
        <dsp:cNvPr id="0" name=""/>
        <dsp:cNvSpPr/>
      </dsp:nvSpPr>
      <dsp:spPr>
        <a:xfrm>
          <a:off x="56979" y="3048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1A590FE-47E2-411A-8BA5-55CA5398AD25}">
      <dsp:nvSpPr>
        <dsp:cNvPr id="0" name=""/>
        <dsp:cNvSpPr/>
      </dsp:nvSpPr>
      <dsp:spPr>
        <a:xfrm>
          <a:off x="860432" y="1625599"/>
          <a:ext cx="5180380"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ru-RU" sz="1800" b="1" i="1" kern="1200" dirty="0" err="1">
              <a:solidFill>
                <a:schemeClr val="bg1"/>
              </a:solidFill>
            </a:rPr>
            <a:t>super</a:t>
          </a:r>
          <a:r>
            <a:rPr lang="en-US" sz="1800" b="1" i="1" kern="1200" dirty="0">
              <a:solidFill>
                <a:schemeClr val="bg1"/>
              </a:solidFill>
            </a:rPr>
            <a:t>.</a:t>
          </a:r>
          <a:r>
            <a:rPr lang="en-US" sz="1800" b="1" i="1" kern="1200" dirty="0" err="1">
              <a:solidFill>
                <a:schemeClr val="bg1"/>
              </a:solidFill>
            </a:rPr>
            <a:t>parameterSuperClass</a:t>
          </a:r>
          <a:r>
            <a:rPr lang="en-US" sz="1800" b="1" i="1" kern="1200" dirty="0">
              <a:solidFill>
                <a:schemeClr val="bg1"/>
              </a:solidFill>
            </a:rPr>
            <a:t>;</a:t>
          </a:r>
          <a:endParaRPr lang="ru-RU" sz="1800" b="1" i="1" kern="1200" dirty="0">
            <a:solidFill>
              <a:schemeClr val="bg1"/>
            </a:solidFill>
          </a:endParaRPr>
        </a:p>
      </dsp:txBody>
      <dsp:txXfrm>
        <a:off x="860432" y="1625599"/>
        <a:ext cx="5180380" cy="812800"/>
      </dsp:txXfrm>
    </dsp:sp>
    <dsp:sp modelId="{C601EA1C-E239-49EE-BC0D-ED893E817ED9}">
      <dsp:nvSpPr>
        <dsp:cNvPr id="0" name=""/>
        <dsp:cNvSpPr/>
      </dsp:nvSpPr>
      <dsp:spPr>
        <a:xfrm>
          <a:off x="352432" y="1523999"/>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ACF97640-0DE9-40DC-B160-B1F6936912C6}">
      <dsp:nvSpPr>
        <dsp:cNvPr id="0" name=""/>
        <dsp:cNvSpPr/>
      </dsp:nvSpPr>
      <dsp:spPr>
        <a:xfrm>
          <a:off x="599751" y="2824089"/>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ru-RU" sz="1800" b="1" i="1" kern="1200" dirty="0" err="1">
              <a:solidFill>
                <a:schemeClr val="bg1"/>
              </a:solidFill>
            </a:rPr>
            <a:t>super</a:t>
          </a:r>
          <a:r>
            <a:rPr lang="en-US" sz="1800" b="1" i="1" kern="1200" dirty="0">
              <a:solidFill>
                <a:schemeClr val="bg1"/>
              </a:solidFill>
            </a:rPr>
            <a:t>.</a:t>
          </a:r>
          <a:r>
            <a:rPr lang="en-US" sz="1800" b="1" i="1" kern="1200" dirty="0" err="1">
              <a:solidFill>
                <a:schemeClr val="bg1"/>
              </a:solidFill>
            </a:rPr>
            <a:t>metodSuperClass</a:t>
          </a:r>
          <a:r>
            <a:rPr lang="en-US" sz="1800" b="1" i="1" kern="1200" dirty="0"/>
            <a:t>();</a:t>
          </a:r>
          <a:endParaRPr lang="ru-RU" sz="1800" b="1" i="1" kern="1200" dirty="0">
            <a:solidFill>
              <a:schemeClr val="bg1"/>
            </a:solidFill>
          </a:endParaRPr>
        </a:p>
      </dsp:txBody>
      <dsp:txXfrm>
        <a:off x="599751" y="2824089"/>
        <a:ext cx="5475833" cy="812800"/>
      </dsp:txXfrm>
    </dsp:sp>
    <dsp:sp modelId="{99E61D12-E8DD-40BB-9897-F874F19EB266}">
      <dsp:nvSpPr>
        <dsp:cNvPr id="0" name=""/>
        <dsp:cNvSpPr/>
      </dsp:nvSpPr>
      <dsp:spPr>
        <a:xfrm>
          <a:off x="56979" y="27432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275D-7510-4004-A8CB-D1D00C377700}">
      <dsp:nvSpPr>
        <dsp:cNvPr id="0" name=""/>
        <dsp:cNvSpPr/>
      </dsp:nvSpPr>
      <dsp:spPr>
        <a:xfrm>
          <a:off x="-4594335" y="-704407"/>
          <a:ext cx="5472816" cy="5472816"/>
        </a:xfrm>
        <a:prstGeom prst="blockArc">
          <a:avLst>
            <a:gd name="adj1" fmla="val 18900000"/>
            <a:gd name="adj2" fmla="val 2700000"/>
            <a:gd name="adj3" fmla="val 395"/>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B28B220-5C72-4705-9B71-0A18E307635B}">
      <dsp:nvSpPr>
        <dsp:cNvPr id="0" name=""/>
        <dsp:cNvSpPr/>
      </dsp:nvSpPr>
      <dsp:spPr>
        <a:xfrm>
          <a:off x="564979" y="406400"/>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t>f</a:t>
          </a:r>
          <a:r>
            <a:rPr lang="ru-RU" sz="1800" b="1" i="1" kern="1200" dirty="0" err="1"/>
            <a:t>inal</a:t>
          </a:r>
          <a:r>
            <a:rPr lang="ru-RU" sz="1800" b="1" i="1" kern="1200" dirty="0"/>
            <a:t> </a:t>
          </a:r>
          <a:r>
            <a:rPr lang="en-US" sz="1800" b="1" i="1" kern="1200" dirty="0">
              <a:solidFill>
                <a:schemeClr val="bg1"/>
              </a:solidFill>
            </a:rPr>
            <a:t>parameter;</a:t>
          </a:r>
          <a:endParaRPr lang="ru-RU" sz="1800" b="1" i="1" kern="1200" dirty="0">
            <a:solidFill>
              <a:schemeClr val="bg1"/>
            </a:solidFill>
          </a:endParaRPr>
        </a:p>
      </dsp:txBody>
      <dsp:txXfrm>
        <a:off x="564979" y="406400"/>
        <a:ext cx="5475833" cy="812800"/>
      </dsp:txXfrm>
    </dsp:sp>
    <dsp:sp modelId="{831DC42A-0825-4B41-8FDD-E4D8C11CE406}">
      <dsp:nvSpPr>
        <dsp:cNvPr id="0" name=""/>
        <dsp:cNvSpPr/>
      </dsp:nvSpPr>
      <dsp:spPr>
        <a:xfrm>
          <a:off x="56979" y="3048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1A590FE-47E2-411A-8BA5-55CA5398AD25}">
      <dsp:nvSpPr>
        <dsp:cNvPr id="0" name=""/>
        <dsp:cNvSpPr/>
      </dsp:nvSpPr>
      <dsp:spPr>
        <a:xfrm>
          <a:off x="860432" y="1625599"/>
          <a:ext cx="5180380"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t>f</a:t>
          </a:r>
          <a:r>
            <a:rPr lang="ru-RU" sz="1800" b="1" i="1" kern="1200" dirty="0" err="1"/>
            <a:t>inal</a:t>
          </a:r>
          <a:r>
            <a:rPr lang="en-US" sz="1800" b="1" i="1" kern="1200" dirty="0"/>
            <a:t> </a:t>
          </a:r>
          <a:r>
            <a:rPr lang="en-US" sz="1800" b="1" i="1" kern="1200" dirty="0">
              <a:solidFill>
                <a:schemeClr val="bg1"/>
              </a:solidFill>
            </a:rPr>
            <a:t>Class;</a:t>
          </a:r>
          <a:endParaRPr lang="ru-RU" sz="1800" b="1" i="1" kern="1200" dirty="0">
            <a:solidFill>
              <a:schemeClr val="bg1"/>
            </a:solidFill>
          </a:endParaRPr>
        </a:p>
      </dsp:txBody>
      <dsp:txXfrm>
        <a:off x="860432" y="1625599"/>
        <a:ext cx="5180380" cy="812800"/>
      </dsp:txXfrm>
    </dsp:sp>
    <dsp:sp modelId="{C601EA1C-E239-49EE-BC0D-ED893E817ED9}">
      <dsp:nvSpPr>
        <dsp:cNvPr id="0" name=""/>
        <dsp:cNvSpPr/>
      </dsp:nvSpPr>
      <dsp:spPr>
        <a:xfrm>
          <a:off x="352432" y="1523999"/>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ACF97640-0DE9-40DC-B160-B1F6936912C6}">
      <dsp:nvSpPr>
        <dsp:cNvPr id="0" name=""/>
        <dsp:cNvSpPr/>
      </dsp:nvSpPr>
      <dsp:spPr>
        <a:xfrm>
          <a:off x="599751" y="2824089"/>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t>f</a:t>
          </a:r>
          <a:r>
            <a:rPr lang="ru-RU" sz="1800" b="1" i="1" kern="1200" dirty="0" err="1"/>
            <a:t>inal</a:t>
          </a:r>
          <a:r>
            <a:rPr lang="en-US" sz="1800" b="1" i="1" kern="1200" dirty="0"/>
            <a:t> </a:t>
          </a:r>
          <a:r>
            <a:rPr lang="en-US" sz="1800" b="1" i="1" kern="1200" dirty="0" err="1">
              <a:solidFill>
                <a:schemeClr val="bg1"/>
              </a:solidFill>
            </a:rPr>
            <a:t>metod</a:t>
          </a:r>
          <a:r>
            <a:rPr lang="en-US" sz="1800" b="1" i="1" kern="1200" dirty="0"/>
            <a:t>();</a:t>
          </a:r>
          <a:endParaRPr lang="ru-RU" sz="1800" b="1" i="1" kern="1200" dirty="0">
            <a:solidFill>
              <a:schemeClr val="bg1"/>
            </a:solidFill>
          </a:endParaRPr>
        </a:p>
      </dsp:txBody>
      <dsp:txXfrm>
        <a:off x="599751" y="2824089"/>
        <a:ext cx="5475833" cy="812800"/>
      </dsp:txXfrm>
    </dsp:sp>
    <dsp:sp modelId="{99E61D12-E8DD-40BB-9897-F874F19EB266}">
      <dsp:nvSpPr>
        <dsp:cNvPr id="0" name=""/>
        <dsp:cNvSpPr/>
      </dsp:nvSpPr>
      <dsp:spPr>
        <a:xfrm>
          <a:off x="56979" y="27432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D275D-7510-4004-A8CB-D1D00C377700}">
      <dsp:nvSpPr>
        <dsp:cNvPr id="0" name=""/>
        <dsp:cNvSpPr/>
      </dsp:nvSpPr>
      <dsp:spPr>
        <a:xfrm>
          <a:off x="-4594335" y="-704407"/>
          <a:ext cx="5472816" cy="5472816"/>
        </a:xfrm>
        <a:prstGeom prst="blockArc">
          <a:avLst>
            <a:gd name="adj1" fmla="val 18900000"/>
            <a:gd name="adj2" fmla="val 2700000"/>
            <a:gd name="adj3" fmla="val 395"/>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B28B220-5C72-4705-9B71-0A18E307635B}">
      <dsp:nvSpPr>
        <dsp:cNvPr id="0" name=""/>
        <dsp:cNvSpPr/>
      </dsp:nvSpPr>
      <dsp:spPr>
        <a:xfrm>
          <a:off x="564979" y="406400"/>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ru-RU" sz="1800" b="1" i="1" kern="1200" dirty="0" err="1">
              <a:solidFill>
                <a:schemeClr val="bg1"/>
              </a:solidFill>
            </a:rPr>
            <a:t>static</a:t>
          </a:r>
          <a:r>
            <a:rPr lang="ru-RU" sz="1800" b="1" i="1" kern="1200" dirty="0">
              <a:solidFill>
                <a:schemeClr val="bg1"/>
              </a:solidFill>
            </a:rPr>
            <a:t> </a:t>
          </a:r>
          <a:r>
            <a:rPr lang="en-US" sz="1800" b="1" i="1" kern="1200" dirty="0">
              <a:solidFill>
                <a:schemeClr val="bg1"/>
              </a:solidFill>
            </a:rPr>
            <a:t>parameter;</a:t>
          </a:r>
          <a:endParaRPr lang="ru-RU" sz="1800" b="1" i="1" kern="1200" dirty="0">
            <a:solidFill>
              <a:schemeClr val="bg1"/>
            </a:solidFill>
          </a:endParaRPr>
        </a:p>
      </dsp:txBody>
      <dsp:txXfrm>
        <a:off x="564979" y="406400"/>
        <a:ext cx="5475833" cy="812800"/>
      </dsp:txXfrm>
    </dsp:sp>
    <dsp:sp modelId="{831DC42A-0825-4B41-8FDD-E4D8C11CE406}">
      <dsp:nvSpPr>
        <dsp:cNvPr id="0" name=""/>
        <dsp:cNvSpPr/>
      </dsp:nvSpPr>
      <dsp:spPr>
        <a:xfrm>
          <a:off x="56979" y="3048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41A590FE-47E2-411A-8BA5-55CA5398AD25}">
      <dsp:nvSpPr>
        <dsp:cNvPr id="0" name=""/>
        <dsp:cNvSpPr/>
      </dsp:nvSpPr>
      <dsp:spPr>
        <a:xfrm>
          <a:off x="860432" y="1625599"/>
          <a:ext cx="5180380"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en-US" sz="1800" b="1" i="1" kern="1200" dirty="0">
              <a:solidFill>
                <a:schemeClr val="bg1"/>
              </a:solidFill>
            </a:rPr>
            <a:t>s</a:t>
          </a:r>
          <a:r>
            <a:rPr lang="ru-RU" sz="1800" b="1" i="1" kern="1200" dirty="0" err="1">
              <a:solidFill>
                <a:schemeClr val="bg1"/>
              </a:solidFill>
            </a:rPr>
            <a:t>tatic</a:t>
          </a:r>
          <a:r>
            <a:rPr lang="en-US" sz="1800" b="1" i="1" kern="1200" dirty="0">
              <a:solidFill>
                <a:schemeClr val="bg1"/>
              </a:solidFill>
            </a:rPr>
            <a:t> Class;</a:t>
          </a:r>
          <a:endParaRPr lang="ru-RU" sz="1800" b="1" i="1" kern="1200" dirty="0">
            <a:solidFill>
              <a:schemeClr val="bg1"/>
            </a:solidFill>
          </a:endParaRPr>
        </a:p>
      </dsp:txBody>
      <dsp:txXfrm>
        <a:off x="860432" y="1625599"/>
        <a:ext cx="5180380" cy="812800"/>
      </dsp:txXfrm>
    </dsp:sp>
    <dsp:sp modelId="{C601EA1C-E239-49EE-BC0D-ED893E817ED9}">
      <dsp:nvSpPr>
        <dsp:cNvPr id="0" name=""/>
        <dsp:cNvSpPr/>
      </dsp:nvSpPr>
      <dsp:spPr>
        <a:xfrm>
          <a:off x="352432" y="1523999"/>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 modelId="{ACF97640-0DE9-40DC-B160-B1F6936912C6}">
      <dsp:nvSpPr>
        <dsp:cNvPr id="0" name=""/>
        <dsp:cNvSpPr/>
      </dsp:nvSpPr>
      <dsp:spPr>
        <a:xfrm>
          <a:off x="599751" y="2824089"/>
          <a:ext cx="5475833" cy="812800"/>
        </a:xfrm>
        <a:prstGeom prst="rect">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645160" tIns="45720" rIns="45720" bIns="45720" numCol="1" spcCol="1270" anchor="ctr" anchorCtr="0">
          <a:noAutofit/>
        </a:bodyPr>
        <a:lstStyle/>
        <a:p>
          <a:pPr lvl="0" algn="l" defTabSz="800100">
            <a:lnSpc>
              <a:spcPct val="90000"/>
            </a:lnSpc>
            <a:spcBef>
              <a:spcPct val="0"/>
            </a:spcBef>
            <a:spcAft>
              <a:spcPct val="35000"/>
            </a:spcAft>
          </a:pPr>
          <a:r>
            <a:rPr lang="ru-RU" sz="1800" b="1" i="1" kern="1200" dirty="0" err="1">
              <a:solidFill>
                <a:schemeClr val="bg1"/>
              </a:solidFill>
            </a:rPr>
            <a:t>static</a:t>
          </a:r>
          <a:r>
            <a:rPr lang="en-US" sz="1800" b="1" i="1" kern="1200" dirty="0">
              <a:solidFill>
                <a:schemeClr val="bg1"/>
              </a:solidFill>
            </a:rPr>
            <a:t> </a:t>
          </a:r>
          <a:r>
            <a:rPr lang="en-US" sz="1800" b="1" i="1" kern="1200" dirty="0" err="1">
              <a:solidFill>
                <a:schemeClr val="bg1"/>
              </a:solidFill>
            </a:rPr>
            <a:t>metod</a:t>
          </a:r>
          <a:r>
            <a:rPr lang="en-US" sz="1800" b="1" i="1" kern="1200" dirty="0"/>
            <a:t>();</a:t>
          </a:r>
          <a:endParaRPr lang="ru-RU" sz="1800" b="1" i="1" kern="1200" dirty="0">
            <a:solidFill>
              <a:schemeClr val="bg1"/>
            </a:solidFill>
          </a:endParaRPr>
        </a:p>
      </dsp:txBody>
      <dsp:txXfrm>
        <a:off x="599751" y="2824089"/>
        <a:ext cx="5475833" cy="812800"/>
      </dsp:txXfrm>
    </dsp:sp>
    <dsp:sp modelId="{99E61D12-E8DD-40BB-9897-F874F19EB266}">
      <dsp:nvSpPr>
        <dsp:cNvPr id="0" name=""/>
        <dsp:cNvSpPr/>
      </dsp:nvSpPr>
      <dsp:spPr>
        <a:xfrm>
          <a:off x="56979" y="2743200"/>
          <a:ext cx="1016000" cy="1016000"/>
        </a:xfrm>
        <a:prstGeom prst="ellipse">
          <a:avLst/>
        </a:prstGeom>
        <a:solidFill>
          <a:schemeClr val="accent3"/>
        </a:solidFill>
        <a:ln w="38100" cap="flat" cmpd="sng" algn="ctr">
          <a:solidFill>
            <a:schemeClr val="lt1"/>
          </a:solidFill>
          <a:prstDash val="solid"/>
        </a:ln>
        <a:effectLst>
          <a:outerShdw blurRad="65500" dist="38100" dir="5400000" rotWithShape="0">
            <a:srgbClr val="000000">
              <a:alpha val="40000"/>
            </a:srgbClr>
          </a:outerShdw>
        </a:effectLst>
      </dsp:spPr>
      <dsp:style>
        <a:lnRef idx="3">
          <a:schemeClr val="lt1"/>
        </a:lnRef>
        <a:fillRef idx="1">
          <a:schemeClr val="accent3"/>
        </a:fillRef>
        <a:effectRef idx="1">
          <a:schemeClr val="accent3"/>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F9722-A712-4D88-B0FD-28ACD6725BE6}">
      <dsp:nvSpPr>
        <dsp:cNvPr id="0" name=""/>
        <dsp:cNvSpPr/>
      </dsp:nvSpPr>
      <dsp:spPr>
        <a:xfrm>
          <a:off x="2835328" y="1662671"/>
          <a:ext cx="2088223" cy="648067"/>
        </a:xfrm>
        <a:custGeom>
          <a:avLst/>
          <a:gdLst/>
          <a:ahLst/>
          <a:cxnLst/>
          <a:rect l="0" t="0" r="0" b="0"/>
          <a:pathLst>
            <a:path>
              <a:moveTo>
                <a:pt x="0" y="0"/>
              </a:moveTo>
              <a:lnTo>
                <a:pt x="0" y="460934"/>
              </a:lnTo>
              <a:lnTo>
                <a:pt x="2088223" y="460934"/>
              </a:lnTo>
              <a:lnTo>
                <a:pt x="2088223" y="648067"/>
              </a:lnTo>
            </a:path>
          </a:pathLst>
        </a:custGeom>
        <a:noFill/>
        <a:ln w="425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915C28-309E-4C15-A893-DDD78EA4ED0A}">
      <dsp:nvSpPr>
        <dsp:cNvPr id="0" name=""/>
        <dsp:cNvSpPr/>
      </dsp:nvSpPr>
      <dsp:spPr>
        <a:xfrm>
          <a:off x="2789608" y="1662671"/>
          <a:ext cx="91440" cy="644511"/>
        </a:xfrm>
        <a:custGeom>
          <a:avLst/>
          <a:gdLst/>
          <a:ahLst/>
          <a:cxnLst/>
          <a:rect l="0" t="0" r="0" b="0"/>
          <a:pathLst>
            <a:path>
              <a:moveTo>
                <a:pt x="45720" y="0"/>
              </a:moveTo>
              <a:lnTo>
                <a:pt x="45720" y="644511"/>
              </a:lnTo>
            </a:path>
          </a:pathLst>
        </a:custGeom>
        <a:noFill/>
        <a:ln w="425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145BCE-7CD6-40CE-9E8A-4D05ED370C97}">
      <dsp:nvSpPr>
        <dsp:cNvPr id="0" name=""/>
        <dsp:cNvSpPr/>
      </dsp:nvSpPr>
      <dsp:spPr>
        <a:xfrm>
          <a:off x="891108" y="1662671"/>
          <a:ext cx="1944219" cy="648067"/>
        </a:xfrm>
        <a:custGeom>
          <a:avLst/>
          <a:gdLst/>
          <a:ahLst/>
          <a:cxnLst/>
          <a:rect l="0" t="0" r="0" b="0"/>
          <a:pathLst>
            <a:path>
              <a:moveTo>
                <a:pt x="1944219" y="0"/>
              </a:moveTo>
              <a:lnTo>
                <a:pt x="1944219" y="460934"/>
              </a:lnTo>
              <a:lnTo>
                <a:pt x="0" y="460934"/>
              </a:lnTo>
              <a:lnTo>
                <a:pt x="0" y="648067"/>
              </a:lnTo>
            </a:path>
          </a:pathLst>
        </a:custGeom>
        <a:noFill/>
        <a:ln w="425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618247-34B7-4D52-B965-B5CC096E35B7}">
      <dsp:nvSpPr>
        <dsp:cNvPr id="0" name=""/>
        <dsp:cNvSpPr/>
      </dsp:nvSpPr>
      <dsp:spPr>
        <a:xfrm>
          <a:off x="990136" y="771562"/>
          <a:ext cx="3690382" cy="891108"/>
        </a:xfrm>
        <a:prstGeom prst="rect">
          <a:avLst/>
        </a:prstGeom>
        <a:solidFill>
          <a:schemeClr val="accent3">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ru-RU" sz="1600" b="1" kern="1200" dirty="0">
              <a:solidFill>
                <a:schemeClr val="bg1"/>
              </a:solidFill>
            </a:rPr>
            <a:t>« Транспортное средство »</a:t>
          </a:r>
        </a:p>
        <a:p>
          <a:pPr lvl="0" algn="ctr" defTabSz="711200">
            <a:lnSpc>
              <a:spcPct val="90000"/>
            </a:lnSpc>
            <a:spcBef>
              <a:spcPct val="0"/>
            </a:spcBef>
            <a:spcAft>
              <a:spcPct val="35000"/>
            </a:spcAft>
          </a:pPr>
          <a:endParaRPr lang="ru-RU" sz="1800" kern="1200" dirty="0"/>
        </a:p>
      </dsp:txBody>
      <dsp:txXfrm>
        <a:off x="990136" y="771562"/>
        <a:ext cx="3690382" cy="891108"/>
      </dsp:txXfrm>
    </dsp:sp>
    <dsp:sp modelId="{48E3FF53-17AA-4BFA-A798-6A330AC912C6}">
      <dsp:nvSpPr>
        <dsp:cNvPr id="0" name=""/>
        <dsp:cNvSpPr/>
      </dsp:nvSpPr>
      <dsp:spPr>
        <a:xfrm>
          <a:off x="0" y="2310738"/>
          <a:ext cx="1782216" cy="891108"/>
        </a:xfrm>
        <a:prstGeom prst="rect">
          <a:avLst/>
        </a:prstGeom>
        <a:solidFill>
          <a:schemeClr val="accent3">
            <a:tint val="99000"/>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ru-RU" sz="1600" b="1" kern="1200" dirty="0"/>
            <a:t>« Самолет» </a:t>
          </a:r>
        </a:p>
      </dsp:txBody>
      <dsp:txXfrm>
        <a:off x="0" y="2310738"/>
        <a:ext cx="1782216" cy="891108"/>
      </dsp:txXfrm>
    </dsp:sp>
    <dsp:sp modelId="{4395EC59-988C-4C65-B5BE-1F738C3E48FD}">
      <dsp:nvSpPr>
        <dsp:cNvPr id="0" name=""/>
        <dsp:cNvSpPr/>
      </dsp:nvSpPr>
      <dsp:spPr>
        <a:xfrm>
          <a:off x="1944219" y="2307183"/>
          <a:ext cx="1782216" cy="891108"/>
        </a:xfrm>
        <a:prstGeom prst="rect">
          <a:avLst/>
        </a:prstGeom>
        <a:solidFill>
          <a:schemeClr val="accent3">
            <a:tint val="99000"/>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ru-RU" sz="1600" b="1" i="0" kern="1200" dirty="0"/>
            <a:t>« Пароход»</a:t>
          </a:r>
        </a:p>
      </dsp:txBody>
      <dsp:txXfrm>
        <a:off x="1944219" y="2307183"/>
        <a:ext cx="1782216" cy="891108"/>
      </dsp:txXfrm>
    </dsp:sp>
    <dsp:sp modelId="{87697423-C1C9-42D1-8A96-2330DA1725BE}">
      <dsp:nvSpPr>
        <dsp:cNvPr id="0" name=""/>
        <dsp:cNvSpPr/>
      </dsp:nvSpPr>
      <dsp:spPr>
        <a:xfrm>
          <a:off x="4032443" y="2310738"/>
          <a:ext cx="1782216" cy="891108"/>
        </a:xfrm>
        <a:prstGeom prst="rect">
          <a:avLst/>
        </a:prstGeom>
        <a:solidFill>
          <a:schemeClr val="accent3">
            <a:tint val="99000"/>
            <a:hueOff val="0"/>
            <a:satOff val="0"/>
            <a:lumOff val="0"/>
            <a:alphaOff val="0"/>
          </a:schemeClr>
        </a:solidFill>
        <a:ln w="38100" cap="flat" cmpd="sng" algn="ctr">
          <a:solidFill>
            <a:schemeClr val="lt1">
              <a:hueOff val="0"/>
              <a:satOff val="0"/>
              <a:lumOff val="0"/>
              <a:alphaOff val="0"/>
            </a:schemeClr>
          </a:solidFill>
          <a:prstDash val="solid"/>
        </a:ln>
        <a:effectLst>
          <a:outerShdw blurRad="65500" dist="381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ru-RU" sz="1600" b="1" kern="1200" dirty="0">
              <a:solidFill>
                <a:schemeClr val="bg1"/>
              </a:solidFill>
            </a:rPr>
            <a:t>« Авто»</a:t>
          </a:r>
        </a:p>
      </dsp:txBody>
      <dsp:txXfrm>
        <a:off x="4032443" y="2310738"/>
        <a:ext cx="1782216" cy="8911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52E4D4-57D6-4E2C-B346-33FDB8F8514C}" type="datetimeFigureOut">
              <a:rPr lang="ru-RU" smtClean="0"/>
              <a:t>04.09.2016</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AA2FB8-CD30-41A7-8466-AC861EDE7692}" type="slidenum">
              <a:rPr lang="ru-RU" smtClean="0"/>
              <a:t>‹#›</a:t>
            </a:fld>
            <a:endParaRPr lang="ru-RU"/>
          </a:p>
        </p:txBody>
      </p:sp>
    </p:spTree>
    <p:extLst>
      <p:ext uri="{BB962C8B-B14F-4D97-AF65-F5344CB8AC3E}">
        <p14:creationId xmlns:p14="http://schemas.microsoft.com/office/powerpoint/2010/main" val="24865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AA2FB8-CD30-41A7-8466-AC861EDE7692}" type="slidenum">
              <a:rPr lang="ru-RU" smtClean="0"/>
              <a:t>42</a:t>
            </a:fld>
            <a:endParaRPr lang="ru-RU"/>
          </a:p>
        </p:txBody>
      </p:sp>
    </p:spTree>
    <p:extLst>
      <p:ext uri="{BB962C8B-B14F-4D97-AF65-F5344CB8AC3E}">
        <p14:creationId xmlns:p14="http://schemas.microsoft.com/office/powerpoint/2010/main" val="17969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AA2FB8-CD30-41A7-8466-AC861EDE7692}" type="slidenum">
              <a:rPr lang="ru-RU" smtClean="0"/>
              <a:t>43</a:t>
            </a:fld>
            <a:endParaRPr lang="ru-RU"/>
          </a:p>
        </p:txBody>
      </p:sp>
    </p:spTree>
    <p:extLst>
      <p:ext uri="{BB962C8B-B14F-4D97-AF65-F5344CB8AC3E}">
        <p14:creationId xmlns:p14="http://schemas.microsoft.com/office/powerpoint/2010/main" val="1860491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a:t>Образец подзаголовка</a:t>
            </a:r>
            <a:endParaRPr kumimoji="0" lang="en-US"/>
          </a:p>
        </p:txBody>
      </p:sp>
      <p:sp>
        <p:nvSpPr>
          <p:cNvPr id="19" name="Дата 18"/>
          <p:cNvSpPr>
            <a:spLocks noGrp="1"/>
          </p:cNvSpPr>
          <p:nvPr>
            <p:ph type="dt" sz="half" idx="10"/>
          </p:nvPr>
        </p:nvSpPr>
        <p:spPr/>
        <p:txBody>
          <a:bodyPr/>
          <a:lstStyle/>
          <a:p>
            <a:fld id="{AB4E01BE-7956-4A95-AB7E-25593CE42E31}" type="datetimeFigureOut">
              <a:rPr lang="ru-RU" smtClean="0"/>
              <a:t>04.09.2016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11" name="Номер слайда 10"/>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AB4E01BE-7956-4A95-AB7E-25593CE42E31}" type="datetimeFigureOut">
              <a:rPr lang="ru-RU" smtClean="0"/>
              <a:t>04.09.2016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AB4E01BE-7956-4A95-AB7E-25593CE42E31}" type="datetimeFigureOut">
              <a:rPr lang="ru-RU" smtClean="0"/>
              <a:t>04.09.2016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p>
            <a:r>
              <a:rPr kumimoji="0" lang="ru-RU"/>
              <a:t>Образец заголовка</a:t>
            </a:r>
            <a:endParaRPr kumimoji="0" lang="en-US"/>
          </a:p>
        </p:txBody>
      </p:sp>
      <p:sp>
        <p:nvSpPr>
          <p:cNvPr id="3" name="Объект 2"/>
          <p:cNvSpPr>
            <a:spLocks noGrp="1"/>
          </p:cNvSpPr>
          <p:nvPr>
            <p:ph idx="1"/>
          </p:nvPr>
        </p:nvSpPr>
        <p:spPr>
          <a:xfrm>
            <a:off x="502920" y="530352"/>
            <a:ext cx="8183880" cy="4187952"/>
          </a:xfrm>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AB4E01BE-7956-4A95-AB7E-25593CE42E31}" type="datetimeFigureOut">
              <a:rPr lang="ru-RU" smtClean="0"/>
              <a:t>04.09.2016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a:t>Образец текста</a:t>
            </a:r>
          </a:p>
        </p:txBody>
      </p:sp>
      <p:sp>
        <p:nvSpPr>
          <p:cNvPr id="4" name="Дата 3"/>
          <p:cNvSpPr>
            <a:spLocks noGrp="1"/>
          </p:cNvSpPr>
          <p:nvPr>
            <p:ph type="dt" sz="half" idx="10"/>
          </p:nvPr>
        </p:nvSpPr>
        <p:spPr/>
        <p:txBody>
          <a:bodyPr/>
          <a:lstStyle/>
          <a:p>
            <a:fld id="{AB4E01BE-7956-4A95-AB7E-25593CE42E31}" type="datetimeFigureOut">
              <a:rPr lang="ru-RU" smtClean="0"/>
              <a:t>04.09.2016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Объект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Объект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Дата 4"/>
          <p:cNvSpPr>
            <a:spLocks noGrp="1"/>
          </p:cNvSpPr>
          <p:nvPr>
            <p:ph type="dt" sz="half" idx="10"/>
          </p:nvPr>
        </p:nvSpPr>
        <p:spPr/>
        <p:txBody>
          <a:bodyPr/>
          <a:lstStyle/>
          <a:p>
            <a:fld id="{AB4E01BE-7956-4A95-AB7E-25593CE42E31}" type="datetimeFigureOut">
              <a:rPr lang="ru-RU" smtClean="0"/>
              <a:t>04.09.2016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a:t>Образец текста</a:t>
            </a:r>
          </a:p>
        </p:txBody>
      </p:sp>
      <p:sp>
        <p:nvSpPr>
          <p:cNvPr id="5" name="Объект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6" name="Объект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7" name="Дата 6"/>
          <p:cNvSpPr>
            <a:spLocks noGrp="1"/>
          </p:cNvSpPr>
          <p:nvPr>
            <p:ph type="dt" sz="half" idx="10"/>
          </p:nvPr>
        </p:nvSpPr>
        <p:spPr/>
        <p:txBody>
          <a:bodyPr/>
          <a:lstStyle/>
          <a:p>
            <a:fld id="{AB4E01BE-7956-4A95-AB7E-25593CE42E31}" type="datetimeFigureOut">
              <a:rPr lang="ru-RU" smtClean="0"/>
              <a:t>04.09.2016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Дата 2"/>
          <p:cNvSpPr>
            <a:spLocks noGrp="1"/>
          </p:cNvSpPr>
          <p:nvPr>
            <p:ph type="dt" sz="half" idx="10"/>
          </p:nvPr>
        </p:nvSpPr>
        <p:spPr/>
        <p:txBody>
          <a:bodyPr/>
          <a:lstStyle/>
          <a:p>
            <a:fld id="{AB4E01BE-7956-4A95-AB7E-25593CE42E31}" type="datetimeFigureOut">
              <a:rPr lang="ru-RU" smtClean="0"/>
              <a:t>04.09.2016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Дата 1"/>
          <p:cNvSpPr>
            <a:spLocks noGrp="1"/>
          </p:cNvSpPr>
          <p:nvPr>
            <p:ph type="dt" sz="half" idx="10"/>
          </p:nvPr>
        </p:nvSpPr>
        <p:spPr/>
        <p:txBody>
          <a:bodyPr/>
          <a:lstStyle/>
          <a:p>
            <a:fld id="{AB4E01BE-7956-4A95-AB7E-25593CE42E31}" type="datetimeFigureOut">
              <a:rPr lang="ru-RU" smtClean="0"/>
              <a:t>04.09.2016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Объект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Дата 4"/>
          <p:cNvSpPr>
            <a:spLocks noGrp="1"/>
          </p:cNvSpPr>
          <p:nvPr>
            <p:ph type="dt" sz="half" idx="10"/>
          </p:nvPr>
        </p:nvSpPr>
        <p:spPr/>
        <p:txBody>
          <a:bodyPr/>
          <a:lstStyle/>
          <a:p>
            <a:fld id="{AB4E01BE-7956-4A95-AB7E-25593CE42E31}" type="datetimeFigureOut">
              <a:rPr lang="ru-RU" smtClean="0"/>
              <a:t>04.09.2016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00DE9F7-D4F8-41DA-8014-B931471F129C}" type="slidenum">
              <a:rPr lang="ru-RU" smtClean="0"/>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Дата 4"/>
          <p:cNvSpPr>
            <a:spLocks noGrp="1"/>
          </p:cNvSpPr>
          <p:nvPr>
            <p:ph type="dt" sz="half" idx="10"/>
          </p:nvPr>
        </p:nvSpPr>
        <p:spPr/>
        <p:txBody>
          <a:bodyPr/>
          <a:lstStyle/>
          <a:p>
            <a:fld id="{AB4E01BE-7956-4A95-AB7E-25593CE42E31}" type="datetimeFigureOut">
              <a:rPr lang="ru-RU" smtClean="0"/>
              <a:t>04.09.2016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200DE9F7-D4F8-41DA-8014-B931471F129C}" type="slidenum">
              <a:rPr lang="ru-RU" smtClean="0"/>
              <a:t>‹#›</a:t>
            </a:fld>
            <a:endParaRPr lang="ru-RU"/>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a:t>Вставка рисунка</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p>
            <a:r>
              <a:rPr kumimoji="0" lang="ru-RU"/>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ru-RU"/>
              <a:t>Образец текста</a:t>
            </a:r>
          </a:p>
          <a:p>
            <a:pPr lvl="1" eaLnBrk="1" latinLnBrk="0" hangingPunct="1"/>
            <a:r>
              <a:rPr kumimoji="0" lang="ru-RU"/>
              <a:t>Второй уровень</a:t>
            </a:r>
          </a:p>
          <a:p>
            <a:pPr lvl="2" eaLnBrk="1" latinLnBrk="0" hangingPunct="1"/>
            <a:r>
              <a:rPr kumimoji="0" lang="ru-RU"/>
              <a:t>Третий уровень</a:t>
            </a:r>
          </a:p>
          <a:p>
            <a:pPr lvl="3" eaLnBrk="1" latinLnBrk="0" hangingPunct="1"/>
            <a:r>
              <a:rPr kumimoji="0" lang="ru-RU"/>
              <a:t>Четвертый уровень</a:t>
            </a:r>
          </a:p>
          <a:p>
            <a:pPr lvl="4" eaLnBrk="1" latinLnBrk="0" hangingPunct="1"/>
            <a:r>
              <a:rPr kumimoji="0" lang="ru-RU"/>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B4E01BE-7956-4A95-AB7E-25593CE42E31}" type="datetimeFigureOut">
              <a:rPr lang="ru-RU" smtClean="0"/>
              <a:t>04.09.2016</a:t>
            </a:fld>
            <a:endParaRPr lang="ru-RU"/>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200DE9F7-D4F8-41DA-8014-B931471F129C}"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Layout" Target="../diagrams/layout2.xml"/><Relationship Id="rId7" Type="http://schemas.openxmlformats.org/officeDocument/2006/relationships/image" Target="../media/image5.png"/><Relationship Id="rId12" Type="http://schemas.microsoft.com/office/2007/relationships/diagramDrawing" Target="../diagrams/drawing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0" Type="http://schemas.openxmlformats.org/officeDocument/2006/relationships/diagramQuickStyle" Target="../diagrams/quickStyle3.xml"/><Relationship Id="rId4" Type="http://schemas.openxmlformats.org/officeDocument/2006/relationships/diagramQuickStyle" Target="../diagrams/quickStyle2.xml"/><Relationship Id="rId9"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oracle.com/technetwork/java/javase/overview/java8-2100321.html" TargetMode="External"/><Relationship Id="rId2" Type="http://schemas.openxmlformats.org/officeDocument/2006/relationships/hyperlink" Target="http://docs.oracle.com/javase/tutorial/" TargetMode="External"/><Relationship Id="rId1" Type="http://schemas.openxmlformats.org/officeDocument/2006/relationships/slideLayout" Target="../slideLayouts/slideLayout7.xml"/><Relationship Id="rId4" Type="http://schemas.openxmlformats.org/officeDocument/2006/relationships/hyperlink" Target="http://docs.oracle.com/javase/8/docs/ap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ru.wikipedia.org/wiki/%D0%98%D0%BD%D0%BA%D0%B0%D0%BF%D1%81%D1%83%D0%BB%D1%8F%D1%86%D0%B8%D1%8F_(%D0%BF%D1%80%D0%BE%D0%B3%D1%80%D0%B0%D0%BC%D0%BC%D0%B8%D1%80%D0%BE%D0%B2%D0%B0%D0%BD%D0%B8%D0%B5)" TargetMode="External"/><Relationship Id="rId2" Type="http://schemas.openxmlformats.org/officeDocument/2006/relationships/hyperlink" Target="http://ru.wikipedia.org/wiki/%D0%90%D0%B1%D1%81%D1%82%D1%80%D0%B0%D0%BA%D1%86%D0%B8%D1%8F_%D0%B4%D0%B0%D0%BD%D0%BD%D1%8B%D1%85" TargetMode="External"/><Relationship Id="rId1" Type="http://schemas.openxmlformats.org/officeDocument/2006/relationships/slideLayout" Target="../slideLayouts/slideLayout7.xml"/><Relationship Id="rId5" Type="http://schemas.openxmlformats.org/officeDocument/2006/relationships/hyperlink" Target="http://ru.wikipedia.org/wiki/%D0%9F%D0%BE%D0%BB%D0%B8%D0%BC%D0%BE%D1%80%D1%84%D0%B8%D0%B7%D0%BC_(%D0%BF%D1%80%D0%BE%D0%B3%D1%80%D0%B0%D0%BC%D0%BC%D0%B8%D1%80%D0%BE%D0%B2%D0%B0%D0%BD%D0%B8%D0%B5)" TargetMode="External"/><Relationship Id="rId4" Type="http://schemas.openxmlformats.org/officeDocument/2006/relationships/hyperlink" Target="http://ru.wikipedia.org/wiki/%D0%9D%D0%B0%D1%81%D0%BB%D0%B5%D0%B4%D0%BE%D0%B2%D0%B0%D0%BD%D0%B8%D0%B5_(%D0%BF%D1%80%D0%BE%D0%B3%D1%80%D0%B0%D0%BC%D0%BC%D0%B8%D1%80%D0%BE%D0%B2%D0%B0%D0%BD%D0%B8%D0%B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hyperlink" Target="http://hg.openjdk.java.net/jdk7/jdk7/hotspot/file/tip/src/share/vm/runtime/synchronizer.cpp" TargetMode="Externa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7544" y="1820206"/>
            <a:ext cx="8280920" cy="1828800"/>
          </a:xfrm>
        </p:spPr>
        <p:txBody>
          <a:bodyPr>
            <a:noAutofit/>
          </a:bodyPr>
          <a:lstStyle/>
          <a:p>
            <a:r>
              <a:rPr lang="en-US" sz="4000" dirty="0">
                <a:effectLst/>
              </a:rPr>
              <a:t/>
            </a:r>
            <a:br>
              <a:rPr lang="en-US" sz="4000" dirty="0">
                <a:effectLst/>
              </a:rPr>
            </a:br>
            <a:r>
              <a:rPr lang="en-US" sz="4000" i="1" dirty="0">
                <a:solidFill>
                  <a:schemeClr val="accent3"/>
                </a:solidFill>
                <a:effectLst/>
              </a:rPr>
              <a:t>Object-oriented programming</a:t>
            </a:r>
          </a:p>
        </p:txBody>
      </p:sp>
    </p:spTree>
    <p:extLst>
      <p:ext uri="{BB962C8B-B14F-4D97-AF65-F5344CB8AC3E}">
        <p14:creationId xmlns:p14="http://schemas.microsoft.com/office/powerpoint/2010/main" val="288054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404664"/>
            <a:ext cx="8064896" cy="369332"/>
          </a:xfrm>
          <a:prstGeom prst="rect">
            <a:avLst/>
          </a:prstGeom>
        </p:spPr>
        <p:txBody>
          <a:bodyPr wrap="square">
            <a:spAutoFit/>
          </a:bodyPr>
          <a:lstStyle/>
          <a:p>
            <a:r>
              <a:rPr lang="ru-RU" b="1" i="1" dirty="0">
                <a:solidFill>
                  <a:schemeClr val="accent3"/>
                </a:solidFill>
              </a:rPr>
              <a:t>Для объявления класса служит ключевое слово c</a:t>
            </a:r>
            <a:r>
              <a:rPr lang="en-US" b="1" i="1" dirty="0">
                <a:solidFill>
                  <a:schemeClr val="accent3"/>
                </a:solidFill>
              </a:rPr>
              <a:t>l</a:t>
            </a:r>
            <a:r>
              <a:rPr lang="ru-RU" b="1" i="1" dirty="0" err="1">
                <a:solidFill>
                  <a:schemeClr val="accent3"/>
                </a:solidFill>
              </a:rPr>
              <a:t>ass</a:t>
            </a:r>
            <a:r>
              <a:rPr lang="ru-RU" b="1" i="1" dirty="0">
                <a:solidFill>
                  <a:schemeClr val="accent3"/>
                </a:solidFill>
              </a:rPr>
              <a:t>. </a:t>
            </a:r>
          </a:p>
        </p:txBody>
      </p:sp>
      <p:sp>
        <p:nvSpPr>
          <p:cNvPr id="3" name="Прямоугольник 2"/>
          <p:cNvSpPr/>
          <p:nvPr/>
        </p:nvSpPr>
        <p:spPr>
          <a:xfrm>
            <a:off x="3649622" y="1810075"/>
            <a:ext cx="5328592" cy="4770537"/>
          </a:xfrm>
          <a:prstGeom prst="rect">
            <a:avLst/>
          </a:prstGeom>
        </p:spPr>
        <p:txBody>
          <a:bodyPr wrap="square">
            <a:spAutoFit/>
          </a:bodyPr>
          <a:lstStyle/>
          <a:p>
            <a:r>
              <a:rPr lang="ru-RU" sz="1600" b="1" i="1" dirty="0" err="1">
                <a:solidFill>
                  <a:schemeClr val="accent4"/>
                </a:solidFill>
              </a:rPr>
              <a:t>class</a:t>
            </a:r>
            <a:r>
              <a:rPr lang="ru-RU" sz="1600" b="1" i="1" dirty="0"/>
              <a:t> </a:t>
            </a:r>
            <a:r>
              <a:rPr lang="ru-RU" sz="1600" b="1" i="1" dirty="0">
                <a:solidFill>
                  <a:schemeClr val="accent3"/>
                </a:solidFill>
              </a:rPr>
              <a:t>имя класса</a:t>
            </a:r>
            <a:r>
              <a:rPr lang="en-US" sz="1600" b="1" i="1" dirty="0">
                <a:solidFill>
                  <a:schemeClr val="accent3"/>
                </a:solidFill>
              </a:rPr>
              <a:t>{</a:t>
            </a:r>
            <a:r>
              <a:rPr lang="ru-RU" sz="1600" b="1" i="1" dirty="0">
                <a:solidFill>
                  <a:schemeClr val="accent3"/>
                </a:solidFill>
              </a:rPr>
              <a:t>  </a:t>
            </a:r>
            <a:endParaRPr lang="en-US" sz="1600" b="1" i="1" dirty="0">
              <a:solidFill>
                <a:schemeClr val="accent3"/>
              </a:solidFill>
            </a:endParaRPr>
          </a:p>
          <a:p>
            <a:endParaRPr lang="en-US" sz="1600" b="1" i="1" dirty="0"/>
          </a:p>
          <a:p>
            <a:r>
              <a:rPr lang="en-US" sz="1600" b="1" i="1" dirty="0">
                <a:solidFill>
                  <a:schemeClr val="accent3"/>
                </a:solidFill>
              </a:rPr>
              <a:t>//</a:t>
            </a:r>
            <a:r>
              <a:rPr lang="ru-RU" sz="1600" b="1" i="1" dirty="0">
                <a:solidFill>
                  <a:schemeClr val="accent3"/>
                </a:solidFill>
              </a:rPr>
              <a:t>имя класса с большой буквы</a:t>
            </a:r>
          </a:p>
          <a:p>
            <a:r>
              <a:rPr lang="ru-RU" sz="1600" b="1" i="1" dirty="0">
                <a:solidFill>
                  <a:schemeClr val="accent4"/>
                </a:solidFill>
              </a:rPr>
              <a:t>тип переменная  экземпляра 1; </a:t>
            </a:r>
          </a:p>
          <a:p>
            <a:r>
              <a:rPr lang="ru-RU" sz="1600" b="1" i="1" dirty="0">
                <a:solidFill>
                  <a:schemeClr val="accent4"/>
                </a:solidFill>
              </a:rPr>
              <a:t>тип переменная  экземпляра 2 ; </a:t>
            </a:r>
          </a:p>
          <a:p>
            <a:r>
              <a:rPr lang="ru-RU" sz="1600" b="1" i="1" dirty="0">
                <a:solidFill>
                  <a:schemeClr val="accent3"/>
                </a:solidFill>
              </a:rPr>
              <a:t>/ / ... </a:t>
            </a:r>
          </a:p>
          <a:p>
            <a:r>
              <a:rPr lang="ru-RU" sz="1600" b="1" i="1" dirty="0">
                <a:solidFill>
                  <a:schemeClr val="accent4"/>
                </a:solidFill>
              </a:rPr>
              <a:t>тип переменная  </a:t>
            </a:r>
            <a:r>
              <a:rPr lang="ru-RU" sz="1600" b="1" i="1" dirty="0" err="1">
                <a:solidFill>
                  <a:schemeClr val="accent4"/>
                </a:solidFill>
              </a:rPr>
              <a:t>экземпляраN</a:t>
            </a:r>
            <a:r>
              <a:rPr lang="ru-RU" sz="1600" b="1" i="1" dirty="0">
                <a:solidFill>
                  <a:schemeClr val="accent4"/>
                </a:solidFill>
              </a:rPr>
              <a:t>; </a:t>
            </a:r>
            <a:endParaRPr lang="en-US" sz="1600" b="1" i="1" dirty="0">
              <a:solidFill>
                <a:schemeClr val="accent4"/>
              </a:solidFill>
            </a:endParaRPr>
          </a:p>
          <a:p>
            <a:endParaRPr lang="ru-RU" sz="1600" b="1" i="1" dirty="0">
              <a:solidFill>
                <a:srgbClr val="00B050"/>
              </a:solidFill>
            </a:endParaRPr>
          </a:p>
          <a:p>
            <a:r>
              <a:rPr lang="ru-RU" sz="1600" b="1" i="1" dirty="0">
                <a:solidFill>
                  <a:schemeClr val="accent4"/>
                </a:solidFill>
              </a:rPr>
              <a:t>тип имя метода 1 ( список параметров) </a:t>
            </a:r>
            <a:r>
              <a:rPr lang="en-US" sz="1600" b="1" i="1" dirty="0">
                <a:solidFill>
                  <a:schemeClr val="accent3"/>
                </a:solidFill>
              </a:rPr>
              <a:t>{</a:t>
            </a:r>
            <a:endParaRPr lang="ru-RU" sz="1600" b="1" i="1" dirty="0">
              <a:solidFill>
                <a:schemeClr val="accent3"/>
              </a:solidFill>
            </a:endParaRPr>
          </a:p>
          <a:p>
            <a:r>
              <a:rPr lang="ru-RU" sz="1600" b="1" i="1" dirty="0">
                <a:solidFill>
                  <a:schemeClr val="accent3"/>
                </a:solidFill>
              </a:rPr>
              <a:t>// тело метода </a:t>
            </a:r>
          </a:p>
          <a:p>
            <a:r>
              <a:rPr lang="en-US" sz="1600" b="1" i="1" dirty="0">
                <a:solidFill>
                  <a:schemeClr val="accent3"/>
                </a:solidFill>
              </a:rPr>
              <a:t>}</a:t>
            </a:r>
            <a:endParaRPr lang="ru-RU" sz="1600" b="1" i="1" dirty="0">
              <a:solidFill>
                <a:schemeClr val="accent3"/>
              </a:solidFill>
            </a:endParaRPr>
          </a:p>
          <a:p>
            <a:r>
              <a:rPr lang="ru-RU" sz="1600" b="1" i="1" dirty="0">
                <a:solidFill>
                  <a:schemeClr val="accent4"/>
                </a:solidFill>
              </a:rPr>
              <a:t>тип имяметода2 (список параметров)</a:t>
            </a:r>
            <a:r>
              <a:rPr lang="ru-RU" sz="1600" b="1" i="1" dirty="0">
                <a:solidFill>
                  <a:srgbClr val="00B050"/>
                </a:solidFill>
              </a:rPr>
              <a:t> </a:t>
            </a:r>
            <a:r>
              <a:rPr lang="en-US" sz="1600" b="1" i="1" dirty="0">
                <a:solidFill>
                  <a:schemeClr val="accent3"/>
                </a:solidFill>
              </a:rPr>
              <a:t>{</a:t>
            </a:r>
            <a:endParaRPr lang="ru-RU" sz="1600" b="1" i="1" dirty="0">
              <a:solidFill>
                <a:schemeClr val="accent3"/>
              </a:solidFill>
            </a:endParaRPr>
          </a:p>
          <a:p>
            <a:r>
              <a:rPr lang="ru-RU" sz="1600" b="1" i="1" dirty="0">
                <a:solidFill>
                  <a:schemeClr val="accent3"/>
                </a:solidFill>
              </a:rPr>
              <a:t>// тело метода </a:t>
            </a:r>
          </a:p>
          <a:p>
            <a:r>
              <a:rPr lang="en-US" sz="1600" b="1" i="1" dirty="0">
                <a:solidFill>
                  <a:schemeClr val="accent3"/>
                </a:solidFill>
              </a:rPr>
              <a:t>}</a:t>
            </a:r>
            <a:endParaRPr lang="ru-RU" sz="1600" b="1" i="1" dirty="0">
              <a:solidFill>
                <a:schemeClr val="accent3"/>
              </a:solidFill>
            </a:endParaRPr>
          </a:p>
          <a:p>
            <a:r>
              <a:rPr lang="en-US" sz="1600" b="1" i="1" dirty="0">
                <a:solidFill>
                  <a:schemeClr val="accent3"/>
                </a:solidFill>
              </a:rPr>
              <a:t>…</a:t>
            </a:r>
            <a:endParaRPr lang="ru-RU" sz="1600" b="1" i="1" dirty="0">
              <a:solidFill>
                <a:schemeClr val="accent3"/>
              </a:solidFill>
            </a:endParaRPr>
          </a:p>
          <a:p>
            <a:r>
              <a:rPr lang="ru-RU" sz="1600" b="1" i="1" dirty="0">
                <a:solidFill>
                  <a:schemeClr val="accent4"/>
                </a:solidFill>
              </a:rPr>
              <a:t>тип имя  </a:t>
            </a:r>
            <a:r>
              <a:rPr lang="ru-RU" sz="1600" b="1" i="1" dirty="0" err="1">
                <a:solidFill>
                  <a:schemeClr val="accent4"/>
                </a:solidFill>
              </a:rPr>
              <a:t>методаN</a:t>
            </a:r>
            <a:r>
              <a:rPr lang="ru-RU" sz="1600" b="1" i="1" dirty="0">
                <a:solidFill>
                  <a:schemeClr val="accent4"/>
                </a:solidFill>
              </a:rPr>
              <a:t> (список  параметров ) </a:t>
            </a:r>
            <a:r>
              <a:rPr lang="en-US" sz="1600" b="1" i="1" dirty="0">
                <a:solidFill>
                  <a:schemeClr val="accent3"/>
                </a:solidFill>
              </a:rPr>
              <a:t>{</a:t>
            </a:r>
            <a:endParaRPr lang="ru-RU" sz="1600" b="1" i="1" dirty="0">
              <a:solidFill>
                <a:schemeClr val="accent3"/>
              </a:solidFill>
            </a:endParaRPr>
          </a:p>
          <a:p>
            <a:r>
              <a:rPr lang="ru-RU" sz="1600" b="1" i="1" dirty="0">
                <a:solidFill>
                  <a:schemeClr val="accent3"/>
                </a:solidFill>
              </a:rPr>
              <a:t>// тело метода </a:t>
            </a:r>
            <a:endParaRPr lang="en-US" sz="1600" b="1" i="1" dirty="0">
              <a:solidFill>
                <a:schemeClr val="accent3"/>
              </a:solidFill>
            </a:endParaRPr>
          </a:p>
          <a:p>
            <a:r>
              <a:rPr lang="en-US" sz="1600" b="1" i="1" dirty="0">
                <a:solidFill>
                  <a:schemeClr val="accent3"/>
                </a:solidFill>
              </a:rPr>
              <a:t>}</a:t>
            </a:r>
          </a:p>
          <a:p>
            <a:r>
              <a:rPr lang="en-US" sz="1600" b="1" i="1" dirty="0">
                <a:solidFill>
                  <a:schemeClr val="accent3"/>
                </a:solidFill>
              </a:rPr>
              <a:t>}</a:t>
            </a:r>
            <a:endParaRPr lang="ru-RU" sz="1600" b="1" i="1" dirty="0">
              <a:solidFill>
                <a:schemeClr val="accent3"/>
              </a:solidFill>
            </a:endParaRPr>
          </a:p>
        </p:txBody>
      </p:sp>
      <p:sp>
        <p:nvSpPr>
          <p:cNvPr id="4" name="Rectangle 3"/>
          <p:cNvSpPr/>
          <p:nvPr/>
        </p:nvSpPr>
        <p:spPr>
          <a:xfrm>
            <a:off x="467544" y="759592"/>
            <a:ext cx="8478688" cy="923330"/>
          </a:xfrm>
          <a:prstGeom prst="rect">
            <a:avLst/>
          </a:prstGeom>
        </p:spPr>
        <p:txBody>
          <a:bodyPr wrap="square">
            <a:spAutoFit/>
          </a:bodyPr>
          <a:lstStyle/>
          <a:p>
            <a:r>
              <a:rPr lang="ru-RU" b="1" dirty="0">
                <a:solidFill>
                  <a:schemeClr val="accent4"/>
                </a:solidFill>
              </a:rPr>
              <a:t>[спецификаторы] </a:t>
            </a:r>
            <a:r>
              <a:rPr lang="en-US" b="1" dirty="0">
                <a:solidFill>
                  <a:schemeClr val="accent4"/>
                </a:solidFill>
              </a:rPr>
              <a:t>class </a:t>
            </a:r>
            <a:r>
              <a:rPr lang="ru-RU" b="1" dirty="0" err="1">
                <a:solidFill>
                  <a:schemeClr val="accent4"/>
                </a:solidFill>
              </a:rPr>
              <a:t>ИмяКласса</a:t>
            </a:r>
            <a:r>
              <a:rPr lang="ru-RU" b="1" dirty="0">
                <a:solidFill>
                  <a:schemeClr val="accent4"/>
                </a:solidFill>
              </a:rPr>
              <a:t> [</a:t>
            </a:r>
            <a:r>
              <a:rPr lang="en-US" b="1" dirty="0">
                <a:solidFill>
                  <a:schemeClr val="accent4"/>
                </a:solidFill>
              </a:rPr>
              <a:t>extends </a:t>
            </a:r>
            <a:r>
              <a:rPr lang="ru-RU" b="1" dirty="0" err="1">
                <a:solidFill>
                  <a:schemeClr val="accent4"/>
                </a:solidFill>
              </a:rPr>
              <a:t>СуперКласс</a:t>
            </a:r>
            <a:r>
              <a:rPr lang="ru-RU" b="1" dirty="0">
                <a:solidFill>
                  <a:schemeClr val="accent4"/>
                </a:solidFill>
              </a:rPr>
              <a:t>]</a:t>
            </a:r>
          </a:p>
          <a:p>
            <a:r>
              <a:rPr lang="ru-RU" b="1" dirty="0">
                <a:solidFill>
                  <a:schemeClr val="accent4"/>
                </a:solidFill>
              </a:rPr>
              <a:t>[</a:t>
            </a:r>
            <a:r>
              <a:rPr lang="en-US" b="1" dirty="0">
                <a:solidFill>
                  <a:schemeClr val="accent4"/>
                </a:solidFill>
              </a:rPr>
              <a:t>implements </a:t>
            </a:r>
            <a:r>
              <a:rPr lang="ru-RU" b="1" dirty="0" err="1">
                <a:solidFill>
                  <a:schemeClr val="accent4"/>
                </a:solidFill>
              </a:rPr>
              <a:t>список_интерфейсов</a:t>
            </a:r>
            <a:r>
              <a:rPr lang="ru-RU" b="1" dirty="0">
                <a:solidFill>
                  <a:schemeClr val="accent4"/>
                </a:solidFill>
              </a:rPr>
              <a:t>]</a:t>
            </a:r>
            <a:endParaRPr lang="en-US" b="1" dirty="0">
              <a:solidFill>
                <a:schemeClr val="accent4"/>
              </a:solidFill>
            </a:endParaRPr>
          </a:p>
          <a:p>
            <a:r>
              <a:rPr lang="ru-RU" b="1" dirty="0">
                <a:solidFill>
                  <a:schemeClr val="accent4"/>
                </a:solidFill>
              </a:rPr>
              <a:t>{/*определение класса*/}</a:t>
            </a:r>
          </a:p>
        </p:txBody>
      </p:sp>
    </p:spTree>
    <p:extLst>
      <p:ext uri="{BB962C8B-B14F-4D97-AF65-F5344CB8AC3E}">
        <p14:creationId xmlns:p14="http://schemas.microsoft.com/office/powerpoint/2010/main" val="429102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548680"/>
            <a:ext cx="7272808" cy="338554"/>
          </a:xfrm>
          <a:prstGeom prst="rect">
            <a:avLst/>
          </a:prstGeom>
        </p:spPr>
        <p:txBody>
          <a:bodyPr wrap="square">
            <a:spAutoFit/>
          </a:bodyPr>
          <a:lstStyle/>
          <a:p>
            <a:r>
              <a:rPr lang="ru-RU" sz="1600" b="1" i="1" dirty="0">
                <a:solidFill>
                  <a:schemeClr val="accent3"/>
                </a:solidFill>
              </a:rPr>
              <a:t>если объекты одинаковые, то и </a:t>
            </a:r>
            <a:r>
              <a:rPr lang="ru-RU" sz="1600" b="1" i="1" dirty="0" err="1">
                <a:solidFill>
                  <a:schemeClr val="accent3"/>
                </a:solidFill>
              </a:rPr>
              <a:t>хеш</a:t>
            </a:r>
            <a:r>
              <a:rPr lang="ru-RU" sz="1600" b="1" i="1" dirty="0">
                <a:solidFill>
                  <a:schemeClr val="accent3"/>
                </a:solidFill>
              </a:rPr>
              <a:t>-коды одинаковые</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052736"/>
            <a:ext cx="438150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008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739" y="1196752"/>
            <a:ext cx="438150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323528" y="476672"/>
            <a:ext cx="8496944" cy="584775"/>
          </a:xfrm>
          <a:prstGeom prst="rect">
            <a:avLst/>
          </a:prstGeom>
        </p:spPr>
        <p:txBody>
          <a:bodyPr wrap="square">
            <a:spAutoFit/>
          </a:bodyPr>
          <a:lstStyle/>
          <a:p>
            <a:pPr algn="ctr"/>
            <a:r>
              <a:rPr lang="ru-RU" sz="1600" b="1" i="1" dirty="0">
                <a:solidFill>
                  <a:schemeClr val="accent3"/>
                </a:solidFill>
              </a:rPr>
              <a:t>если </a:t>
            </a:r>
            <a:r>
              <a:rPr lang="ru-RU" sz="1600" b="1" i="1" dirty="0" err="1">
                <a:solidFill>
                  <a:schemeClr val="accent3"/>
                </a:solidFill>
              </a:rPr>
              <a:t>хеш</a:t>
            </a:r>
            <a:r>
              <a:rPr lang="ru-RU" sz="1600" b="1" i="1" dirty="0">
                <a:solidFill>
                  <a:schemeClr val="accent3"/>
                </a:solidFill>
              </a:rPr>
              <a:t>-коды равны, то входные объекты не всегда равны </a:t>
            </a:r>
            <a:r>
              <a:rPr lang="ru-RU" sz="1600" b="1" i="1" dirty="0">
                <a:solidFill>
                  <a:srgbClr val="FF0000"/>
                </a:solidFill>
              </a:rPr>
              <a:t>(коллизия); </a:t>
            </a:r>
          </a:p>
        </p:txBody>
      </p:sp>
    </p:spTree>
    <p:extLst>
      <p:ext uri="{BB962C8B-B14F-4D97-AF65-F5344CB8AC3E}">
        <p14:creationId xmlns:p14="http://schemas.microsoft.com/office/powerpoint/2010/main" val="1244194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476672"/>
            <a:ext cx="8280920" cy="338554"/>
          </a:xfrm>
          <a:prstGeom prst="rect">
            <a:avLst/>
          </a:prstGeom>
        </p:spPr>
        <p:txBody>
          <a:bodyPr wrap="square">
            <a:spAutoFit/>
          </a:bodyPr>
          <a:lstStyle/>
          <a:p>
            <a:r>
              <a:rPr lang="ru-RU" sz="1600" b="1" i="1" dirty="0">
                <a:solidFill>
                  <a:schemeClr val="accent3"/>
                </a:solidFill>
              </a:rPr>
              <a:t>если </a:t>
            </a:r>
            <a:r>
              <a:rPr lang="ru-RU" sz="1600" b="1" i="1" dirty="0" err="1">
                <a:solidFill>
                  <a:schemeClr val="accent3"/>
                </a:solidFill>
              </a:rPr>
              <a:t>хеш</a:t>
            </a:r>
            <a:r>
              <a:rPr lang="ru-RU" sz="1600" b="1" i="1" dirty="0">
                <a:solidFill>
                  <a:schemeClr val="accent3"/>
                </a:solidFill>
              </a:rPr>
              <a:t>-коды разные, то и объекты гарантированно разные;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62" y="1196752"/>
            <a:ext cx="438150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7263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99507" y="974440"/>
            <a:ext cx="8064896" cy="1077218"/>
          </a:xfrm>
          <a:prstGeom prst="rect">
            <a:avLst/>
          </a:prstGeom>
        </p:spPr>
        <p:txBody>
          <a:bodyPr wrap="square">
            <a:spAutoFit/>
          </a:bodyPr>
          <a:lstStyle/>
          <a:p>
            <a:pPr algn="just"/>
            <a:r>
              <a:rPr lang="ru-RU" sz="1600" b="1" i="1" dirty="0">
                <a:solidFill>
                  <a:schemeClr val="accent3"/>
                </a:solidFill>
              </a:rPr>
              <a:t>Для проверки эквивалентности в классе </a:t>
            </a:r>
            <a:r>
              <a:rPr lang="ru-RU" sz="1600" b="1" i="1" dirty="0" err="1">
                <a:solidFill>
                  <a:schemeClr val="accent3"/>
                </a:solidFill>
              </a:rPr>
              <a:t>Object</a:t>
            </a:r>
            <a:r>
              <a:rPr lang="ru-RU" sz="1600" b="1" i="1" dirty="0">
                <a:solidFill>
                  <a:schemeClr val="accent3"/>
                </a:solidFill>
              </a:rPr>
              <a:t> существует метод </a:t>
            </a:r>
            <a:r>
              <a:rPr lang="ru-RU" sz="1600" b="1" i="1" dirty="0" err="1">
                <a:solidFill>
                  <a:schemeClr val="accent3"/>
                </a:solidFill>
              </a:rPr>
              <a:t>equals</a:t>
            </a:r>
            <a:r>
              <a:rPr lang="ru-RU" sz="1600" b="1" i="1" dirty="0">
                <a:solidFill>
                  <a:schemeClr val="accent3"/>
                </a:solidFill>
              </a:rPr>
              <a:t>(), который сравнивает содержимое объектов и выводит значение типа </a:t>
            </a:r>
            <a:r>
              <a:rPr lang="ru-RU" sz="1600" b="1" i="1" dirty="0" err="1">
                <a:solidFill>
                  <a:schemeClr val="accent3"/>
                </a:solidFill>
              </a:rPr>
              <a:t>boolean</a:t>
            </a:r>
            <a:r>
              <a:rPr lang="ru-RU" sz="1600" b="1" i="1" dirty="0">
                <a:solidFill>
                  <a:schemeClr val="accent3"/>
                </a:solidFill>
              </a:rPr>
              <a:t> </a:t>
            </a:r>
            <a:r>
              <a:rPr lang="ru-RU" sz="1600" b="1" i="1" dirty="0" err="1">
                <a:solidFill>
                  <a:schemeClr val="accent3"/>
                </a:solidFill>
              </a:rPr>
              <a:t>true</a:t>
            </a:r>
            <a:r>
              <a:rPr lang="ru-RU" sz="1600" b="1" i="1" dirty="0">
                <a:solidFill>
                  <a:schemeClr val="accent3"/>
                </a:solidFill>
              </a:rPr>
              <a:t>, если содержимое эквивалентно, и </a:t>
            </a:r>
            <a:r>
              <a:rPr lang="ru-RU" sz="1600" b="1" i="1" dirty="0" err="1">
                <a:solidFill>
                  <a:schemeClr val="accent3"/>
                </a:solidFill>
              </a:rPr>
              <a:t>false</a:t>
            </a:r>
            <a:r>
              <a:rPr lang="ru-RU" sz="1600" b="1" i="1" dirty="0">
                <a:solidFill>
                  <a:schemeClr val="accent3"/>
                </a:solidFill>
              </a:rPr>
              <a:t> — если нет.</a:t>
            </a:r>
          </a:p>
        </p:txBody>
      </p:sp>
      <p:sp>
        <p:nvSpPr>
          <p:cNvPr id="4" name="Прямоугольник 3"/>
          <p:cNvSpPr/>
          <p:nvPr/>
        </p:nvSpPr>
        <p:spPr>
          <a:xfrm>
            <a:off x="354507" y="2583587"/>
            <a:ext cx="8496944" cy="615553"/>
          </a:xfrm>
          <a:prstGeom prst="rect">
            <a:avLst/>
          </a:prstGeom>
        </p:spPr>
        <p:txBody>
          <a:bodyPr wrap="square">
            <a:spAutoFit/>
          </a:bodyPr>
          <a:lstStyle/>
          <a:p>
            <a:r>
              <a:rPr lang="ru-RU" b="1" i="1" dirty="0">
                <a:solidFill>
                  <a:schemeClr val="accent4"/>
                </a:solidFill>
              </a:rPr>
              <a:t>object1.equals(object2);</a:t>
            </a:r>
            <a:endParaRPr lang="en-US" b="1" i="1" dirty="0">
              <a:solidFill>
                <a:schemeClr val="accent4"/>
              </a:solidFill>
            </a:endParaRPr>
          </a:p>
          <a:p>
            <a:r>
              <a:rPr lang="ru-RU" sz="1600" b="1" i="1" dirty="0">
                <a:solidFill>
                  <a:schemeClr val="accent3"/>
                </a:solidFill>
              </a:rPr>
              <a:t>// должно быть </a:t>
            </a:r>
            <a:r>
              <a:rPr lang="ru-RU" sz="1600" b="1" i="1" dirty="0" err="1">
                <a:solidFill>
                  <a:schemeClr val="accent3"/>
                </a:solidFill>
              </a:rPr>
              <a:t>true</a:t>
            </a:r>
            <a:r>
              <a:rPr lang="ru-RU" sz="1600" b="1" i="1" dirty="0">
                <a:solidFill>
                  <a:schemeClr val="accent3"/>
                </a:solidFill>
              </a:rPr>
              <a:t>, поскольку содержимое объектов эквивалентно</a:t>
            </a:r>
          </a:p>
        </p:txBody>
      </p:sp>
      <p:sp>
        <p:nvSpPr>
          <p:cNvPr id="5" name="Прямоугольник 4"/>
          <p:cNvSpPr/>
          <p:nvPr/>
        </p:nvSpPr>
        <p:spPr>
          <a:xfrm>
            <a:off x="482555" y="3539218"/>
            <a:ext cx="8208912" cy="2185214"/>
          </a:xfrm>
          <a:prstGeom prst="rect">
            <a:avLst/>
          </a:prstGeom>
        </p:spPr>
        <p:txBody>
          <a:bodyPr wrap="square">
            <a:spAutoFit/>
          </a:bodyPr>
          <a:lstStyle/>
          <a:p>
            <a:r>
              <a:rPr lang="en-US" sz="1600" b="1" i="1" dirty="0">
                <a:solidFill>
                  <a:schemeClr val="accent4"/>
                </a:solidFill>
              </a:rPr>
              <a:t>if(object1.equals(object2)){</a:t>
            </a:r>
          </a:p>
          <a:p>
            <a:pPr lvl="1"/>
            <a:r>
              <a:rPr lang="en-US" sz="1600" b="1" i="1" dirty="0" err="1">
                <a:solidFill>
                  <a:schemeClr val="accent4"/>
                </a:solidFill>
              </a:rPr>
              <a:t>System.out.println</a:t>
            </a:r>
            <a:r>
              <a:rPr lang="en-US" sz="1600" b="1" i="1" dirty="0">
                <a:solidFill>
                  <a:schemeClr val="accent4"/>
                </a:solidFill>
              </a:rPr>
              <a:t>(“True”);}</a:t>
            </a:r>
          </a:p>
          <a:p>
            <a:pPr lvl="1"/>
            <a:r>
              <a:rPr lang="en-US" sz="1600" b="1" i="1" dirty="0">
                <a:solidFill>
                  <a:schemeClr val="accent4"/>
                </a:solidFill>
              </a:rPr>
              <a:t>else{</a:t>
            </a:r>
          </a:p>
          <a:p>
            <a:pPr lvl="1"/>
            <a:r>
              <a:rPr lang="en-US" sz="1600" b="1" i="1" dirty="0" err="1">
                <a:solidFill>
                  <a:schemeClr val="accent4"/>
                </a:solidFill>
              </a:rPr>
              <a:t>System.out.println</a:t>
            </a:r>
            <a:r>
              <a:rPr lang="en-US" sz="1600" b="1" i="1" dirty="0">
                <a:solidFill>
                  <a:schemeClr val="accent4"/>
                </a:solidFill>
              </a:rPr>
              <a:t>(“False”);}</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endParaRPr lang="en-US" b="1" dirty="0">
              <a:solidFill>
                <a:srgbClr val="FF0000"/>
              </a:solidFill>
            </a:endParaRPr>
          </a:p>
        </p:txBody>
      </p:sp>
      <p:sp>
        <p:nvSpPr>
          <p:cNvPr id="6" name="TextBox 5"/>
          <p:cNvSpPr txBox="1"/>
          <p:nvPr/>
        </p:nvSpPr>
        <p:spPr>
          <a:xfrm>
            <a:off x="7236296" y="4725144"/>
            <a:ext cx="1368152" cy="646331"/>
          </a:xfrm>
          <a:prstGeom prst="rect">
            <a:avLst/>
          </a:prstGeom>
          <a:noFill/>
        </p:spPr>
        <p:txBody>
          <a:bodyPr wrap="square" rtlCol="0">
            <a:spAutoFit/>
          </a:bodyPr>
          <a:lstStyle/>
          <a:p>
            <a:r>
              <a:rPr lang="ru-RU" sz="3600" b="1" dirty="0">
                <a:solidFill>
                  <a:srgbClr val="FF0000"/>
                </a:solidFill>
              </a:rPr>
              <a:t>НО!</a:t>
            </a:r>
          </a:p>
        </p:txBody>
      </p:sp>
      <p:sp>
        <p:nvSpPr>
          <p:cNvPr id="8" name="Прямоугольник 1"/>
          <p:cNvSpPr/>
          <p:nvPr/>
        </p:nvSpPr>
        <p:spPr>
          <a:xfrm>
            <a:off x="498523" y="404664"/>
            <a:ext cx="2844048" cy="461665"/>
          </a:xfrm>
          <a:prstGeom prst="rect">
            <a:avLst/>
          </a:prstGeom>
        </p:spPr>
        <p:txBody>
          <a:bodyPr wrap="none">
            <a:spAutoFit/>
          </a:bodyPr>
          <a:lstStyle/>
          <a:p>
            <a:r>
              <a:rPr lang="ru-RU" sz="2400" b="1" i="1" dirty="0">
                <a:solidFill>
                  <a:schemeClr val="accent3"/>
                </a:solidFill>
              </a:rPr>
              <a:t>Метод </a:t>
            </a:r>
            <a:r>
              <a:rPr lang="en-US" sz="2400" b="1" i="1" dirty="0">
                <a:solidFill>
                  <a:schemeClr val="accent3"/>
                </a:solidFill>
              </a:rPr>
              <a:t>equals()</a:t>
            </a:r>
            <a:endParaRPr lang="ru-RU" sz="2400" b="1" i="1" dirty="0">
              <a:solidFill>
                <a:schemeClr val="accent3"/>
              </a:solidFill>
            </a:endParaRPr>
          </a:p>
        </p:txBody>
      </p:sp>
    </p:spTree>
    <p:extLst>
      <p:ext uri="{BB962C8B-B14F-4D97-AF65-F5344CB8AC3E}">
        <p14:creationId xmlns:p14="http://schemas.microsoft.com/office/powerpoint/2010/main" val="2126651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331640" y="2132856"/>
            <a:ext cx="6768752" cy="1477328"/>
          </a:xfrm>
          <a:prstGeom prst="rect">
            <a:avLst/>
          </a:prstGeom>
        </p:spPr>
        <p:txBody>
          <a:bodyPr wrap="square">
            <a:spAutoFit/>
          </a:bodyPr>
          <a:lstStyle/>
          <a:p>
            <a:r>
              <a:rPr lang="ru-RU" b="1" i="1" dirty="0">
                <a:solidFill>
                  <a:schemeClr val="accent4"/>
                </a:solidFill>
              </a:rPr>
              <a:t> </a:t>
            </a:r>
            <a:r>
              <a:rPr lang="ru-RU" b="1" i="1" dirty="0">
                <a:solidFill>
                  <a:schemeClr val="accent3"/>
                </a:solidFill>
              </a:rPr>
              <a:t>исходный код метода </a:t>
            </a:r>
            <a:r>
              <a:rPr lang="en-US" b="1" i="1" dirty="0">
                <a:solidFill>
                  <a:schemeClr val="accent3"/>
                </a:solidFill>
              </a:rPr>
              <a:t>equals() </a:t>
            </a:r>
            <a:r>
              <a:rPr lang="ru-RU" b="1" i="1" dirty="0">
                <a:solidFill>
                  <a:schemeClr val="accent3"/>
                </a:solidFill>
              </a:rPr>
              <a:t>в классе </a:t>
            </a:r>
            <a:r>
              <a:rPr lang="en-US" b="1" i="1" dirty="0">
                <a:solidFill>
                  <a:schemeClr val="accent3"/>
                </a:solidFill>
              </a:rPr>
              <a:t>Object.</a:t>
            </a:r>
          </a:p>
          <a:p>
            <a:endParaRPr lang="en-US" b="1" i="1" dirty="0">
              <a:solidFill>
                <a:schemeClr val="accent4"/>
              </a:solidFill>
            </a:endParaRPr>
          </a:p>
          <a:p>
            <a:r>
              <a:rPr lang="en-US" b="1" i="1" dirty="0">
                <a:solidFill>
                  <a:schemeClr val="accent4"/>
                </a:solidFill>
              </a:rPr>
              <a:t>public </a:t>
            </a:r>
            <a:r>
              <a:rPr lang="en-US" b="1" i="1" dirty="0" err="1">
                <a:solidFill>
                  <a:schemeClr val="accent4"/>
                </a:solidFill>
              </a:rPr>
              <a:t>boolean</a:t>
            </a:r>
            <a:r>
              <a:rPr lang="en-US" b="1" i="1" dirty="0">
                <a:solidFill>
                  <a:schemeClr val="accent4"/>
                </a:solidFill>
              </a:rPr>
              <a:t> equals(Object </a:t>
            </a:r>
            <a:r>
              <a:rPr lang="en-US" b="1" i="1" dirty="0" err="1">
                <a:solidFill>
                  <a:schemeClr val="accent4"/>
                </a:solidFill>
              </a:rPr>
              <a:t>obj</a:t>
            </a:r>
            <a:r>
              <a:rPr lang="en-US" b="1" i="1" dirty="0">
                <a:solidFill>
                  <a:schemeClr val="accent4"/>
                </a:solidFill>
              </a:rPr>
              <a:t>) {</a:t>
            </a:r>
          </a:p>
          <a:p>
            <a:r>
              <a:rPr lang="en-US" b="1" i="1" dirty="0">
                <a:solidFill>
                  <a:schemeClr val="accent4"/>
                </a:solidFill>
              </a:rPr>
              <a:t>        return (</a:t>
            </a:r>
            <a:r>
              <a:rPr lang="en-US" b="1" i="1" dirty="0">
                <a:solidFill>
                  <a:srgbClr val="FF0000"/>
                </a:solidFill>
              </a:rPr>
              <a:t>this == </a:t>
            </a:r>
            <a:r>
              <a:rPr lang="en-US" b="1" i="1" dirty="0" err="1">
                <a:solidFill>
                  <a:srgbClr val="FF0000"/>
                </a:solidFill>
              </a:rPr>
              <a:t>obj</a:t>
            </a:r>
            <a:r>
              <a:rPr lang="en-US" b="1" i="1" dirty="0">
                <a:solidFill>
                  <a:schemeClr val="accent4"/>
                </a:solidFill>
              </a:rPr>
              <a:t>);</a:t>
            </a:r>
          </a:p>
          <a:p>
            <a:r>
              <a:rPr lang="en-US" b="1" i="1" dirty="0">
                <a:solidFill>
                  <a:schemeClr val="accent4"/>
                </a:solidFill>
              </a:rPr>
              <a:t>    }</a:t>
            </a:r>
          </a:p>
        </p:txBody>
      </p:sp>
    </p:spTree>
    <p:extLst>
      <p:ext uri="{BB962C8B-B14F-4D97-AF65-F5344CB8AC3E}">
        <p14:creationId xmlns:p14="http://schemas.microsoft.com/office/powerpoint/2010/main" val="29838545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548680"/>
            <a:ext cx="8352928" cy="3570208"/>
          </a:xfrm>
          <a:prstGeom prst="rect">
            <a:avLst/>
          </a:prstGeom>
        </p:spPr>
        <p:txBody>
          <a:bodyPr wrap="square">
            <a:spAutoFit/>
          </a:bodyPr>
          <a:lstStyle/>
          <a:p>
            <a:r>
              <a:rPr lang="ru-RU" sz="1600" b="1" i="1" dirty="0">
                <a:solidFill>
                  <a:schemeClr val="accent3"/>
                </a:solidFill>
              </a:rPr>
              <a:t>При сравнение объектов, операция “==” вернет </a:t>
            </a:r>
            <a:r>
              <a:rPr lang="en-US" sz="1600" b="1" i="1" dirty="0">
                <a:solidFill>
                  <a:schemeClr val="accent3"/>
                </a:solidFill>
              </a:rPr>
              <a:t>true </a:t>
            </a:r>
            <a:r>
              <a:rPr lang="ru-RU" sz="1600" b="1" i="1" dirty="0">
                <a:solidFill>
                  <a:schemeClr val="accent3"/>
                </a:solidFill>
              </a:rPr>
              <a:t>лишь в одном случае — когда ссылки указывают на один и тот-же объект. В данном случае не учитывается содержимое полей.</a:t>
            </a:r>
          </a:p>
          <a:p>
            <a:endParaRPr lang="ru-RU" sz="1600" b="1" i="1" dirty="0">
              <a:solidFill>
                <a:schemeClr val="accent3"/>
              </a:solidFill>
            </a:endParaRPr>
          </a:p>
          <a:p>
            <a:r>
              <a:rPr lang="ru-RU" sz="1600" b="1" i="1" dirty="0">
                <a:solidFill>
                  <a:schemeClr val="accent3"/>
                </a:solidFill>
              </a:rPr>
              <a:t>Выполнив приведённый ниже код, </a:t>
            </a:r>
            <a:r>
              <a:rPr lang="en-US" sz="1600" b="1" i="1" dirty="0">
                <a:solidFill>
                  <a:schemeClr val="accent3"/>
                </a:solidFill>
              </a:rPr>
              <a:t>equals </a:t>
            </a:r>
            <a:r>
              <a:rPr lang="ru-RU" sz="1600" b="1" i="1" dirty="0">
                <a:solidFill>
                  <a:schemeClr val="accent3"/>
                </a:solidFill>
              </a:rPr>
              <a:t>вернет </a:t>
            </a:r>
            <a:r>
              <a:rPr lang="en-US" sz="1600" b="1" i="1" dirty="0">
                <a:solidFill>
                  <a:schemeClr val="accent3"/>
                </a:solidFill>
              </a:rPr>
              <a:t>true.</a:t>
            </a:r>
          </a:p>
          <a:p>
            <a:endParaRPr lang="en-US" b="1" dirty="0">
              <a:solidFill>
                <a:srgbClr val="FF0000"/>
              </a:solidFill>
            </a:endParaRPr>
          </a:p>
          <a:p>
            <a:r>
              <a:rPr lang="en-US" sz="1600" b="1" i="1" dirty="0">
                <a:solidFill>
                  <a:schemeClr val="accent4"/>
                </a:solidFill>
              </a:rPr>
              <a:t>public class </a:t>
            </a:r>
            <a:r>
              <a:rPr lang="en-US" sz="1600" b="1" i="1" dirty="0" err="1">
                <a:solidFill>
                  <a:schemeClr val="accent4"/>
                </a:solidFill>
              </a:rPr>
              <a:t>DemoBlackBox</a:t>
            </a:r>
            <a:r>
              <a:rPr lang="en-US" sz="1600" b="1" i="1" dirty="0">
                <a:solidFill>
                  <a:schemeClr val="accent4"/>
                </a:solidFill>
              </a:rPr>
              <a:t> {</a:t>
            </a:r>
          </a:p>
          <a:p>
            <a:r>
              <a:rPr lang="en-US" sz="1600" b="1" i="1" dirty="0">
                <a:solidFill>
                  <a:schemeClr val="accent4"/>
                </a:solidFill>
              </a:rPr>
              <a:t>    public static void main(String[] </a:t>
            </a:r>
            <a:r>
              <a:rPr lang="en-US" sz="1600" b="1" i="1" dirty="0" err="1">
                <a:solidFill>
                  <a:schemeClr val="accent4"/>
                </a:solidFill>
              </a:rPr>
              <a:t>args</a:t>
            </a:r>
            <a:r>
              <a:rPr lang="en-US" sz="1600" b="1" i="1" dirty="0">
                <a:solidFill>
                  <a:schemeClr val="accent4"/>
                </a:solidFill>
              </a:rPr>
              <a:t>) {</a:t>
            </a:r>
          </a:p>
          <a:p>
            <a:r>
              <a:rPr lang="en-US" sz="1600" b="1" i="1" dirty="0">
                <a:solidFill>
                  <a:schemeClr val="accent4"/>
                </a:solidFill>
              </a:rPr>
              <a:t>        </a:t>
            </a:r>
            <a:r>
              <a:rPr lang="en-US" sz="1600" b="1" i="1" dirty="0" err="1">
                <a:solidFill>
                  <a:schemeClr val="accent4"/>
                </a:solidFill>
              </a:rPr>
              <a:t>BlackBox</a:t>
            </a:r>
            <a:r>
              <a:rPr lang="en-US" sz="1600" b="1" i="1" dirty="0">
                <a:solidFill>
                  <a:schemeClr val="accent4"/>
                </a:solidFill>
              </a:rPr>
              <a:t> object3 = new </a:t>
            </a:r>
            <a:r>
              <a:rPr lang="en-US" sz="1600" b="1" i="1" dirty="0" err="1">
                <a:solidFill>
                  <a:schemeClr val="accent4"/>
                </a:solidFill>
              </a:rPr>
              <a:t>BlackBox</a:t>
            </a:r>
            <a:r>
              <a:rPr lang="en-US" sz="1600" b="1" i="1" dirty="0">
                <a:solidFill>
                  <a:schemeClr val="accent4"/>
                </a:solidFill>
              </a:rPr>
              <a:t>(5, 10);</a:t>
            </a:r>
          </a:p>
          <a:p>
            <a:r>
              <a:rPr lang="en-US" sz="1600" b="1" i="1" dirty="0">
                <a:solidFill>
                  <a:schemeClr val="accent4"/>
                </a:solidFill>
              </a:rPr>
              <a:t>        </a:t>
            </a:r>
            <a:r>
              <a:rPr lang="en-US" sz="1600" b="1" i="1" dirty="0" err="1">
                <a:solidFill>
                  <a:schemeClr val="accent4"/>
                </a:solidFill>
              </a:rPr>
              <a:t>BlackBox</a:t>
            </a:r>
            <a:r>
              <a:rPr lang="en-US" sz="1600" b="1" i="1" dirty="0">
                <a:solidFill>
                  <a:schemeClr val="accent4"/>
                </a:solidFill>
              </a:rPr>
              <a:t> object4 = object3;// </a:t>
            </a:r>
            <a:r>
              <a:rPr lang="ru-RU" sz="1600" b="1" i="1" dirty="0">
                <a:solidFill>
                  <a:schemeClr val="accent4"/>
                </a:solidFill>
              </a:rPr>
              <a:t>Переменная </a:t>
            </a:r>
            <a:r>
              <a:rPr lang="en-US" sz="1600" b="1" i="1" dirty="0">
                <a:solidFill>
                  <a:schemeClr val="accent4"/>
                </a:solidFill>
              </a:rPr>
              <a:t>object4 </a:t>
            </a:r>
            <a:r>
              <a:rPr lang="ru-RU" sz="1600" b="1" i="1" dirty="0">
                <a:solidFill>
                  <a:schemeClr val="accent4"/>
                </a:solidFill>
              </a:rPr>
              <a:t>ссылается на </a:t>
            </a:r>
          </a:p>
          <a:p>
            <a:r>
              <a:rPr lang="ru-RU" sz="1600" b="1" i="1" dirty="0">
                <a:solidFill>
                  <a:schemeClr val="accent4"/>
                </a:solidFill>
              </a:rPr>
              <a:t>                                 //тот-же объект что и переменная </a:t>
            </a:r>
            <a:r>
              <a:rPr lang="en-US" sz="1600" b="1" i="1" dirty="0">
                <a:solidFill>
                  <a:schemeClr val="accent4"/>
                </a:solidFill>
              </a:rPr>
              <a:t>object3</a:t>
            </a:r>
          </a:p>
          <a:p>
            <a:r>
              <a:rPr lang="en-US" sz="1600" b="1" i="1" dirty="0">
                <a:solidFill>
                  <a:schemeClr val="accent4"/>
                </a:solidFill>
              </a:rPr>
              <a:t>object3.equals(object4)//true</a:t>
            </a:r>
          </a:p>
          <a:p>
            <a:r>
              <a:rPr lang="en-US" sz="1600" b="1" i="1" dirty="0">
                <a:solidFill>
                  <a:schemeClr val="accent4"/>
                </a:solidFill>
              </a:rPr>
              <a:t>    }</a:t>
            </a:r>
          </a:p>
          <a:p>
            <a:r>
              <a:rPr lang="en-US" sz="1600" b="1" i="1" dirty="0">
                <a:solidFill>
                  <a:schemeClr val="accent4"/>
                </a:solidFill>
              </a:rPr>
              <a:t>}</a:t>
            </a:r>
          </a:p>
        </p:txBody>
      </p:sp>
    </p:spTree>
    <p:extLst>
      <p:ext uri="{BB962C8B-B14F-4D97-AF65-F5344CB8AC3E}">
        <p14:creationId xmlns:p14="http://schemas.microsoft.com/office/powerpoint/2010/main" val="1821967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2132856"/>
            <a:ext cx="8496944" cy="2031325"/>
          </a:xfrm>
          <a:prstGeom prst="rect">
            <a:avLst/>
          </a:prstGeom>
        </p:spPr>
        <p:txBody>
          <a:bodyPr wrap="square">
            <a:spAutoFit/>
          </a:bodyPr>
          <a:lstStyle/>
          <a:p>
            <a:pPr algn="just"/>
            <a:r>
              <a:rPr lang="ru-RU" b="1" i="1" dirty="0">
                <a:solidFill>
                  <a:schemeClr val="accent3"/>
                </a:solidFill>
              </a:rPr>
              <a:t>При создании пользовательского класса, принято переопределять методы </a:t>
            </a:r>
            <a:r>
              <a:rPr lang="ru-RU" b="1" i="1" dirty="0" err="1">
                <a:solidFill>
                  <a:schemeClr val="accent3"/>
                </a:solidFill>
              </a:rPr>
              <a:t>hashCode</a:t>
            </a:r>
            <a:r>
              <a:rPr lang="ru-RU" b="1" i="1" dirty="0">
                <a:solidFill>
                  <a:schemeClr val="accent3"/>
                </a:solidFill>
              </a:rPr>
              <a:t>() и </a:t>
            </a:r>
            <a:r>
              <a:rPr lang="ru-RU" b="1" i="1" dirty="0" err="1">
                <a:solidFill>
                  <a:schemeClr val="accent3"/>
                </a:solidFill>
              </a:rPr>
              <a:t>equals</a:t>
            </a:r>
            <a:r>
              <a:rPr lang="ru-RU" b="1" i="1" dirty="0">
                <a:solidFill>
                  <a:schemeClr val="accent3"/>
                </a:solidFill>
              </a:rPr>
              <a:t>() таким образом, что бы учитывались поля объекта.</a:t>
            </a:r>
          </a:p>
          <a:p>
            <a:pPr algn="just"/>
            <a:endParaRPr lang="ru-RU" b="1" i="1" dirty="0">
              <a:solidFill>
                <a:schemeClr val="accent3"/>
              </a:solidFill>
            </a:endParaRPr>
          </a:p>
          <a:p>
            <a:pPr algn="just"/>
            <a:r>
              <a:rPr lang="ru-RU" b="1" i="1" dirty="0">
                <a:solidFill>
                  <a:schemeClr val="accent3"/>
                </a:solidFill>
              </a:rPr>
              <a:t>Это можно сделать вручную либо воспользовавшись средствами генерации исходного кода в IDE. Например, в </a:t>
            </a:r>
            <a:r>
              <a:rPr lang="ru-RU" b="1" i="1" dirty="0" err="1">
                <a:solidFill>
                  <a:schemeClr val="accent3"/>
                </a:solidFill>
              </a:rPr>
              <a:t>Eclipse</a:t>
            </a:r>
            <a:r>
              <a:rPr lang="ru-RU" b="1" i="1" dirty="0">
                <a:solidFill>
                  <a:schemeClr val="accent3"/>
                </a:solidFill>
              </a:rPr>
              <a:t> это </a:t>
            </a:r>
            <a:r>
              <a:rPr lang="ru-RU" b="1" i="1" dirty="0" err="1">
                <a:solidFill>
                  <a:schemeClr val="accent3"/>
                </a:solidFill>
              </a:rPr>
              <a:t>Source</a:t>
            </a:r>
            <a:r>
              <a:rPr lang="ru-RU" b="1" i="1" dirty="0">
                <a:solidFill>
                  <a:schemeClr val="accent3"/>
                </a:solidFill>
              </a:rPr>
              <a:t> → </a:t>
            </a:r>
            <a:r>
              <a:rPr lang="ru-RU" b="1" i="1" dirty="0" err="1">
                <a:solidFill>
                  <a:schemeClr val="accent3"/>
                </a:solidFill>
              </a:rPr>
              <a:t>Generate</a:t>
            </a:r>
            <a:r>
              <a:rPr lang="ru-RU" b="1" i="1" dirty="0">
                <a:solidFill>
                  <a:schemeClr val="accent3"/>
                </a:solidFill>
              </a:rPr>
              <a:t> </a:t>
            </a:r>
            <a:r>
              <a:rPr lang="ru-RU" b="1" i="1" dirty="0" err="1">
                <a:solidFill>
                  <a:schemeClr val="accent3"/>
                </a:solidFill>
              </a:rPr>
              <a:t>hashCode</a:t>
            </a:r>
            <a:r>
              <a:rPr lang="ru-RU" b="1" i="1" dirty="0">
                <a:solidFill>
                  <a:schemeClr val="accent3"/>
                </a:solidFill>
              </a:rPr>
              <a:t>() </a:t>
            </a:r>
            <a:r>
              <a:rPr lang="ru-RU" b="1" i="1" dirty="0" err="1">
                <a:solidFill>
                  <a:schemeClr val="accent3"/>
                </a:solidFill>
              </a:rPr>
              <a:t>and</a:t>
            </a:r>
            <a:r>
              <a:rPr lang="ru-RU" b="1" i="1" dirty="0">
                <a:solidFill>
                  <a:schemeClr val="accent3"/>
                </a:solidFill>
              </a:rPr>
              <a:t> </a:t>
            </a:r>
            <a:r>
              <a:rPr lang="ru-RU" b="1" i="1" dirty="0" err="1">
                <a:solidFill>
                  <a:schemeClr val="accent3"/>
                </a:solidFill>
              </a:rPr>
              <a:t>equals</a:t>
            </a:r>
            <a:r>
              <a:rPr lang="ru-RU" b="1" i="1" dirty="0">
                <a:solidFill>
                  <a:schemeClr val="accent3"/>
                </a:solidFill>
              </a:rPr>
              <a:t>()...</a:t>
            </a:r>
          </a:p>
        </p:txBody>
      </p:sp>
    </p:spTree>
    <p:extLst>
      <p:ext uri="{BB962C8B-B14F-4D97-AF65-F5344CB8AC3E}">
        <p14:creationId xmlns:p14="http://schemas.microsoft.com/office/powerpoint/2010/main" val="12422331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332656"/>
            <a:ext cx="3672408" cy="6017032"/>
          </a:xfrm>
          <a:prstGeom prst="rect">
            <a:avLst/>
          </a:prstGeom>
        </p:spPr>
        <p:txBody>
          <a:bodyPr wrap="square">
            <a:spAutoFit/>
          </a:bodyPr>
          <a:lstStyle/>
          <a:p>
            <a:endParaRPr lang="ru-RU" sz="1100" b="1" i="1" dirty="0">
              <a:solidFill>
                <a:schemeClr val="accent3"/>
              </a:solidFill>
            </a:endParaRPr>
          </a:p>
          <a:p>
            <a:r>
              <a:rPr lang="en-US" sz="1100" b="1" i="1" dirty="0">
                <a:solidFill>
                  <a:schemeClr val="accent3"/>
                </a:solidFill>
              </a:rPr>
              <a:t>public class </a:t>
            </a:r>
            <a:r>
              <a:rPr lang="en-US" sz="1100" b="1" i="1" dirty="0" err="1">
                <a:solidFill>
                  <a:schemeClr val="accent3"/>
                </a:solidFill>
              </a:rPr>
              <a:t>BlackBox</a:t>
            </a:r>
            <a:r>
              <a:rPr lang="en-US" sz="1100" b="1" i="1" dirty="0">
                <a:solidFill>
                  <a:schemeClr val="accent3"/>
                </a:solidFill>
              </a:rPr>
              <a:t> {</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a;</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b;</a:t>
            </a:r>
          </a:p>
          <a:p>
            <a:r>
              <a:rPr lang="en-US" sz="1100" b="1" i="1" dirty="0">
                <a:solidFill>
                  <a:schemeClr val="accent3"/>
                </a:solidFill>
              </a:rPr>
              <a:t>    </a:t>
            </a:r>
          </a:p>
          <a:p>
            <a:r>
              <a:rPr lang="en-US" sz="1100" b="1" i="1" dirty="0">
                <a:solidFill>
                  <a:schemeClr val="accent3"/>
                </a:solidFill>
              </a:rPr>
              <a:t>    </a:t>
            </a:r>
            <a:r>
              <a:rPr lang="en-US" sz="1100" b="1" i="1" dirty="0" err="1">
                <a:solidFill>
                  <a:schemeClr val="accent3"/>
                </a:solidFill>
              </a:rPr>
              <a:t>BlackBox</a:t>
            </a:r>
            <a:r>
              <a:rPr lang="en-US" sz="1100" b="1" i="1" dirty="0">
                <a:solidFill>
                  <a:schemeClr val="accent3"/>
                </a:solidFill>
              </a:rPr>
              <a:t>(</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varA</a:t>
            </a:r>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varB</a:t>
            </a:r>
            <a:r>
              <a:rPr lang="en-US" sz="1100" b="1" i="1" dirty="0">
                <a:solidFill>
                  <a:schemeClr val="accent3"/>
                </a:solidFill>
              </a:rPr>
              <a:t>){</a:t>
            </a:r>
          </a:p>
          <a:p>
            <a:r>
              <a:rPr lang="en-US" sz="1100" b="1" i="1" dirty="0">
                <a:solidFill>
                  <a:schemeClr val="accent3"/>
                </a:solidFill>
              </a:rPr>
              <a:t>        a = </a:t>
            </a:r>
            <a:r>
              <a:rPr lang="en-US" sz="1100" b="1" i="1" dirty="0" err="1">
                <a:solidFill>
                  <a:schemeClr val="accent3"/>
                </a:solidFill>
              </a:rPr>
              <a:t>varA</a:t>
            </a:r>
            <a:r>
              <a:rPr lang="en-US" sz="1100" b="1" i="1" dirty="0">
                <a:solidFill>
                  <a:schemeClr val="accent3"/>
                </a:solidFill>
              </a:rPr>
              <a:t>;</a:t>
            </a:r>
          </a:p>
          <a:p>
            <a:r>
              <a:rPr lang="en-US" sz="1100" b="1" i="1" dirty="0">
                <a:solidFill>
                  <a:schemeClr val="accent3"/>
                </a:solidFill>
              </a:rPr>
              <a:t>        b = </a:t>
            </a:r>
            <a:r>
              <a:rPr lang="en-US" sz="1100" b="1" i="1" dirty="0" err="1">
                <a:solidFill>
                  <a:schemeClr val="accent3"/>
                </a:solidFill>
              </a:rPr>
              <a:t>varB</a:t>
            </a:r>
            <a:r>
              <a:rPr lang="en-US" sz="1100" b="1" i="1" dirty="0">
                <a:solidFill>
                  <a:schemeClr val="accent3"/>
                </a:solidFill>
              </a:rPr>
              <a:t>;</a:t>
            </a:r>
          </a:p>
          <a:p>
            <a:r>
              <a:rPr lang="en-US" sz="1100" b="1" i="1" dirty="0">
                <a:solidFill>
                  <a:schemeClr val="accent3"/>
                </a:solidFill>
              </a:rPr>
              <a:t>    }</a:t>
            </a:r>
          </a:p>
          <a:p>
            <a:endParaRPr lang="en-US" sz="1100" b="1" i="1" dirty="0">
              <a:solidFill>
                <a:schemeClr val="accent3"/>
              </a:solidFill>
            </a:endParaRPr>
          </a:p>
          <a:p>
            <a:r>
              <a:rPr lang="en-US" sz="1100" b="1" i="1" dirty="0">
                <a:solidFill>
                  <a:schemeClr val="accent3"/>
                </a:solidFill>
              </a:rPr>
              <a:t>    @Override</a:t>
            </a:r>
          </a:p>
          <a:p>
            <a:r>
              <a:rPr lang="en-US" sz="1100" b="1" i="1" dirty="0">
                <a:solidFill>
                  <a:schemeClr val="accent3"/>
                </a:solidFill>
              </a:rPr>
              <a:t>    public </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hashCode</a:t>
            </a:r>
            <a:r>
              <a:rPr lang="en-US" sz="1100" b="1" i="1" dirty="0">
                <a:solidFill>
                  <a:schemeClr val="accent3"/>
                </a:solidFill>
              </a:rPr>
              <a:t>() {</a:t>
            </a:r>
          </a:p>
          <a:p>
            <a:r>
              <a:rPr lang="en-US" sz="1100" b="1" i="1" dirty="0">
                <a:solidFill>
                  <a:schemeClr val="accent3"/>
                </a:solidFill>
              </a:rPr>
              <a:t>        final </a:t>
            </a:r>
            <a:r>
              <a:rPr lang="en-US" sz="1100" b="1" i="1" dirty="0" err="1">
                <a:solidFill>
                  <a:schemeClr val="accent3"/>
                </a:solidFill>
              </a:rPr>
              <a:t>int</a:t>
            </a:r>
            <a:r>
              <a:rPr lang="en-US" sz="1100" b="1" i="1" dirty="0">
                <a:solidFill>
                  <a:schemeClr val="accent3"/>
                </a:solidFill>
              </a:rPr>
              <a:t> prime = 31;</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result = 1;</a:t>
            </a:r>
          </a:p>
          <a:p>
            <a:r>
              <a:rPr lang="en-US" sz="1100" b="1" i="1" dirty="0">
                <a:solidFill>
                  <a:schemeClr val="accent3"/>
                </a:solidFill>
              </a:rPr>
              <a:t>        result = prime * result + </a:t>
            </a:r>
            <a:r>
              <a:rPr lang="en-US" sz="1100" b="1" i="1" dirty="0" err="1">
                <a:solidFill>
                  <a:schemeClr val="accent3"/>
                </a:solidFill>
              </a:rPr>
              <a:t>varA</a:t>
            </a:r>
            <a:r>
              <a:rPr lang="en-US" sz="1100" b="1" i="1" dirty="0">
                <a:solidFill>
                  <a:schemeClr val="accent3"/>
                </a:solidFill>
              </a:rPr>
              <a:t>;</a:t>
            </a:r>
          </a:p>
          <a:p>
            <a:r>
              <a:rPr lang="en-US" sz="1100" b="1" i="1" dirty="0">
                <a:solidFill>
                  <a:schemeClr val="accent3"/>
                </a:solidFill>
              </a:rPr>
              <a:t>        result = prime * result + </a:t>
            </a:r>
            <a:r>
              <a:rPr lang="en-US" sz="1100" b="1" i="1" dirty="0" err="1">
                <a:solidFill>
                  <a:schemeClr val="accent3"/>
                </a:solidFill>
              </a:rPr>
              <a:t>varB</a:t>
            </a:r>
            <a:r>
              <a:rPr lang="en-US" sz="1100" b="1" i="1" dirty="0">
                <a:solidFill>
                  <a:schemeClr val="accent3"/>
                </a:solidFill>
              </a:rPr>
              <a:t>;</a:t>
            </a:r>
          </a:p>
          <a:p>
            <a:r>
              <a:rPr lang="en-US" sz="1100" b="1" i="1" dirty="0">
                <a:solidFill>
                  <a:schemeClr val="accent3"/>
                </a:solidFill>
              </a:rPr>
              <a:t>        return result;</a:t>
            </a:r>
          </a:p>
          <a:p>
            <a:r>
              <a:rPr lang="en-US" sz="1100" b="1" i="1" dirty="0">
                <a:solidFill>
                  <a:schemeClr val="accent3"/>
                </a:solidFill>
              </a:rPr>
              <a:t>    }</a:t>
            </a:r>
          </a:p>
          <a:p>
            <a:endParaRPr lang="en-US" sz="1100" b="1" i="1" dirty="0">
              <a:solidFill>
                <a:schemeClr val="accent3"/>
              </a:solidFill>
            </a:endParaRPr>
          </a:p>
          <a:p>
            <a:r>
              <a:rPr lang="en-US" sz="1100" b="1" i="1" dirty="0">
                <a:solidFill>
                  <a:schemeClr val="accent3"/>
                </a:solidFill>
              </a:rPr>
              <a:t>    @Override</a:t>
            </a:r>
          </a:p>
          <a:p>
            <a:r>
              <a:rPr lang="en-US" sz="1100" b="1" i="1" dirty="0">
                <a:solidFill>
                  <a:schemeClr val="accent3"/>
                </a:solidFill>
              </a:rPr>
              <a:t>    public </a:t>
            </a:r>
            <a:r>
              <a:rPr lang="en-US" sz="1100" b="1" i="1" dirty="0" err="1">
                <a:solidFill>
                  <a:schemeClr val="accent3"/>
                </a:solidFill>
              </a:rPr>
              <a:t>boolean</a:t>
            </a:r>
            <a:r>
              <a:rPr lang="en-US" sz="1100" b="1" i="1" dirty="0">
                <a:solidFill>
                  <a:schemeClr val="accent3"/>
                </a:solidFill>
              </a:rPr>
              <a:t> equals(Object </a:t>
            </a:r>
            <a:r>
              <a:rPr lang="en-US" sz="1100" b="1" i="1" dirty="0" err="1">
                <a:solidFill>
                  <a:schemeClr val="accent3"/>
                </a:solidFill>
              </a:rPr>
              <a:t>obj</a:t>
            </a:r>
            <a:r>
              <a:rPr lang="en-US" sz="1100" b="1" i="1" dirty="0">
                <a:solidFill>
                  <a:schemeClr val="accent3"/>
                </a:solidFill>
              </a:rPr>
              <a:t>) {</a:t>
            </a:r>
          </a:p>
          <a:p>
            <a:r>
              <a:rPr lang="en-US" sz="1100" b="1" i="1" dirty="0">
                <a:solidFill>
                  <a:schemeClr val="accent3"/>
                </a:solidFill>
              </a:rPr>
              <a:t>        if (this == </a:t>
            </a:r>
            <a:r>
              <a:rPr lang="en-US" sz="1100" b="1" i="1" dirty="0" err="1">
                <a:solidFill>
                  <a:schemeClr val="accent3"/>
                </a:solidFill>
              </a:rPr>
              <a:t>obj</a:t>
            </a:r>
            <a:r>
              <a:rPr lang="en-US" sz="1100" b="1" i="1" dirty="0">
                <a:solidFill>
                  <a:schemeClr val="accent3"/>
                </a:solidFill>
              </a:rPr>
              <a:t>)</a:t>
            </a:r>
          </a:p>
          <a:p>
            <a:r>
              <a:rPr lang="en-US" sz="1100" b="1" i="1" dirty="0">
                <a:solidFill>
                  <a:schemeClr val="accent3"/>
                </a:solidFill>
              </a:rPr>
              <a:t>            return true;</a:t>
            </a:r>
          </a:p>
          <a:p>
            <a:r>
              <a:rPr lang="en-US" sz="1100" b="1" i="1" dirty="0">
                <a:solidFill>
                  <a:schemeClr val="accent3"/>
                </a:solidFill>
              </a:rPr>
              <a:t>        if (</a:t>
            </a:r>
            <a:r>
              <a:rPr lang="en-US" sz="1100" b="1" i="1" dirty="0" err="1">
                <a:solidFill>
                  <a:schemeClr val="accent3"/>
                </a:solidFill>
              </a:rPr>
              <a:t>obj</a:t>
            </a:r>
            <a:r>
              <a:rPr lang="en-US" sz="1100" b="1" i="1" dirty="0">
                <a:solidFill>
                  <a:schemeClr val="accent3"/>
                </a:solidFill>
              </a:rPr>
              <a:t> == null)</a:t>
            </a:r>
          </a:p>
          <a:p>
            <a:r>
              <a:rPr lang="en-US" sz="1100" b="1" i="1" dirty="0">
                <a:solidFill>
                  <a:schemeClr val="accent3"/>
                </a:solidFill>
              </a:rPr>
              <a:t>            return false;</a:t>
            </a:r>
          </a:p>
          <a:p>
            <a:r>
              <a:rPr lang="en-US" sz="1100" b="1" i="1" dirty="0">
                <a:solidFill>
                  <a:schemeClr val="accent3"/>
                </a:solidFill>
              </a:rPr>
              <a:t>        if (</a:t>
            </a:r>
            <a:r>
              <a:rPr lang="en-US" sz="1100" b="1" i="1" dirty="0" err="1">
                <a:solidFill>
                  <a:schemeClr val="accent3"/>
                </a:solidFill>
              </a:rPr>
              <a:t>getClass</a:t>
            </a:r>
            <a:r>
              <a:rPr lang="en-US" sz="1100" b="1" i="1" dirty="0">
                <a:solidFill>
                  <a:schemeClr val="accent3"/>
                </a:solidFill>
              </a:rPr>
              <a:t>() != </a:t>
            </a:r>
            <a:r>
              <a:rPr lang="en-US" sz="1100" b="1" i="1" dirty="0" err="1">
                <a:solidFill>
                  <a:schemeClr val="accent3"/>
                </a:solidFill>
              </a:rPr>
              <a:t>obj.getClass</a:t>
            </a:r>
            <a:r>
              <a:rPr lang="en-US" sz="1100" b="1" i="1" dirty="0">
                <a:solidFill>
                  <a:schemeClr val="accent3"/>
                </a:solidFill>
              </a:rPr>
              <a:t>())</a:t>
            </a:r>
          </a:p>
          <a:p>
            <a:r>
              <a:rPr lang="en-US" sz="1100" b="1" i="1" dirty="0">
                <a:solidFill>
                  <a:schemeClr val="accent3"/>
                </a:solidFill>
              </a:rPr>
              <a:t>            return false;</a:t>
            </a:r>
          </a:p>
          <a:p>
            <a:r>
              <a:rPr lang="en-US" sz="1100" b="1" i="1" dirty="0">
                <a:solidFill>
                  <a:schemeClr val="accent3"/>
                </a:solidFill>
              </a:rPr>
              <a:t>        </a:t>
            </a:r>
            <a:r>
              <a:rPr lang="en-US" sz="1100" b="1" i="1" dirty="0" err="1">
                <a:solidFill>
                  <a:schemeClr val="accent3"/>
                </a:solidFill>
              </a:rPr>
              <a:t>BlackBox</a:t>
            </a:r>
            <a:r>
              <a:rPr lang="en-US" sz="1100" b="1" i="1" dirty="0">
                <a:solidFill>
                  <a:schemeClr val="accent3"/>
                </a:solidFill>
              </a:rPr>
              <a:t> other = (</a:t>
            </a:r>
            <a:r>
              <a:rPr lang="en-US" sz="1100" b="1" i="1" dirty="0" err="1">
                <a:solidFill>
                  <a:schemeClr val="accent3"/>
                </a:solidFill>
              </a:rPr>
              <a:t>BlackBox</a:t>
            </a:r>
            <a:r>
              <a:rPr lang="en-US" sz="1100" b="1" i="1" dirty="0">
                <a:solidFill>
                  <a:schemeClr val="accent3"/>
                </a:solidFill>
              </a:rPr>
              <a:t>) </a:t>
            </a:r>
            <a:r>
              <a:rPr lang="en-US" sz="1100" b="1" i="1" dirty="0" err="1">
                <a:solidFill>
                  <a:schemeClr val="accent3"/>
                </a:solidFill>
              </a:rPr>
              <a:t>obj</a:t>
            </a:r>
            <a:r>
              <a:rPr lang="en-US" sz="1100" b="1" i="1" dirty="0">
                <a:solidFill>
                  <a:schemeClr val="accent3"/>
                </a:solidFill>
              </a:rPr>
              <a:t>;</a:t>
            </a:r>
          </a:p>
          <a:p>
            <a:r>
              <a:rPr lang="en-US" sz="1100" b="1" i="1" dirty="0">
                <a:solidFill>
                  <a:schemeClr val="accent3"/>
                </a:solidFill>
              </a:rPr>
              <a:t>        if (</a:t>
            </a:r>
            <a:r>
              <a:rPr lang="en-US" sz="1100" b="1" i="1" dirty="0" err="1">
                <a:solidFill>
                  <a:schemeClr val="accent3"/>
                </a:solidFill>
              </a:rPr>
              <a:t>varA</a:t>
            </a:r>
            <a:r>
              <a:rPr lang="en-US" sz="1100" b="1" i="1" dirty="0">
                <a:solidFill>
                  <a:schemeClr val="accent3"/>
                </a:solidFill>
              </a:rPr>
              <a:t> != </a:t>
            </a:r>
            <a:r>
              <a:rPr lang="en-US" sz="1100" b="1" i="1" dirty="0" err="1">
                <a:solidFill>
                  <a:schemeClr val="accent3"/>
                </a:solidFill>
              </a:rPr>
              <a:t>other.varA</a:t>
            </a:r>
            <a:r>
              <a:rPr lang="en-US" sz="1100" b="1" i="1" dirty="0">
                <a:solidFill>
                  <a:schemeClr val="accent3"/>
                </a:solidFill>
              </a:rPr>
              <a:t>)</a:t>
            </a:r>
          </a:p>
          <a:p>
            <a:r>
              <a:rPr lang="en-US" sz="1100" b="1" i="1" dirty="0">
                <a:solidFill>
                  <a:schemeClr val="accent3"/>
                </a:solidFill>
              </a:rPr>
              <a:t>            return false;</a:t>
            </a:r>
          </a:p>
          <a:p>
            <a:r>
              <a:rPr lang="en-US" sz="1100" b="1" i="1" dirty="0">
                <a:solidFill>
                  <a:schemeClr val="accent3"/>
                </a:solidFill>
              </a:rPr>
              <a:t>        if (</a:t>
            </a:r>
            <a:r>
              <a:rPr lang="en-US" sz="1100" b="1" i="1" dirty="0" err="1">
                <a:solidFill>
                  <a:schemeClr val="accent3"/>
                </a:solidFill>
              </a:rPr>
              <a:t>varB</a:t>
            </a:r>
            <a:r>
              <a:rPr lang="en-US" sz="1100" b="1" i="1" dirty="0">
                <a:solidFill>
                  <a:schemeClr val="accent3"/>
                </a:solidFill>
              </a:rPr>
              <a:t> != </a:t>
            </a:r>
            <a:r>
              <a:rPr lang="en-US" sz="1100" b="1" i="1" dirty="0" err="1">
                <a:solidFill>
                  <a:schemeClr val="accent3"/>
                </a:solidFill>
              </a:rPr>
              <a:t>other.varB</a:t>
            </a:r>
            <a:r>
              <a:rPr lang="en-US" sz="1100" b="1" i="1" dirty="0">
                <a:solidFill>
                  <a:schemeClr val="accent3"/>
                </a:solidFill>
              </a:rPr>
              <a:t>)</a:t>
            </a:r>
          </a:p>
          <a:p>
            <a:r>
              <a:rPr lang="en-US" sz="1100" b="1" i="1" dirty="0">
                <a:solidFill>
                  <a:schemeClr val="accent3"/>
                </a:solidFill>
              </a:rPr>
              <a:t>            return false;</a:t>
            </a:r>
          </a:p>
          <a:p>
            <a:r>
              <a:rPr lang="en-US" sz="1100" b="1" i="1" dirty="0">
                <a:solidFill>
                  <a:schemeClr val="accent3"/>
                </a:solidFill>
              </a:rPr>
              <a:t>        return true;</a:t>
            </a:r>
          </a:p>
          <a:p>
            <a:r>
              <a:rPr lang="en-US" sz="1100" b="1" i="1" dirty="0">
                <a:solidFill>
                  <a:schemeClr val="accent3"/>
                </a:solidFill>
              </a:rPr>
              <a:t>    }</a:t>
            </a:r>
          </a:p>
          <a:p>
            <a:r>
              <a:rPr lang="en-US" sz="1100" b="1" i="1" dirty="0">
                <a:solidFill>
                  <a:schemeClr val="accent3"/>
                </a:solidFill>
              </a:rPr>
              <a:t>}</a:t>
            </a:r>
          </a:p>
        </p:txBody>
      </p:sp>
      <p:sp>
        <p:nvSpPr>
          <p:cNvPr id="3" name="Прямоугольник 2"/>
          <p:cNvSpPr/>
          <p:nvPr/>
        </p:nvSpPr>
        <p:spPr>
          <a:xfrm>
            <a:off x="4194792" y="2540953"/>
            <a:ext cx="4536504" cy="1600438"/>
          </a:xfrm>
          <a:prstGeom prst="rect">
            <a:avLst/>
          </a:prstGeom>
        </p:spPr>
        <p:txBody>
          <a:bodyPr wrap="square">
            <a:spAutoFit/>
          </a:bodyPr>
          <a:lstStyle/>
          <a:p>
            <a:r>
              <a:rPr lang="ru-RU" sz="1400" i="1" dirty="0"/>
              <a:t>Теперь методы </a:t>
            </a:r>
            <a:r>
              <a:rPr lang="en-US" sz="1400" i="1" dirty="0" err="1"/>
              <a:t>hashCode</a:t>
            </a:r>
            <a:r>
              <a:rPr lang="en-US" sz="1400" i="1" dirty="0"/>
              <a:t>() </a:t>
            </a:r>
            <a:r>
              <a:rPr lang="ru-RU" sz="1400" i="1" dirty="0"/>
              <a:t>и </a:t>
            </a:r>
            <a:r>
              <a:rPr lang="en-US" sz="1400" i="1" dirty="0"/>
              <a:t>equals() </a:t>
            </a:r>
            <a:r>
              <a:rPr lang="ru-RU" sz="1400" i="1" dirty="0"/>
              <a:t>работают корректно и учитывают содержимое полей объекта:</a:t>
            </a:r>
          </a:p>
          <a:p>
            <a:endParaRPr lang="ru-RU" sz="1400" i="1" dirty="0"/>
          </a:p>
          <a:p>
            <a:r>
              <a:rPr lang="en-US" sz="1400" i="1" dirty="0"/>
              <a:t>object1.equals(object2);//true</a:t>
            </a:r>
          </a:p>
          <a:p>
            <a:r>
              <a:rPr lang="en-US" sz="1400" i="1" dirty="0"/>
              <a:t>object1.hashCode() == object2.hashCode();//true</a:t>
            </a:r>
          </a:p>
        </p:txBody>
      </p:sp>
    </p:spTree>
    <p:extLst>
      <p:ext uri="{BB962C8B-B14F-4D97-AF65-F5344CB8AC3E}">
        <p14:creationId xmlns:p14="http://schemas.microsoft.com/office/powerpoint/2010/main" val="9310592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453737"/>
            <a:ext cx="8352928" cy="2308324"/>
          </a:xfrm>
          <a:prstGeom prst="rect">
            <a:avLst/>
          </a:prstGeom>
        </p:spPr>
        <p:txBody>
          <a:bodyPr wrap="square">
            <a:spAutoFit/>
          </a:bodyPr>
          <a:lstStyle/>
          <a:p>
            <a:pPr algn="just"/>
            <a:r>
              <a:rPr lang="ru-RU" sz="1600" b="1" i="1" dirty="0">
                <a:solidFill>
                  <a:schemeClr val="accent4"/>
                </a:solidFill>
              </a:rPr>
              <a:t>Что будет, если переопределить </a:t>
            </a:r>
            <a:r>
              <a:rPr lang="ru-RU" sz="1600" b="1" i="1" dirty="0" err="1">
                <a:solidFill>
                  <a:schemeClr val="accent4"/>
                </a:solidFill>
              </a:rPr>
              <a:t>equals</a:t>
            </a:r>
            <a:r>
              <a:rPr lang="ru-RU" sz="1600" b="1" i="1" dirty="0">
                <a:solidFill>
                  <a:schemeClr val="accent4"/>
                </a:solidFill>
              </a:rPr>
              <a:t> не переопределяя </a:t>
            </a:r>
            <a:r>
              <a:rPr lang="ru-RU" sz="1600" b="1" i="1" dirty="0" err="1">
                <a:solidFill>
                  <a:schemeClr val="accent4"/>
                </a:solidFill>
              </a:rPr>
              <a:t>hashCode</a:t>
            </a:r>
            <a:r>
              <a:rPr lang="ru-RU" sz="1600" b="1" i="1" dirty="0">
                <a:solidFill>
                  <a:schemeClr val="accent4"/>
                </a:solidFill>
              </a:rPr>
              <a:t>? Какие могут возникнуть проблемы?</a:t>
            </a:r>
            <a:endParaRPr lang="en-US" sz="1600" b="1" i="1" dirty="0">
              <a:solidFill>
                <a:schemeClr val="accent4"/>
              </a:solidFill>
            </a:endParaRPr>
          </a:p>
          <a:p>
            <a:pPr algn="just"/>
            <a:endParaRPr lang="ru-RU" sz="1600" dirty="0"/>
          </a:p>
          <a:p>
            <a:pPr algn="just"/>
            <a:r>
              <a:rPr lang="ru-RU" sz="1600" b="1" i="1" dirty="0">
                <a:solidFill>
                  <a:schemeClr val="accent3"/>
                </a:solidFill>
              </a:rPr>
              <a:t>Они будут неправильно хранится в контейнерах, использующих </a:t>
            </a:r>
            <a:r>
              <a:rPr lang="ru-RU" sz="1600" b="1" i="1" dirty="0" err="1">
                <a:solidFill>
                  <a:schemeClr val="accent3"/>
                </a:solidFill>
              </a:rPr>
              <a:t>хэш</a:t>
            </a:r>
            <a:r>
              <a:rPr lang="ru-RU" sz="1600" b="1" i="1" dirty="0">
                <a:solidFill>
                  <a:schemeClr val="accent3"/>
                </a:solidFill>
              </a:rPr>
              <a:t> коды, таких как </a:t>
            </a:r>
            <a:r>
              <a:rPr lang="ru-RU" sz="1600" b="1" i="1" dirty="0" err="1">
                <a:solidFill>
                  <a:schemeClr val="accent3"/>
                </a:solidFill>
              </a:rPr>
              <a:t>HashMap</a:t>
            </a:r>
            <a:r>
              <a:rPr lang="ru-RU" sz="1600" b="1" i="1" dirty="0">
                <a:solidFill>
                  <a:schemeClr val="accent3"/>
                </a:solidFill>
              </a:rPr>
              <a:t>, </a:t>
            </a:r>
            <a:r>
              <a:rPr lang="ru-RU" sz="1600" b="1" i="1" dirty="0" err="1">
                <a:solidFill>
                  <a:schemeClr val="accent3"/>
                </a:solidFill>
              </a:rPr>
              <a:t>HashSet</a:t>
            </a:r>
            <a:r>
              <a:rPr lang="ru-RU" sz="1600" b="1" i="1" dirty="0">
                <a:solidFill>
                  <a:schemeClr val="accent3"/>
                </a:solidFill>
              </a:rPr>
              <a:t>.</a:t>
            </a:r>
          </a:p>
          <a:p>
            <a:pPr algn="just"/>
            <a:r>
              <a:rPr lang="ru-RU" sz="1600" b="1" i="1" dirty="0">
                <a:solidFill>
                  <a:schemeClr val="accent3"/>
                </a:solidFill>
              </a:rPr>
              <a:t>Например </a:t>
            </a:r>
            <a:r>
              <a:rPr lang="ru-RU" sz="1600" b="1" i="1" dirty="0" err="1">
                <a:solidFill>
                  <a:schemeClr val="accent3"/>
                </a:solidFill>
              </a:rPr>
              <a:t>HashSet</a:t>
            </a:r>
            <a:r>
              <a:rPr lang="ru-RU" sz="1600" b="1" i="1" dirty="0">
                <a:solidFill>
                  <a:schemeClr val="accent3"/>
                </a:solidFill>
              </a:rPr>
              <a:t> хранит элементы в случайном (на первый взгляд) порядке. Дело в том, что для быстрого поиска </a:t>
            </a:r>
            <a:r>
              <a:rPr lang="ru-RU" sz="1600" b="1" i="1" dirty="0" err="1">
                <a:solidFill>
                  <a:schemeClr val="accent3"/>
                </a:solidFill>
              </a:rPr>
              <a:t>HashSet</a:t>
            </a:r>
            <a:r>
              <a:rPr lang="ru-RU" sz="1600" b="1" i="1" dirty="0">
                <a:solidFill>
                  <a:schemeClr val="accent3"/>
                </a:solidFill>
              </a:rPr>
              <a:t> </a:t>
            </a:r>
            <a:r>
              <a:rPr lang="ru-RU" sz="1600" b="1" i="1" dirty="0" err="1">
                <a:solidFill>
                  <a:schemeClr val="accent3"/>
                </a:solidFill>
              </a:rPr>
              <a:t>расчитывает</a:t>
            </a:r>
            <a:r>
              <a:rPr lang="ru-RU" sz="1600" b="1" i="1" dirty="0">
                <a:solidFill>
                  <a:schemeClr val="accent3"/>
                </a:solidFill>
              </a:rPr>
              <a:t> для </a:t>
            </a:r>
            <a:r>
              <a:rPr lang="ru-RU" sz="1600" b="1" i="1" dirty="0" err="1">
                <a:solidFill>
                  <a:schemeClr val="accent3"/>
                </a:solidFill>
              </a:rPr>
              <a:t>каждлого</a:t>
            </a:r>
            <a:r>
              <a:rPr lang="ru-RU" sz="1600" b="1" i="1" dirty="0">
                <a:solidFill>
                  <a:schemeClr val="accent3"/>
                </a:solidFill>
              </a:rPr>
              <a:t> элемента </a:t>
            </a:r>
            <a:r>
              <a:rPr lang="ru-RU" sz="1600" b="1" i="1" dirty="0" err="1">
                <a:solidFill>
                  <a:schemeClr val="accent3"/>
                </a:solidFill>
              </a:rPr>
              <a:t>hashCode</a:t>
            </a:r>
            <a:r>
              <a:rPr lang="ru-RU" sz="1600" b="1" i="1" dirty="0">
                <a:solidFill>
                  <a:schemeClr val="accent3"/>
                </a:solidFill>
              </a:rPr>
              <a:t> и именно по этому ключу ищет и упорядочивает элементы внутри себя</a:t>
            </a:r>
          </a:p>
        </p:txBody>
      </p:sp>
    </p:spTree>
    <p:extLst>
      <p:ext uri="{BB962C8B-B14F-4D97-AF65-F5344CB8AC3E}">
        <p14:creationId xmlns:p14="http://schemas.microsoft.com/office/powerpoint/2010/main" val="15265417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5008" y="404664"/>
            <a:ext cx="2606804" cy="461665"/>
          </a:xfrm>
          <a:prstGeom prst="rect">
            <a:avLst/>
          </a:prstGeom>
        </p:spPr>
        <p:txBody>
          <a:bodyPr wrap="none">
            <a:spAutoFit/>
          </a:bodyPr>
          <a:lstStyle/>
          <a:p>
            <a:r>
              <a:rPr lang="ru-RU" sz="2400" b="1" i="1" dirty="0" err="1">
                <a:solidFill>
                  <a:schemeClr val="accent3"/>
                </a:solidFill>
              </a:rPr>
              <a:t>Финализация</a:t>
            </a:r>
            <a:endParaRPr lang="en-US" sz="2400" b="1" i="1" dirty="0">
              <a:solidFill>
                <a:schemeClr val="accent3"/>
              </a:solidFill>
            </a:endParaRPr>
          </a:p>
        </p:txBody>
      </p:sp>
      <p:graphicFrame>
        <p:nvGraphicFramePr>
          <p:cNvPr id="4" name="Diagram 3"/>
          <p:cNvGraphicFramePr/>
          <p:nvPr>
            <p:extLst>
              <p:ext uri="{D42A27DB-BD31-4B8C-83A1-F6EECF244321}">
                <p14:modId xmlns:p14="http://schemas.microsoft.com/office/powerpoint/2010/main" val="2840795545"/>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2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467544" y="476672"/>
            <a:ext cx="2853666" cy="461665"/>
          </a:xfrm>
          <a:prstGeom prst="rect">
            <a:avLst/>
          </a:prstGeom>
        </p:spPr>
        <p:txBody>
          <a:bodyPr wrap="none">
            <a:spAutoFit/>
          </a:bodyPr>
          <a:lstStyle/>
          <a:p>
            <a:r>
              <a:rPr lang="ru-RU" sz="2400" b="1" i="1" dirty="0">
                <a:solidFill>
                  <a:schemeClr val="accent3"/>
                </a:solidFill>
              </a:rPr>
              <a:t>Простой класс </a:t>
            </a:r>
          </a:p>
        </p:txBody>
      </p:sp>
      <p:graphicFrame>
        <p:nvGraphicFramePr>
          <p:cNvPr id="6" name="Diagram 5"/>
          <p:cNvGraphicFramePr/>
          <p:nvPr>
            <p:extLst>
              <p:ext uri="{D42A27DB-BD31-4B8C-83A1-F6EECF244321}">
                <p14:modId xmlns:p14="http://schemas.microsoft.com/office/powerpoint/2010/main" val="2704293561"/>
              </p:ext>
            </p:extLst>
          </p:nvPr>
        </p:nvGraphicFramePr>
        <p:xfrm>
          <a:off x="1547664" y="70750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stretch>
            <a:fillRect/>
          </a:stretch>
        </p:blipFill>
        <p:spPr>
          <a:xfrm>
            <a:off x="5580112" y="3933056"/>
            <a:ext cx="3041915" cy="2281436"/>
          </a:xfrm>
          <a:prstGeom prst="rect">
            <a:avLst/>
          </a:prstGeom>
        </p:spPr>
      </p:pic>
    </p:spTree>
    <p:extLst>
      <p:ext uri="{BB962C8B-B14F-4D97-AF65-F5344CB8AC3E}">
        <p14:creationId xmlns:p14="http://schemas.microsoft.com/office/powerpoint/2010/main" val="4169219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620688"/>
            <a:ext cx="7992888" cy="5262979"/>
          </a:xfrm>
          <a:prstGeom prst="rect">
            <a:avLst/>
          </a:prstGeom>
        </p:spPr>
        <p:txBody>
          <a:bodyPr wrap="square">
            <a:spAutoFit/>
          </a:bodyPr>
          <a:lstStyle/>
          <a:p>
            <a:r>
              <a:rPr lang="en-US" sz="1600" b="1" i="1" dirty="0">
                <a:solidFill>
                  <a:schemeClr val="accent3"/>
                </a:solidFill>
              </a:rPr>
              <a:t>public class First { </a:t>
            </a:r>
          </a:p>
          <a:p>
            <a:r>
              <a:rPr lang="en-US" sz="1600" b="1" i="1" dirty="0">
                <a:solidFill>
                  <a:schemeClr val="accent3"/>
                </a:solidFill>
              </a:rPr>
              <a:t>    void method1(){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("class First method1"); </a:t>
            </a:r>
          </a:p>
          <a:p>
            <a:r>
              <a:rPr lang="en-US" sz="1600" b="1" i="1" dirty="0">
                <a:solidFill>
                  <a:schemeClr val="accent3"/>
                </a:solidFill>
              </a:rPr>
              <a:t>    } </a:t>
            </a:r>
          </a:p>
          <a:p>
            <a:r>
              <a:rPr lang="en-US" sz="1600" b="1" i="1" dirty="0">
                <a:solidFill>
                  <a:schemeClr val="accent3"/>
                </a:solidFill>
              </a:rPr>
              <a:t> </a:t>
            </a:r>
          </a:p>
          <a:p>
            <a:r>
              <a:rPr lang="en-US" sz="1600" b="1" i="1" dirty="0">
                <a:solidFill>
                  <a:schemeClr val="accent3"/>
                </a:solidFill>
              </a:rPr>
              <a:t>    //  </a:t>
            </a:r>
            <a:r>
              <a:rPr lang="ru-RU" sz="1600" b="1" i="1" dirty="0">
                <a:solidFill>
                  <a:schemeClr val="accent3"/>
                </a:solidFill>
              </a:rPr>
              <a:t>Указывая  ключевое  слово </a:t>
            </a:r>
            <a:r>
              <a:rPr lang="en-US" sz="1600" b="1" i="1" dirty="0">
                <a:solidFill>
                  <a:schemeClr val="accent3"/>
                </a:solidFill>
              </a:rPr>
              <a:t>final, </a:t>
            </a:r>
          </a:p>
          <a:p>
            <a:r>
              <a:rPr lang="en-US" sz="1600" b="1" i="1" dirty="0">
                <a:solidFill>
                  <a:schemeClr val="accent3"/>
                </a:solidFill>
              </a:rPr>
              <a:t>    // </a:t>
            </a:r>
            <a:r>
              <a:rPr lang="ru-RU" sz="1600" b="1" i="1" dirty="0">
                <a:solidFill>
                  <a:schemeClr val="accent3"/>
                </a:solidFill>
              </a:rPr>
              <a:t>мы запрещаем переопределение этого  </a:t>
            </a:r>
          </a:p>
          <a:p>
            <a:r>
              <a:rPr lang="ru-RU" sz="1600" b="1" i="1" dirty="0">
                <a:solidFill>
                  <a:schemeClr val="accent3"/>
                </a:solidFill>
              </a:rPr>
              <a:t>    // метода в классе наследнике </a:t>
            </a:r>
          </a:p>
          <a:p>
            <a:r>
              <a:rPr lang="ru-RU" sz="1600" b="1" i="1" dirty="0">
                <a:solidFill>
                  <a:schemeClr val="accent3"/>
                </a:solidFill>
              </a:rPr>
              <a:t>    </a:t>
            </a:r>
            <a:r>
              <a:rPr lang="en-US" sz="1600" b="1" i="1" dirty="0">
                <a:solidFill>
                  <a:schemeClr val="accent4"/>
                </a:solidFill>
              </a:rPr>
              <a:t>final void method2(){ </a:t>
            </a:r>
          </a:p>
          <a:p>
            <a:r>
              <a:rPr lang="en-US" sz="1600" b="1" i="1" dirty="0">
                <a:solidFill>
                  <a:schemeClr val="accent4"/>
                </a:solidFill>
              </a:rPr>
              <a:t>        </a:t>
            </a:r>
            <a:r>
              <a:rPr lang="en-US" sz="1600" b="1" i="1" dirty="0" err="1">
                <a:solidFill>
                  <a:schemeClr val="accent4"/>
                </a:solidFill>
              </a:rPr>
              <a:t>System.out.println</a:t>
            </a:r>
            <a:r>
              <a:rPr lang="en-US" sz="1600" b="1" i="1" dirty="0">
                <a:solidFill>
                  <a:schemeClr val="accent4"/>
                </a:solidFill>
              </a:rPr>
              <a:t>("class First method2"); </a:t>
            </a:r>
          </a:p>
          <a:p>
            <a:r>
              <a:rPr lang="en-US" sz="1600" b="1" i="1" dirty="0">
                <a:solidFill>
                  <a:schemeClr val="accent4"/>
                </a:solidFill>
              </a:rPr>
              <a:t>    } </a:t>
            </a:r>
          </a:p>
          <a:p>
            <a:r>
              <a:rPr lang="en-US" sz="1600" b="1" i="1" dirty="0">
                <a:solidFill>
                  <a:schemeClr val="accent3"/>
                </a:solidFill>
              </a:rPr>
              <a:t>} </a:t>
            </a:r>
          </a:p>
          <a:p>
            <a:r>
              <a:rPr lang="en-US" sz="1600" b="1" i="1" dirty="0">
                <a:solidFill>
                  <a:schemeClr val="accent3"/>
                </a:solidFill>
              </a:rPr>
              <a:t>//  </a:t>
            </a:r>
            <a:r>
              <a:rPr lang="ru-RU" sz="1600" b="1" i="1" dirty="0">
                <a:solidFill>
                  <a:schemeClr val="accent3"/>
                </a:solidFill>
              </a:rPr>
              <a:t>Обозначая класс </a:t>
            </a:r>
            <a:r>
              <a:rPr lang="ru-RU" sz="1600" b="1" i="1" dirty="0" err="1">
                <a:solidFill>
                  <a:schemeClr val="accent3"/>
                </a:solidFill>
              </a:rPr>
              <a:t>финализацией</a:t>
            </a:r>
            <a:r>
              <a:rPr lang="ru-RU" sz="1600" b="1" i="1" dirty="0">
                <a:solidFill>
                  <a:schemeClr val="accent3"/>
                </a:solidFill>
              </a:rPr>
              <a:t> мы  </a:t>
            </a:r>
          </a:p>
          <a:p>
            <a:r>
              <a:rPr lang="ru-RU" sz="1600" b="1" i="1" dirty="0">
                <a:solidFill>
                  <a:schemeClr val="accent3"/>
                </a:solidFill>
              </a:rPr>
              <a:t>//  запрещаем его  использование  в качестве  </a:t>
            </a:r>
          </a:p>
          <a:p>
            <a:r>
              <a:rPr lang="ru-RU" sz="1600" b="1" i="1" dirty="0">
                <a:solidFill>
                  <a:schemeClr val="accent3"/>
                </a:solidFill>
              </a:rPr>
              <a:t>//  суперкласса </a:t>
            </a:r>
          </a:p>
          <a:p>
            <a:r>
              <a:rPr lang="en-US" sz="1600" b="1" i="1" dirty="0">
                <a:solidFill>
                  <a:schemeClr val="accent4"/>
                </a:solidFill>
              </a:rPr>
              <a:t>final public class  Second  extends First </a:t>
            </a:r>
            <a:r>
              <a:rPr lang="en-US" sz="1600" b="1" i="1" dirty="0">
                <a:solidFill>
                  <a:schemeClr val="accent3"/>
                </a:solidFill>
              </a:rPr>
              <a:t>{ </a:t>
            </a:r>
          </a:p>
          <a:p>
            <a:r>
              <a:rPr lang="en-US" sz="1600" b="1" i="1" dirty="0">
                <a:solidFill>
                  <a:schemeClr val="accent3"/>
                </a:solidFill>
              </a:rPr>
              <a:t>    // </a:t>
            </a:r>
            <a:r>
              <a:rPr lang="ru-RU" sz="1600" b="1" i="1" dirty="0">
                <a:solidFill>
                  <a:schemeClr val="accent3"/>
                </a:solidFill>
              </a:rPr>
              <a:t>Мы можем переопределить только </a:t>
            </a:r>
            <a:r>
              <a:rPr lang="en-US" sz="1600" b="1" i="1" dirty="0">
                <a:solidFill>
                  <a:schemeClr val="accent3"/>
                </a:solidFill>
              </a:rPr>
              <a:t>method1 </a:t>
            </a:r>
          </a:p>
          <a:p>
            <a:r>
              <a:rPr lang="en-US" sz="1600" b="1" i="1" dirty="0">
                <a:solidFill>
                  <a:schemeClr val="accent3"/>
                </a:solidFill>
              </a:rPr>
              <a:t>    // </a:t>
            </a:r>
            <a:r>
              <a:rPr lang="ru-RU" sz="1600" b="1" i="1" dirty="0">
                <a:solidFill>
                  <a:schemeClr val="accent3"/>
                </a:solidFill>
              </a:rPr>
              <a:t>т.к. он не объявлен  в суперклассе как  финальный </a:t>
            </a:r>
          </a:p>
          <a:p>
            <a:r>
              <a:rPr lang="ru-RU" sz="1600" b="1" i="1" dirty="0">
                <a:solidFill>
                  <a:schemeClr val="accent3"/>
                </a:solidFill>
              </a:rPr>
              <a:t>    </a:t>
            </a:r>
            <a:r>
              <a:rPr lang="en-US" sz="1600" b="1" i="1" dirty="0">
                <a:solidFill>
                  <a:schemeClr val="accent3"/>
                </a:solidFill>
              </a:rPr>
              <a:t>void method1() {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("class Second method1"); </a:t>
            </a:r>
          </a:p>
          <a:p>
            <a:r>
              <a:rPr lang="en-US" sz="1600" b="1" i="1" dirty="0">
                <a:solidFill>
                  <a:schemeClr val="accent3"/>
                </a:solidFill>
              </a:rPr>
              <a:t>    } </a:t>
            </a:r>
            <a:endParaRPr lang="ru-RU" sz="1600" b="1" i="1" dirty="0">
              <a:solidFill>
                <a:schemeClr val="accent3"/>
              </a:solidFill>
            </a:endParaRPr>
          </a:p>
        </p:txBody>
      </p:sp>
    </p:spTree>
    <p:extLst>
      <p:ext uri="{BB962C8B-B14F-4D97-AF65-F5344CB8AC3E}">
        <p14:creationId xmlns:p14="http://schemas.microsoft.com/office/powerpoint/2010/main" val="2142309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124744"/>
            <a:ext cx="8136904" cy="3108543"/>
          </a:xfrm>
          <a:prstGeom prst="rect">
            <a:avLst/>
          </a:prstGeom>
        </p:spPr>
        <p:txBody>
          <a:bodyPr wrap="square">
            <a:spAutoFit/>
          </a:bodyPr>
          <a:lstStyle/>
          <a:p>
            <a:r>
              <a:rPr lang="ru-RU" b="1" i="1" dirty="0">
                <a:solidFill>
                  <a:schemeClr val="accent4"/>
                </a:solidFill>
              </a:rPr>
              <a:t>Что означает ключевое слово </a:t>
            </a:r>
            <a:r>
              <a:rPr lang="ru-RU" b="1" i="1" dirty="0" err="1">
                <a:solidFill>
                  <a:schemeClr val="accent4"/>
                </a:solidFill>
              </a:rPr>
              <a:t>final</a:t>
            </a:r>
            <a:r>
              <a:rPr lang="ru-RU" b="1" i="1" dirty="0">
                <a:solidFill>
                  <a:schemeClr val="accent4"/>
                </a:solidFill>
              </a:rPr>
              <a:t>?</a:t>
            </a:r>
            <a:endParaRPr lang="en-US" b="1" i="1" dirty="0">
              <a:solidFill>
                <a:schemeClr val="accent4"/>
              </a:solidFill>
            </a:endParaRPr>
          </a:p>
          <a:p>
            <a:endParaRPr lang="ru-RU" dirty="0"/>
          </a:p>
          <a:p>
            <a:pPr algn="just"/>
            <a:r>
              <a:rPr lang="ru-RU" sz="1600" b="1" i="1" dirty="0">
                <a:solidFill>
                  <a:schemeClr val="accent3"/>
                </a:solidFill>
              </a:rPr>
              <a:t>В случае класса - нельзя от него наследоваться.</a:t>
            </a:r>
          </a:p>
          <a:p>
            <a:pPr algn="just"/>
            <a:r>
              <a:rPr lang="ru-RU" sz="1600" b="1" i="1" dirty="0">
                <a:solidFill>
                  <a:schemeClr val="accent3"/>
                </a:solidFill>
              </a:rPr>
              <a:t>В случае метода - нельзя его переопределять. Также </a:t>
            </a:r>
            <a:r>
              <a:rPr lang="ru-RU" sz="1600" b="1" i="1" dirty="0" err="1">
                <a:solidFill>
                  <a:schemeClr val="accent3"/>
                </a:solidFill>
              </a:rPr>
              <a:t>java</a:t>
            </a:r>
            <a:r>
              <a:rPr lang="ru-RU" sz="1600" b="1" i="1" dirty="0">
                <a:solidFill>
                  <a:schemeClr val="accent3"/>
                </a:solidFill>
              </a:rPr>
              <a:t> позволяет объявлять </a:t>
            </a:r>
            <a:r>
              <a:rPr lang="ru-RU" sz="1600" b="1" i="1" dirty="0" err="1">
                <a:solidFill>
                  <a:schemeClr val="accent3"/>
                </a:solidFill>
              </a:rPr>
              <a:t>final</a:t>
            </a:r>
            <a:r>
              <a:rPr lang="ru-RU" sz="1600" b="1" i="1" dirty="0">
                <a:solidFill>
                  <a:schemeClr val="accent3"/>
                </a:solidFill>
              </a:rPr>
              <a:t> аргументы методов, тогда метод их не может изменить.</a:t>
            </a:r>
          </a:p>
          <a:p>
            <a:pPr algn="just"/>
            <a:r>
              <a:rPr lang="ru-RU" sz="1600" b="1" i="1" dirty="0">
                <a:solidFill>
                  <a:schemeClr val="accent3"/>
                </a:solidFill>
              </a:rPr>
              <a:t>В случае члена класса </a:t>
            </a:r>
            <a:r>
              <a:rPr lang="ru-RU" sz="1600" b="1" i="1" dirty="0" err="1">
                <a:solidFill>
                  <a:schemeClr val="accent3"/>
                </a:solidFill>
              </a:rPr>
              <a:t>final</a:t>
            </a:r>
            <a:r>
              <a:rPr lang="ru-RU" sz="1600" b="1" i="1" dirty="0">
                <a:solidFill>
                  <a:schemeClr val="accent3"/>
                </a:solidFill>
              </a:rPr>
              <a:t> означает константу, которая после инициализации не поменяет своего значения.</a:t>
            </a:r>
            <a:r>
              <a:rPr lang="en-US" sz="1600" b="1" i="1" dirty="0">
                <a:solidFill>
                  <a:schemeClr val="accent3"/>
                </a:solidFill>
              </a:rPr>
              <a:t> </a:t>
            </a:r>
            <a:r>
              <a:rPr lang="ru-RU" sz="1600" b="1" i="1" dirty="0">
                <a:solidFill>
                  <a:schemeClr val="accent3"/>
                </a:solidFill>
              </a:rPr>
              <a:t>Для примитивов </a:t>
            </a:r>
            <a:r>
              <a:rPr lang="ru-RU" sz="1600" b="1" i="1" dirty="0" err="1">
                <a:solidFill>
                  <a:schemeClr val="accent3"/>
                </a:solidFill>
              </a:rPr>
              <a:t>final</a:t>
            </a:r>
            <a:r>
              <a:rPr lang="ru-RU" sz="1600" b="1" i="1" dirty="0">
                <a:solidFill>
                  <a:schemeClr val="accent3"/>
                </a:solidFill>
              </a:rPr>
              <a:t> делает постоянным значение, а для ссылки на объект постоянной становится ссылка(тогда как объект может изменяться).А такая ссылка уже не может указывать на другой объект.</a:t>
            </a:r>
          </a:p>
        </p:txBody>
      </p:sp>
    </p:spTree>
    <p:extLst>
      <p:ext uri="{BB962C8B-B14F-4D97-AF65-F5344CB8AC3E}">
        <p14:creationId xmlns:p14="http://schemas.microsoft.com/office/powerpoint/2010/main" val="3943126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6922" y="1303769"/>
            <a:ext cx="8313549" cy="1077218"/>
          </a:xfrm>
          <a:prstGeom prst="rect">
            <a:avLst/>
          </a:prstGeom>
        </p:spPr>
        <p:txBody>
          <a:bodyPr wrap="square">
            <a:spAutoFit/>
          </a:bodyPr>
          <a:lstStyle/>
          <a:p>
            <a:r>
              <a:rPr lang="ru-RU" sz="1600" b="1" i="1" dirty="0">
                <a:solidFill>
                  <a:schemeClr val="accent4"/>
                </a:solidFill>
              </a:rPr>
              <a:t>Имеет ли смысл объявлять метод </a:t>
            </a:r>
            <a:r>
              <a:rPr lang="ru-RU" sz="1600" b="1" i="1" dirty="0" err="1">
                <a:solidFill>
                  <a:schemeClr val="accent4"/>
                </a:solidFill>
              </a:rPr>
              <a:t>private</a:t>
            </a:r>
            <a:r>
              <a:rPr lang="ru-RU" sz="1600" b="1" i="1" dirty="0">
                <a:solidFill>
                  <a:schemeClr val="accent4"/>
                </a:solidFill>
              </a:rPr>
              <a:t> </a:t>
            </a:r>
            <a:r>
              <a:rPr lang="ru-RU" sz="1600" b="1" i="1" dirty="0" err="1">
                <a:solidFill>
                  <a:schemeClr val="accent4"/>
                </a:solidFill>
              </a:rPr>
              <a:t>final</a:t>
            </a:r>
            <a:r>
              <a:rPr lang="ru-RU" sz="1600" b="1" i="1" dirty="0">
                <a:solidFill>
                  <a:schemeClr val="accent4"/>
                </a:solidFill>
              </a:rPr>
              <a:t>?</a:t>
            </a:r>
            <a:endParaRPr lang="en-US" sz="1600" b="1" i="1" dirty="0">
              <a:solidFill>
                <a:schemeClr val="accent4"/>
              </a:solidFill>
            </a:endParaRPr>
          </a:p>
          <a:p>
            <a:endParaRPr lang="ru-RU" sz="1600" b="1" i="1" dirty="0">
              <a:solidFill>
                <a:schemeClr val="accent3"/>
              </a:solidFill>
            </a:endParaRPr>
          </a:p>
          <a:p>
            <a:r>
              <a:rPr lang="ru-RU" sz="1600" b="1" i="1" dirty="0">
                <a:solidFill>
                  <a:schemeClr val="accent3"/>
                </a:solidFill>
              </a:rPr>
              <a:t>Не имеет, так как </a:t>
            </a:r>
            <a:r>
              <a:rPr lang="ru-RU" sz="1600" b="1" i="1" dirty="0" err="1">
                <a:solidFill>
                  <a:schemeClr val="accent3"/>
                </a:solidFill>
              </a:rPr>
              <a:t>private</a:t>
            </a:r>
            <a:r>
              <a:rPr lang="ru-RU" sz="1600" b="1" i="1" dirty="0">
                <a:solidFill>
                  <a:schemeClr val="accent3"/>
                </a:solidFill>
              </a:rPr>
              <a:t> метод не виден в наследниках, соответственно не может быть переопределен</a:t>
            </a:r>
          </a:p>
        </p:txBody>
      </p:sp>
      <p:sp>
        <p:nvSpPr>
          <p:cNvPr id="3" name="Прямоугольник 2"/>
          <p:cNvSpPr/>
          <p:nvPr/>
        </p:nvSpPr>
        <p:spPr>
          <a:xfrm>
            <a:off x="559241" y="2879545"/>
            <a:ext cx="7960259" cy="2062103"/>
          </a:xfrm>
          <a:prstGeom prst="rect">
            <a:avLst/>
          </a:prstGeom>
        </p:spPr>
        <p:txBody>
          <a:bodyPr wrap="square">
            <a:spAutoFit/>
          </a:bodyPr>
          <a:lstStyle/>
          <a:p>
            <a:r>
              <a:rPr lang="ru-RU" sz="1600" b="1" dirty="0">
                <a:solidFill>
                  <a:schemeClr val="accent4"/>
                </a:solidFill>
              </a:rPr>
              <a:t>Что будет, если единственный конструктор класса объявлен как </a:t>
            </a:r>
            <a:r>
              <a:rPr lang="ru-RU" sz="1600" b="1" dirty="0" err="1">
                <a:solidFill>
                  <a:schemeClr val="accent4"/>
                </a:solidFill>
              </a:rPr>
              <a:t>final</a:t>
            </a:r>
            <a:r>
              <a:rPr lang="ru-RU" sz="1600" b="1" dirty="0">
                <a:solidFill>
                  <a:schemeClr val="accent4"/>
                </a:solidFill>
              </a:rPr>
              <a:t>?</a:t>
            </a:r>
            <a:endParaRPr lang="en-US" sz="1600" b="1" dirty="0">
              <a:solidFill>
                <a:schemeClr val="accent4"/>
              </a:solidFill>
            </a:endParaRPr>
          </a:p>
          <a:p>
            <a:endParaRPr lang="ru-RU" sz="1600" b="1" dirty="0">
              <a:solidFill>
                <a:srgbClr val="FF0000"/>
              </a:solidFill>
            </a:endParaRPr>
          </a:p>
          <a:p>
            <a:r>
              <a:rPr lang="ru-RU" sz="1600" b="1" i="1" dirty="0">
                <a:solidFill>
                  <a:schemeClr val="accent3"/>
                </a:solidFill>
              </a:rPr>
              <a:t>Ошибка компиляции. Так как конструкторы не наследуются то нет смысла объявлять их </a:t>
            </a:r>
            <a:r>
              <a:rPr lang="ru-RU" sz="1600" b="1" i="1" dirty="0" err="1">
                <a:solidFill>
                  <a:schemeClr val="accent3"/>
                </a:solidFill>
              </a:rPr>
              <a:t>final</a:t>
            </a:r>
            <a:r>
              <a:rPr lang="ru-RU" sz="1600" b="1" i="1" dirty="0">
                <a:solidFill>
                  <a:schemeClr val="accent3"/>
                </a:solidFill>
              </a:rPr>
              <a:t>.</a:t>
            </a:r>
            <a:endParaRPr lang="en-US" sz="1600" b="1" i="1" dirty="0">
              <a:solidFill>
                <a:schemeClr val="accent3"/>
              </a:solidFill>
            </a:endParaRPr>
          </a:p>
          <a:p>
            <a:endParaRPr lang="en-US" sz="1600" b="1" i="1" dirty="0">
              <a:solidFill>
                <a:schemeClr val="accent3"/>
              </a:solidFill>
            </a:endParaRPr>
          </a:p>
          <a:p>
            <a:r>
              <a:rPr lang="ru-RU" sz="1600" b="1" i="1" dirty="0">
                <a:solidFill>
                  <a:schemeClr val="accent3"/>
                </a:solidFill>
              </a:rPr>
              <a:t>Конструктор не может быть </a:t>
            </a:r>
            <a:r>
              <a:rPr lang="ru-RU" sz="1600" b="1" i="1" dirty="0" err="1">
                <a:solidFill>
                  <a:schemeClr val="accent3"/>
                </a:solidFill>
              </a:rPr>
              <a:t>abstract</a:t>
            </a:r>
            <a:r>
              <a:rPr lang="ru-RU" sz="1600" b="1" i="1" dirty="0">
                <a:solidFill>
                  <a:schemeClr val="accent3"/>
                </a:solidFill>
              </a:rPr>
              <a:t>, </a:t>
            </a:r>
            <a:r>
              <a:rPr lang="ru-RU" sz="1600" b="1" i="1" dirty="0" err="1">
                <a:solidFill>
                  <a:schemeClr val="accent3"/>
                </a:solidFill>
              </a:rPr>
              <a:t>static</a:t>
            </a:r>
            <a:r>
              <a:rPr lang="ru-RU" sz="1600" b="1" i="1" dirty="0">
                <a:solidFill>
                  <a:schemeClr val="accent3"/>
                </a:solidFill>
              </a:rPr>
              <a:t>, </a:t>
            </a:r>
            <a:r>
              <a:rPr lang="ru-RU" sz="1600" b="1" i="1" dirty="0" err="1">
                <a:solidFill>
                  <a:schemeClr val="accent3"/>
                </a:solidFill>
              </a:rPr>
              <a:t>final</a:t>
            </a:r>
            <a:r>
              <a:rPr lang="ru-RU" sz="1600" b="1" i="1" dirty="0">
                <a:solidFill>
                  <a:schemeClr val="accent3"/>
                </a:solidFill>
              </a:rPr>
              <a:t>, </a:t>
            </a:r>
            <a:r>
              <a:rPr lang="ru-RU" sz="1600" b="1" i="1" dirty="0" err="1">
                <a:solidFill>
                  <a:schemeClr val="accent3"/>
                </a:solidFill>
              </a:rPr>
              <a:t>native</a:t>
            </a:r>
            <a:r>
              <a:rPr lang="ru-RU" sz="1600" b="1" i="1" dirty="0">
                <a:solidFill>
                  <a:schemeClr val="accent3"/>
                </a:solidFill>
              </a:rPr>
              <a:t>, </a:t>
            </a:r>
            <a:r>
              <a:rPr lang="ru-RU" sz="1600" b="1" i="1" dirty="0" err="1">
                <a:solidFill>
                  <a:schemeClr val="accent3"/>
                </a:solidFill>
              </a:rPr>
              <a:t>or</a:t>
            </a:r>
            <a:r>
              <a:rPr lang="ru-RU" sz="1600" b="1" i="1" dirty="0">
                <a:solidFill>
                  <a:schemeClr val="accent3"/>
                </a:solidFill>
              </a:rPr>
              <a:t> </a:t>
            </a:r>
            <a:r>
              <a:rPr lang="ru-RU" sz="1600" b="1" i="1" dirty="0" err="1">
                <a:solidFill>
                  <a:schemeClr val="accent3"/>
                </a:solidFill>
              </a:rPr>
              <a:t>synchronized</a:t>
            </a:r>
            <a:endParaRPr lang="ru-RU" sz="1600" b="1" i="1" dirty="0">
              <a:solidFill>
                <a:schemeClr val="accent3"/>
              </a:solidFill>
            </a:endParaRPr>
          </a:p>
        </p:txBody>
      </p:sp>
    </p:spTree>
    <p:extLst>
      <p:ext uri="{BB962C8B-B14F-4D97-AF65-F5344CB8AC3E}">
        <p14:creationId xmlns:p14="http://schemas.microsoft.com/office/powerpoint/2010/main" val="37425607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980728"/>
            <a:ext cx="8208912" cy="2893100"/>
          </a:xfrm>
          <a:prstGeom prst="rect">
            <a:avLst/>
          </a:prstGeom>
        </p:spPr>
        <p:txBody>
          <a:bodyPr wrap="square">
            <a:spAutoFit/>
          </a:bodyPr>
          <a:lstStyle/>
          <a:p>
            <a:r>
              <a:rPr lang="ru-RU" dirty="0"/>
              <a:t> </a:t>
            </a:r>
            <a:r>
              <a:rPr lang="ru-RU" b="1" i="1" dirty="0">
                <a:solidFill>
                  <a:schemeClr val="accent4"/>
                </a:solidFill>
              </a:rPr>
              <a:t>Какие особенности инициализации </a:t>
            </a:r>
            <a:r>
              <a:rPr lang="ru-RU" b="1" i="1" dirty="0" err="1">
                <a:solidFill>
                  <a:schemeClr val="accent4"/>
                </a:solidFill>
              </a:rPr>
              <a:t>final</a:t>
            </a:r>
            <a:r>
              <a:rPr lang="ru-RU" b="1" i="1" dirty="0">
                <a:solidFill>
                  <a:schemeClr val="accent4"/>
                </a:solidFill>
              </a:rPr>
              <a:t> переменных?</a:t>
            </a:r>
            <a:endParaRPr lang="en-US" b="1" i="1" dirty="0">
              <a:solidFill>
                <a:schemeClr val="accent4"/>
              </a:solidFill>
            </a:endParaRPr>
          </a:p>
          <a:p>
            <a:pPr algn="just"/>
            <a:endParaRPr lang="ru-RU" b="1" dirty="0">
              <a:solidFill>
                <a:srgbClr val="FF0000"/>
              </a:solidFill>
            </a:endParaRPr>
          </a:p>
          <a:p>
            <a:pPr algn="just"/>
            <a:r>
              <a:rPr lang="ru-RU" sz="1600" b="1" i="1" dirty="0">
                <a:solidFill>
                  <a:schemeClr val="accent3"/>
                </a:solidFill>
              </a:rPr>
              <a:t>Если </a:t>
            </a:r>
            <a:r>
              <a:rPr lang="ru-RU" sz="1600" b="1" i="1" dirty="0" err="1">
                <a:solidFill>
                  <a:schemeClr val="accent3"/>
                </a:solidFill>
              </a:rPr>
              <a:t>final</a:t>
            </a:r>
            <a:r>
              <a:rPr lang="ru-RU" sz="1600" b="1" i="1" dirty="0">
                <a:solidFill>
                  <a:schemeClr val="accent3"/>
                </a:solidFill>
              </a:rPr>
              <a:t> переменная, объявленная как не </a:t>
            </a:r>
            <a:r>
              <a:rPr lang="ru-RU" sz="1600" b="1" i="1" dirty="0" err="1">
                <a:solidFill>
                  <a:schemeClr val="accent3"/>
                </a:solidFill>
              </a:rPr>
              <a:t>static</a:t>
            </a:r>
            <a:r>
              <a:rPr lang="ru-RU" sz="1600" b="1" i="1" dirty="0">
                <a:solidFill>
                  <a:schemeClr val="accent3"/>
                </a:solidFill>
              </a:rPr>
              <a:t>, не инициализируется при объявлении или этого ЯВНО не происходит в теле конструктора или блоке инициализации, то это приведет к ошибке компиляции.</a:t>
            </a:r>
          </a:p>
          <a:p>
            <a:pPr algn="just"/>
            <a:r>
              <a:rPr lang="ru-RU" sz="1600" b="1" i="1" dirty="0" err="1">
                <a:solidFill>
                  <a:schemeClr val="accent3"/>
                </a:solidFill>
              </a:rPr>
              <a:t>Final</a:t>
            </a:r>
            <a:r>
              <a:rPr lang="ru-RU" sz="1600" b="1" i="1" dirty="0">
                <a:solidFill>
                  <a:schemeClr val="accent3"/>
                </a:solidFill>
              </a:rPr>
              <a:t> переменные, объявленные как </a:t>
            </a:r>
            <a:r>
              <a:rPr lang="ru-RU" sz="1600" b="1" i="1" dirty="0" err="1">
                <a:solidFill>
                  <a:schemeClr val="accent3"/>
                </a:solidFill>
              </a:rPr>
              <a:t>static</a:t>
            </a:r>
            <a:r>
              <a:rPr lang="ru-RU" sz="1600" b="1" i="1" dirty="0">
                <a:solidFill>
                  <a:schemeClr val="accent3"/>
                </a:solidFill>
              </a:rPr>
              <a:t>, должны быть проинициализированы при объявлении или в блоке инициализации, также объявленном как </a:t>
            </a:r>
            <a:r>
              <a:rPr lang="ru-RU" sz="1600" b="1" i="1" dirty="0" err="1">
                <a:solidFill>
                  <a:schemeClr val="accent3"/>
                </a:solidFill>
              </a:rPr>
              <a:t>static</a:t>
            </a:r>
            <a:r>
              <a:rPr lang="ru-RU" sz="1600" b="1" i="1" dirty="0">
                <a:solidFill>
                  <a:schemeClr val="accent3"/>
                </a:solidFill>
              </a:rPr>
              <a:t>. В противном случае, опять получится ошибка компиляции.</a:t>
            </a:r>
          </a:p>
          <a:p>
            <a:endParaRPr lang="ru-RU" dirty="0"/>
          </a:p>
        </p:txBody>
      </p:sp>
    </p:spTree>
    <p:extLst>
      <p:ext uri="{BB962C8B-B14F-4D97-AF65-F5344CB8AC3E}">
        <p14:creationId xmlns:p14="http://schemas.microsoft.com/office/powerpoint/2010/main" val="31272462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37912" y="1988840"/>
            <a:ext cx="8050495" cy="584775"/>
          </a:xfrm>
          <a:prstGeom prst="rect">
            <a:avLst/>
          </a:prstGeom>
        </p:spPr>
        <p:txBody>
          <a:bodyPr wrap="square">
            <a:spAutoFit/>
          </a:bodyPr>
          <a:lstStyle/>
          <a:p>
            <a:pPr algn="just"/>
            <a:r>
              <a:rPr lang="en-US" sz="1600" b="1" i="1" dirty="0">
                <a:solidFill>
                  <a:srgbClr val="002060"/>
                </a:solidFill>
              </a:rPr>
              <a:t>Develop code that uses static keyword on initialize blocks, variables, methods, and classes</a:t>
            </a:r>
          </a:p>
        </p:txBody>
      </p:sp>
      <p:sp>
        <p:nvSpPr>
          <p:cNvPr id="3" name="Rectangle 2"/>
          <p:cNvSpPr/>
          <p:nvPr/>
        </p:nvSpPr>
        <p:spPr>
          <a:xfrm>
            <a:off x="2627784" y="476672"/>
            <a:ext cx="3863558" cy="523220"/>
          </a:xfrm>
          <a:prstGeom prst="rect">
            <a:avLst/>
          </a:prstGeom>
        </p:spPr>
        <p:txBody>
          <a:bodyPr wrap="none">
            <a:spAutoFit/>
          </a:bodyPr>
          <a:lstStyle/>
          <a:p>
            <a:r>
              <a:rPr lang="en-US" sz="2800" b="1" i="1" dirty="0" smtClean="0">
                <a:solidFill>
                  <a:srgbClr val="002060"/>
                </a:solidFill>
              </a:rPr>
              <a:t>STATIC KEYWORD</a:t>
            </a:r>
            <a:endParaRPr lang="en-US" sz="2800" b="1" i="1" dirty="0">
              <a:solidFill>
                <a:schemeClr val="accent3"/>
              </a:solidFill>
            </a:endParaRPr>
          </a:p>
        </p:txBody>
      </p:sp>
    </p:spTree>
    <p:extLst>
      <p:ext uri="{BB962C8B-B14F-4D97-AF65-F5344CB8AC3E}">
        <p14:creationId xmlns:p14="http://schemas.microsoft.com/office/powerpoint/2010/main" val="3384581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3651071"/>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23528" y="404664"/>
            <a:ext cx="4174541" cy="461665"/>
          </a:xfrm>
          <a:prstGeom prst="rect">
            <a:avLst/>
          </a:prstGeom>
        </p:spPr>
        <p:txBody>
          <a:bodyPr wrap="none">
            <a:spAutoFit/>
          </a:bodyPr>
          <a:lstStyle/>
          <a:p>
            <a:r>
              <a:rPr lang="en-US" sz="2400" b="1" i="1" dirty="0">
                <a:solidFill>
                  <a:schemeClr val="accent3"/>
                </a:solidFill>
              </a:rPr>
              <a:t>C</a:t>
            </a:r>
            <a:r>
              <a:rPr lang="ru-RU" sz="2400" b="1" i="1" dirty="0" err="1">
                <a:solidFill>
                  <a:schemeClr val="accent3"/>
                </a:solidFill>
              </a:rPr>
              <a:t>пецификатора</a:t>
            </a:r>
            <a:r>
              <a:rPr lang="ru-RU" sz="2400" b="1" i="1" dirty="0">
                <a:solidFill>
                  <a:schemeClr val="accent3"/>
                </a:solidFill>
              </a:rPr>
              <a:t> </a:t>
            </a:r>
            <a:r>
              <a:rPr lang="ru-RU" sz="2400" b="1" i="1" dirty="0" err="1">
                <a:solidFill>
                  <a:schemeClr val="accent3"/>
                </a:solidFill>
              </a:rPr>
              <a:t>static</a:t>
            </a:r>
            <a:r>
              <a:rPr lang="ru-RU" sz="2400" b="1" i="1" dirty="0">
                <a:solidFill>
                  <a:schemeClr val="accent3"/>
                </a:solidFill>
              </a:rPr>
              <a:t> </a:t>
            </a:r>
            <a:endParaRPr lang="ru-RU" sz="2400" dirty="0"/>
          </a:p>
        </p:txBody>
      </p:sp>
    </p:spTree>
    <p:extLst>
      <p:ext uri="{BB962C8B-B14F-4D97-AF65-F5344CB8AC3E}">
        <p14:creationId xmlns:p14="http://schemas.microsoft.com/office/powerpoint/2010/main" val="1750437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590915"/>
            <a:ext cx="8299176" cy="4616648"/>
          </a:xfrm>
          <a:prstGeom prst="rect">
            <a:avLst/>
          </a:prstGeom>
        </p:spPr>
        <p:txBody>
          <a:bodyPr wrap="square">
            <a:spAutoFit/>
          </a:bodyPr>
          <a:lstStyle/>
          <a:p>
            <a:r>
              <a:rPr lang="en-US" sz="1400" dirty="0">
                <a:latin typeface="Courier New" panose="02070309020205020404" pitchFamily="49" charset="0"/>
              </a:rPr>
              <a:t>public class Counter </a:t>
            </a:r>
            <a:r>
              <a:rPr lang="en-US" sz="1400" dirty="0" smtClean="0">
                <a:latin typeface="Courier New" panose="02070309020205020404" pitchFamily="49" charset="0"/>
              </a:rPr>
              <a:t>{</a:t>
            </a:r>
          </a:p>
          <a:p>
            <a:endParaRPr lang="en-US" sz="1400" dirty="0">
              <a:latin typeface="Courier New" panose="02070309020205020404" pitchFamily="49" charset="0"/>
            </a:endParaRPr>
          </a:p>
          <a:p>
            <a:r>
              <a:rPr lang="en-US" sz="1400" dirty="0">
                <a:latin typeface="Courier New" panose="02070309020205020404" pitchFamily="49" charset="0"/>
              </a:rPr>
              <a:t>private </a:t>
            </a:r>
            <a:r>
              <a:rPr lang="en-US" sz="1400" dirty="0" err="1">
                <a:latin typeface="Courier New" panose="02070309020205020404" pitchFamily="49" charset="0"/>
              </a:rPr>
              <a:t>int</a:t>
            </a:r>
            <a:r>
              <a:rPr lang="en-US" sz="1400" dirty="0">
                <a:latin typeface="Courier New" panose="02070309020205020404" pitchFamily="49" charset="0"/>
              </a:rPr>
              <a:t> count; // variable to store the number of objects created</a:t>
            </a:r>
          </a:p>
          <a:p>
            <a:r>
              <a:rPr lang="en-US" sz="1400" dirty="0">
                <a:latin typeface="Courier New" panose="02070309020205020404" pitchFamily="49" charset="0"/>
              </a:rPr>
              <a:t>// for every Counter object created, the default constructor will be called;</a:t>
            </a:r>
          </a:p>
          <a:p>
            <a:r>
              <a:rPr lang="en-US" sz="1400" dirty="0">
                <a:latin typeface="Courier New" panose="02070309020205020404" pitchFamily="49" charset="0"/>
              </a:rPr>
              <a:t>// so, update the counter value inside the default constructor</a:t>
            </a:r>
          </a:p>
          <a:p>
            <a:r>
              <a:rPr lang="en-US" sz="1400" dirty="0">
                <a:latin typeface="Courier New" panose="02070309020205020404" pitchFamily="49" charset="0"/>
              </a:rPr>
              <a:t>public Counter() {</a:t>
            </a:r>
          </a:p>
          <a:p>
            <a:r>
              <a:rPr lang="en-US" sz="1400" dirty="0">
                <a:latin typeface="Courier New" panose="02070309020205020404" pitchFamily="49" charset="0"/>
              </a:rPr>
              <a:t>count++;</a:t>
            </a:r>
          </a:p>
          <a:p>
            <a:r>
              <a:rPr lang="en-US" sz="1400" dirty="0">
                <a:latin typeface="Courier New" panose="02070309020205020404" pitchFamily="49" charset="0"/>
              </a:rPr>
              <a:t>}</a:t>
            </a:r>
          </a:p>
          <a:p>
            <a:endParaRPr lang="en-US" sz="1400" dirty="0" smtClean="0">
              <a:latin typeface="Courier New" panose="02070309020205020404" pitchFamily="49" charset="0"/>
            </a:endParaRPr>
          </a:p>
          <a:p>
            <a:r>
              <a:rPr lang="en-US" sz="1400" dirty="0" smtClean="0">
                <a:latin typeface="Courier New" panose="02070309020205020404" pitchFamily="49" charset="0"/>
              </a:rPr>
              <a:t>public </a:t>
            </a:r>
            <a:r>
              <a:rPr lang="en-US" sz="1400" dirty="0">
                <a:latin typeface="Courier New" panose="02070309020205020404" pitchFamily="49" charset="0"/>
              </a:rPr>
              <a:t>void </a:t>
            </a:r>
            <a:r>
              <a:rPr lang="en-US" sz="1400" dirty="0" err="1">
                <a:latin typeface="Courier New" panose="02070309020205020404" pitchFamily="49" charset="0"/>
              </a:rPr>
              <a:t>printCount</a:t>
            </a:r>
            <a:r>
              <a:rPr lang="en-US" sz="1400" dirty="0">
                <a:latin typeface="Courier New" panose="02070309020205020404" pitchFamily="49" charset="0"/>
              </a:rPr>
              <a:t>() { // method to print the counter value so far</a:t>
            </a:r>
          </a:p>
          <a:p>
            <a:r>
              <a:rPr lang="en-US" sz="1400" dirty="0" err="1">
                <a:latin typeface="Courier New" panose="02070309020205020404" pitchFamily="49" charset="0"/>
              </a:rPr>
              <a:t>System.out.println</a:t>
            </a:r>
            <a:r>
              <a:rPr lang="en-US" sz="1400" dirty="0">
                <a:latin typeface="Courier New" panose="02070309020205020404" pitchFamily="49" charset="0"/>
              </a:rPr>
              <a:t>("Number of instances created so far is: " + count);</a:t>
            </a:r>
          </a:p>
          <a:p>
            <a:r>
              <a:rPr lang="en-US" sz="1400" dirty="0">
                <a:latin typeface="Courier New" panose="02070309020205020404" pitchFamily="49" charset="0"/>
              </a:rPr>
              <a:t>}</a:t>
            </a:r>
          </a:p>
          <a:p>
            <a:endParaRPr lang="en-US" sz="1400" dirty="0" smtClean="0">
              <a:latin typeface="Courier New" panose="02070309020205020404" pitchFamily="49" charset="0"/>
            </a:endParaRPr>
          </a:p>
          <a:p>
            <a:r>
              <a:rPr lang="en-US" sz="1400" dirty="0" smtClean="0">
                <a:latin typeface="Courier New" panose="02070309020205020404" pitchFamily="49" charset="0"/>
              </a:rPr>
              <a:t>public </a:t>
            </a:r>
            <a:r>
              <a:rPr lang="en-US" sz="1400" dirty="0">
                <a:latin typeface="Courier New" panose="02070309020205020404" pitchFamily="49" charset="0"/>
              </a:rPr>
              <a:t>static void main(String []</a:t>
            </a:r>
            <a:r>
              <a:rPr lang="en-US" sz="1400" dirty="0" err="1">
                <a:latin typeface="Courier New" panose="02070309020205020404" pitchFamily="49" charset="0"/>
              </a:rPr>
              <a:t>args</a:t>
            </a:r>
            <a:r>
              <a:rPr lang="en-US" sz="1400" dirty="0">
                <a:latin typeface="Courier New" panose="02070309020205020404" pitchFamily="49" charset="0"/>
              </a:rPr>
              <a:t>) {</a:t>
            </a:r>
          </a:p>
          <a:p>
            <a:r>
              <a:rPr lang="en-US" sz="1400" dirty="0">
                <a:latin typeface="Courier New" panose="02070309020205020404" pitchFamily="49" charset="0"/>
              </a:rPr>
              <a:t>Counter </a:t>
            </a:r>
            <a:r>
              <a:rPr lang="en-US" sz="1400" dirty="0" err="1">
                <a:latin typeface="Courier New" panose="02070309020205020404" pitchFamily="49" charset="0"/>
              </a:rPr>
              <a:t>anInstance</a:t>
            </a:r>
            <a:r>
              <a:rPr lang="en-US" sz="1400" dirty="0">
                <a:latin typeface="Courier New" panose="02070309020205020404" pitchFamily="49" charset="0"/>
              </a:rPr>
              <a:t> = new Counter();</a:t>
            </a:r>
          </a:p>
          <a:p>
            <a:r>
              <a:rPr lang="en-US" sz="1400" dirty="0" err="1">
                <a:latin typeface="Courier New" panose="02070309020205020404" pitchFamily="49" charset="0"/>
              </a:rPr>
              <a:t>anInstance.printCount</a:t>
            </a:r>
            <a:r>
              <a:rPr lang="en-US" sz="1400" dirty="0">
                <a:latin typeface="Courier New" panose="02070309020205020404" pitchFamily="49" charset="0"/>
              </a:rPr>
              <a:t>();</a:t>
            </a:r>
          </a:p>
          <a:p>
            <a:r>
              <a:rPr lang="en-US" sz="1400" dirty="0">
                <a:latin typeface="Courier New" panose="02070309020205020404" pitchFamily="49" charset="0"/>
              </a:rPr>
              <a:t>Counter </a:t>
            </a:r>
            <a:r>
              <a:rPr lang="en-US" sz="1400" dirty="0" err="1">
                <a:latin typeface="Courier New" panose="02070309020205020404" pitchFamily="49" charset="0"/>
              </a:rPr>
              <a:t>anotherInstance</a:t>
            </a:r>
            <a:r>
              <a:rPr lang="en-US" sz="1400" dirty="0">
                <a:latin typeface="Courier New" panose="02070309020205020404" pitchFamily="49" charset="0"/>
              </a:rPr>
              <a:t> = new Counter();</a:t>
            </a:r>
          </a:p>
          <a:p>
            <a:r>
              <a:rPr lang="en-US" sz="1400" dirty="0" err="1">
                <a:latin typeface="Courier New" panose="02070309020205020404" pitchFamily="49" charset="0"/>
              </a:rPr>
              <a:t>anotherInstance.printCount</a:t>
            </a:r>
            <a:r>
              <a:rPr lang="en-US" sz="1400" dirty="0">
                <a:latin typeface="Courier New" panose="02070309020205020404" pitchFamily="49" charset="0"/>
              </a:rPr>
              <a:t>();</a:t>
            </a:r>
          </a:p>
          <a:p>
            <a:endParaRPr lang="en-US" sz="1400" dirty="0" smtClean="0">
              <a:latin typeface="Courier New" panose="02070309020205020404" pitchFamily="49" charset="0"/>
            </a:endParaRPr>
          </a:p>
          <a:p>
            <a:r>
              <a:rPr lang="en-US" sz="1400" dirty="0" smtClean="0">
                <a:latin typeface="Courier New" panose="02070309020205020404" pitchFamily="49" charset="0"/>
              </a:rPr>
              <a:t>}</a:t>
            </a:r>
            <a:endParaRPr lang="en-US" sz="1400" dirty="0">
              <a:latin typeface="Courier New" panose="02070309020205020404" pitchFamily="49" charset="0"/>
            </a:endParaRPr>
          </a:p>
          <a:p>
            <a:r>
              <a:rPr lang="en-US" sz="1400" dirty="0">
                <a:latin typeface="Courier New" panose="02070309020205020404" pitchFamily="49" charset="0"/>
              </a:rPr>
              <a:t>}</a:t>
            </a:r>
            <a:endParaRPr lang="en-US" sz="1400" dirty="0">
              <a:effectLst/>
              <a:latin typeface="Courier New" panose="02070309020205020404" pitchFamily="49" charset="0"/>
            </a:endParaRPr>
          </a:p>
        </p:txBody>
      </p:sp>
      <p:sp>
        <p:nvSpPr>
          <p:cNvPr id="3" name="Rectangle 2"/>
          <p:cNvSpPr/>
          <p:nvPr/>
        </p:nvSpPr>
        <p:spPr>
          <a:xfrm>
            <a:off x="4396764" y="5733256"/>
            <a:ext cx="4752528" cy="523220"/>
          </a:xfrm>
          <a:prstGeom prst="rect">
            <a:avLst/>
          </a:prstGeom>
        </p:spPr>
        <p:txBody>
          <a:bodyPr wrap="square">
            <a:spAutoFit/>
          </a:bodyPr>
          <a:lstStyle/>
          <a:p>
            <a:r>
              <a:rPr lang="en-US" sz="1400" dirty="0">
                <a:latin typeface="Courier New" panose="02070309020205020404" pitchFamily="49" charset="0"/>
              </a:rPr>
              <a:t>Number of instances created so far is: 1</a:t>
            </a:r>
          </a:p>
          <a:p>
            <a:r>
              <a:rPr lang="en-US" sz="1400" dirty="0">
                <a:latin typeface="Courier New" panose="02070309020205020404" pitchFamily="49" charset="0"/>
              </a:rPr>
              <a:t>Number of instances created so far is: 1</a:t>
            </a:r>
            <a:endParaRPr lang="en-US" sz="1400" dirty="0">
              <a:effectLst/>
              <a:latin typeface="Courier New" panose="02070309020205020404" pitchFamily="49" charset="0"/>
            </a:endParaRPr>
          </a:p>
        </p:txBody>
      </p:sp>
    </p:spTree>
    <p:extLst>
      <p:ext uri="{BB962C8B-B14F-4D97-AF65-F5344CB8AC3E}">
        <p14:creationId xmlns:p14="http://schemas.microsoft.com/office/powerpoint/2010/main" val="39777454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332656"/>
            <a:ext cx="7992888" cy="6001643"/>
          </a:xfrm>
          <a:prstGeom prst="rect">
            <a:avLst/>
          </a:prstGeom>
        </p:spPr>
        <p:txBody>
          <a:bodyPr wrap="square">
            <a:spAutoFit/>
          </a:bodyPr>
          <a:lstStyle/>
          <a:p>
            <a:r>
              <a:rPr lang="en-US" sz="1600" b="1" i="1" dirty="0">
                <a:solidFill>
                  <a:schemeClr val="accent3"/>
                </a:solidFill>
              </a:rPr>
              <a:t>package as;</a:t>
            </a:r>
          </a:p>
          <a:p>
            <a:r>
              <a:rPr lang="en-US" sz="1600" b="1" i="1" dirty="0">
                <a:solidFill>
                  <a:schemeClr val="accent3"/>
                </a:solidFill>
              </a:rPr>
              <a:t>public class Ball {</a:t>
            </a:r>
          </a:p>
          <a:p>
            <a:r>
              <a:rPr lang="en-US" sz="1600" b="1" i="1" dirty="0">
                <a:solidFill>
                  <a:schemeClr val="accent3"/>
                </a:solidFill>
              </a:rPr>
              <a:t>    /* </a:t>
            </a:r>
          </a:p>
          <a:p>
            <a:r>
              <a:rPr lang="en-US" sz="1600" b="1" i="1" dirty="0">
                <a:solidFill>
                  <a:schemeClr val="accent3"/>
                </a:solidFill>
              </a:rPr>
              <a:t>   * </a:t>
            </a:r>
            <a:r>
              <a:rPr lang="ru-RU" sz="1600" b="1" i="1" dirty="0" err="1">
                <a:solidFill>
                  <a:schemeClr val="accent3"/>
                </a:solidFill>
              </a:rPr>
              <a:t>Сатическое</a:t>
            </a:r>
            <a:r>
              <a:rPr lang="ru-RU" sz="1600" b="1" i="1" dirty="0">
                <a:solidFill>
                  <a:schemeClr val="accent3"/>
                </a:solidFill>
              </a:rPr>
              <a:t> поле для  хранения  кол -</a:t>
            </a:r>
            <a:r>
              <a:rPr lang="ru-RU" sz="1600" b="1" i="1" dirty="0" err="1">
                <a:solidFill>
                  <a:schemeClr val="accent3"/>
                </a:solidFill>
              </a:rPr>
              <a:t>ва</a:t>
            </a:r>
            <a:r>
              <a:rPr lang="ru-RU" sz="1600" b="1" i="1" dirty="0">
                <a:solidFill>
                  <a:schemeClr val="accent3"/>
                </a:solidFill>
              </a:rPr>
              <a:t> </a:t>
            </a:r>
          </a:p>
          <a:p>
            <a:r>
              <a:rPr lang="ru-RU" sz="1600" b="1" i="1" dirty="0">
                <a:solidFill>
                  <a:schemeClr val="accent3"/>
                </a:solidFill>
              </a:rPr>
              <a:t>   * существующих экземпляров класса  </a:t>
            </a:r>
          </a:p>
          <a:p>
            <a:r>
              <a:rPr lang="ru-RU" sz="1600" b="1" i="1" dirty="0">
                <a:solidFill>
                  <a:schemeClr val="accent3"/>
                </a:solidFill>
              </a:rPr>
              <a:t>   */ </a:t>
            </a:r>
          </a:p>
          <a:p>
            <a:r>
              <a:rPr lang="ru-RU" sz="1600" b="1" i="1" dirty="0">
                <a:solidFill>
                  <a:schemeClr val="accent4"/>
                </a:solidFill>
              </a:rPr>
              <a:t>    </a:t>
            </a:r>
            <a:r>
              <a:rPr lang="en-US" sz="1600" b="1" i="1" dirty="0">
                <a:solidFill>
                  <a:schemeClr val="accent4"/>
                </a:solidFill>
              </a:rPr>
              <a:t>public static </a:t>
            </a:r>
            <a:r>
              <a:rPr lang="en-US" sz="1600" b="1" i="1" dirty="0" err="1">
                <a:solidFill>
                  <a:schemeClr val="accent4"/>
                </a:solidFill>
              </a:rPr>
              <a:t>int</a:t>
            </a:r>
            <a:r>
              <a:rPr lang="en-US" sz="1600" b="1" i="1" dirty="0">
                <a:solidFill>
                  <a:schemeClr val="accent4"/>
                </a:solidFill>
              </a:rPr>
              <a:t>  count =0; </a:t>
            </a:r>
          </a:p>
          <a:p>
            <a:r>
              <a:rPr lang="en-US" sz="1600" b="1" i="1" dirty="0">
                <a:solidFill>
                  <a:schemeClr val="accent3"/>
                </a:solidFill>
              </a:rPr>
              <a:t>    /* </a:t>
            </a:r>
          </a:p>
          <a:p>
            <a:r>
              <a:rPr lang="en-US" sz="1600" b="1" i="1" dirty="0">
                <a:solidFill>
                  <a:schemeClr val="accent3"/>
                </a:solidFill>
              </a:rPr>
              <a:t>   * </a:t>
            </a:r>
            <a:r>
              <a:rPr lang="ru-RU" sz="1600" b="1" i="1" dirty="0">
                <a:solidFill>
                  <a:schemeClr val="accent3"/>
                </a:solidFill>
              </a:rPr>
              <a:t>Метод возвращает кол -</a:t>
            </a:r>
            <a:r>
              <a:rPr lang="ru-RU" sz="1600" b="1" i="1" dirty="0" err="1">
                <a:solidFill>
                  <a:schemeClr val="accent3"/>
                </a:solidFill>
              </a:rPr>
              <a:t>ва</a:t>
            </a:r>
            <a:r>
              <a:rPr lang="ru-RU" sz="1600" b="1" i="1" dirty="0">
                <a:solidFill>
                  <a:schemeClr val="accent3"/>
                </a:solidFill>
              </a:rPr>
              <a:t> </a:t>
            </a:r>
          </a:p>
          <a:p>
            <a:r>
              <a:rPr lang="ru-RU" sz="1600" b="1" i="1" dirty="0">
                <a:solidFill>
                  <a:schemeClr val="accent3"/>
                </a:solidFill>
              </a:rPr>
              <a:t>   * существующих экземпляров класса </a:t>
            </a:r>
          </a:p>
          <a:p>
            <a:r>
              <a:rPr lang="ru-RU" sz="1600" b="1" i="1" dirty="0">
                <a:solidFill>
                  <a:schemeClr val="accent3"/>
                </a:solidFill>
              </a:rPr>
              <a:t>   */ </a:t>
            </a:r>
          </a:p>
          <a:p>
            <a:r>
              <a:rPr lang="ru-RU" sz="1600" b="1" i="1" dirty="0">
                <a:solidFill>
                  <a:schemeClr val="accent3"/>
                </a:solidFill>
              </a:rPr>
              <a:t>   </a:t>
            </a:r>
            <a:r>
              <a:rPr lang="en-US" sz="1600" b="1" i="1" dirty="0">
                <a:solidFill>
                  <a:schemeClr val="accent3"/>
                </a:solidFill>
              </a:rPr>
              <a:t>static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getCountInstance</a:t>
            </a:r>
            <a:r>
              <a:rPr lang="en-US" sz="1600" b="1" i="1" dirty="0">
                <a:solidFill>
                  <a:schemeClr val="accent3"/>
                </a:solidFill>
              </a:rPr>
              <a:t>(){ </a:t>
            </a:r>
          </a:p>
          <a:p>
            <a:r>
              <a:rPr lang="en-US" sz="1600" b="1" i="1" dirty="0">
                <a:solidFill>
                  <a:schemeClr val="accent3"/>
                </a:solidFill>
              </a:rPr>
              <a:t>        return count; </a:t>
            </a:r>
          </a:p>
          <a:p>
            <a:r>
              <a:rPr lang="en-US" sz="1600" b="1" i="1" dirty="0">
                <a:solidFill>
                  <a:schemeClr val="accent3"/>
                </a:solidFill>
              </a:rPr>
              <a:t>   } </a:t>
            </a:r>
          </a:p>
          <a:p>
            <a:r>
              <a:rPr lang="en-US" sz="1600" b="1" i="1" dirty="0">
                <a:solidFill>
                  <a:schemeClr val="accent3"/>
                </a:solidFill>
              </a:rPr>
              <a:t>    private String color = "none"; </a:t>
            </a:r>
          </a:p>
          <a:p>
            <a:r>
              <a:rPr lang="en-US" sz="1600" b="1" i="1" dirty="0">
                <a:solidFill>
                  <a:schemeClr val="accent3"/>
                </a:solidFill>
              </a:rPr>
              <a:t>    public Ball(String color){ </a:t>
            </a:r>
          </a:p>
          <a:p>
            <a:r>
              <a:rPr lang="en-US" sz="1600" b="1" i="1" dirty="0">
                <a:solidFill>
                  <a:schemeClr val="accent3"/>
                </a:solidFill>
              </a:rPr>
              <a:t>        </a:t>
            </a:r>
            <a:r>
              <a:rPr lang="en-US" sz="1600" b="1" i="1" dirty="0" err="1">
                <a:solidFill>
                  <a:schemeClr val="accent3"/>
                </a:solidFill>
              </a:rPr>
              <a:t>this.color</a:t>
            </a:r>
            <a:r>
              <a:rPr lang="en-US" sz="1600" b="1" i="1" dirty="0">
                <a:solidFill>
                  <a:schemeClr val="accent3"/>
                </a:solidFill>
              </a:rPr>
              <a:t> = color; </a:t>
            </a:r>
          </a:p>
          <a:p>
            <a:r>
              <a:rPr lang="en-US" sz="1600" b="1" i="1" dirty="0">
                <a:solidFill>
                  <a:schemeClr val="accent3"/>
                </a:solidFill>
              </a:rPr>
              <a:t>        //</a:t>
            </a:r>
            <a:r>
              <a:rPr lang="ru-RU" sz="1600" b="1" i="1" dirty="0">
                <a:solidFill>
                  <a:schemeClr val="accent3"/>
                </a:solidFill>
              </a:rPr>
              <a:t>Увеличиваем значение  счетчика  </a:t>
            </a:r>
          </a:p>
          <a:p>
            <a:r>
              <a:rPr lang="ru-RU" sz="1600" b="1" i="1" dirty="0">
                <a:solidFill>
                  <a:schemeClr val="accent3"/>
                </a:solidFill>
              </a:rPr>
              <a:t>       </a:t>
            </a:r>
            <a:r>
              <a:rPr lang="en-US" sz="1600" b="1" i="1" dirty="0">
                <a:solidFill>
                  <a:schemeClr val="accent4"/>
                </a:solidFill>
              </a:rPr>
              <a:t>count++; </a:t>
            </a:r>
          </a:p>
          <a:p>
            <a:r>
              <a:rPr lang="en-US" sz="1600" b="1" i="1" dirty="0">
                <a:solidFill>
                  <a:schemeClr val="accent3"/>
                </a:solidFill>
              </a:rPr>
              <a:t>   } </a:t>
            </a:r>
          </a:p>
          <a:p>
            <a:r>
              <a:rPr lang="en-US" sz="1600" b="1" i="1" dirty="0">
                <a:solidFill>
                  <a:schemeClr val="accent3"/>
                </a:solidFill>
              </a:rPr>
              <a:t>    protected void finalize() {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("ASD"); </a:t>
            </a:r>
          </a:p>
          <a:p>
            <a:r>
              <a:rPr lang="en-US" sz="1600" b="1" i="1" dirty="0">
                <a:solidFill>
                  <a:schemeClr val="accent3"/>
                </a:solidFill>
              </a:rPr>
              <a:t>        //</a:t>
            </a:r>
            <a:r>
              <a:rPr lang="ru-RU" sz="1600" b="1" i="1" dirty="0">
                <a:solidFill>
                  <a:schemeClr val="accent3"/>
                </a:solidFill>
              </a:rPr>
              <a:t>Уменьшаем значение  счетчика  </a:t>
            </a:r>
          </a:p>
          <a:p>
            <a:r>
              <a:rPr lang="ru-RU" sz="1600" b="1" i="1" dirty="0">
                <a:solidFill>
                  <a:schemeClr val="accent3"/>
                </a:solidFill>
              </a:rPr>
              <a:t>       </a:t>
            </a:r>
            <a:r>
              <a:rPr lang="en-US" sz="1600" b="1" i="1" dirty="0">
                <a:solidFill>
                  <a:schemeClr val="accent4"/>
                </a:solidFill>
              </a:rPr>
              <a:t>count--;    </a:t>
            </a:r>
            <a:r>
              <a:rPr lang="en-US" sz="1600" b="1" i="1" dirty="0">
                <a:solidFill>
                  <a:schemeClr val="accent3"/>
                </a:solidFill>
              </a:rPr>
              <a:t>}}</a:t>
            </a:r>
          </a:p>
        </p:txBody>
      </p:sp>
    </p:spTree>
    <p:extLst>
      <p:ext uri="{BB962C8B-B14F-4D97-AF65-F5344CB8AC3E}">
        <p14:creationId xmlns:p14="http://schemas.microsoft.com/office/powerpoint/2010/main" val="23749595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692696"/>
            <a:ext cx="6912768" cy="4278094"/>
          </a:xfrm>
          <a:prstGeom prst="rect">
            <a:avLst/>
          </a:prstGeom>
        </p:spPr>
        <p:txBody>
          <a:bodyPr wrap="square">
            <a:spAutoFit/>
          </a:bodyPr>
          <a:lstStyle/>
          <a:p>
            <a:r>
              <a:rPr lang="en-US" sz="1600" b="1" i="1" dirty="0">
                <a:solidFill>
                  <a:schemeClr val="accent3"/>
                </a:solidFill>
              </a:rPr>
              <a:t>package as;</a:t>
            </a:r>
          </a:p>
          <a:p>
            <a:r>
              <a:rPr lang="en-US" sz="1600" b="1" i="1" dirty="0">
                <a:solidFill>
                  <a:schemeClr val="accent3"/>
                </a:solidFill>
              </a:rPr>
              <a:t>import </a:t>
            </a:r>
            <a:r>
              <a:rPr lang="en-US" sz="1600" b="1" i="1" dirty="0" err="1">
                <a:solidFill>
                  <a:schemeClr val="accent3"/>
                </a:solidFill>
              </a:rPr>
              <a:t>as.Ball</a:t>
            </a:r>
            <a:r>
              <a:rPr lang="en-US" sz="1600" b="1" i="1" dirty="0">
                <a:solidFill>
                  <a:schemeClr val="accent3"/>
                </a:solidFill>
              </a:rPr>
              <a:t>;</a:t>
            </a:r>
          </a:p>
          <a:p>
            <a:r>
              <a:rPr lang="en-US" sz="1600" b="1" i="1" dirty="0">
                <a:solidFill>
                  <a:schemeClr val="accent3"/>
                </a:solidFill>
              </a:rPr>
              <a:t>public class Main {</a:t>
            </a: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 @</a:t>
            </a:r>
            <a:r>
              <a:rPr lang="en-US" sz="1600" b="1" i="1" dirty="0" err="1">
                <a:solidFill>
                  <a:schemeClr val="accent3"/>
                </a:solidFill>
              </a:rPr>
              <a:t>param</a:t>
            </a:r>
            <a:r>
              <a:rPr lang="en-US" sz="1600" b="1" i="1" dirty="0">
                <a:solidFill>
                  <a:schemeClr val="accent3"/>
                </a:solidFill>
              </a:rPr>
              <a:t> </a:t>
            </a:r>
            <a:r>
              <a:rPr lang="en-US" sz="1600" b="1" i="1" dirty="0" err="1">
                <a:solidFill>
                  <a:schemeClr val="accent3"/>
                </a:solidFill>
              </a:rPr>
              <a:t>args</a:t>
            </a:r>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3"/>
                </a:solidFill>
              </a:rPr>
              <a:t>		// TODO Auto-generated method stub</a:t>
            </a:r>
          </a:p>
          <a:p>
            <a:r>
              <a:rPr lang="en-US" sz="1600" b="1" i="1" dirty="0">
                <a:solidFill>
                  <a:schemeClr val="accent3"/>
                </a:solidFill>
              </a:rPr>
              <a:t>Ball </a:t>
            </a:r>
            <a:r>
              <a:rPr lang="en-US" sz="1600" b="1" i="1" dirty="0" err="1">
                <a:solidFill>
                  <a:schemeClr val="accent3"/>
                </a:solidFill>
              </a:rPr>
              <a:t>sd</a:t>
            </a:r>
            <a:r>
              <a:rPr lang="en-US" sz="1600" b="1" i="1" dirty="0">
                <a:solidFill>
                  <a:schemeClr val="accent3"/>
                </a:solidFill>
              </a:rPr>
              <a:t>= new Ball("red");</a:t>
            </a:r>
          </a:p>
          <a:p>
            <a:r>
              <a:rPr lang="en-US" sz="1600" b="1" i="1" dirty="0" err="1">
                <a:solidFill>
                  <a:schemeClr val="accent3"/>
                </a:solidFill>
              </a:rPr>
              <a:t>System.out.println</a:t>
            </a:r>
            <a:r>
              <a:rPr lang="en-US" sz="1600" b="1" i="1" dirty="0">
                <a:solidFill>
                  <a:schemeClr val="accent3"/>
                </a:solidFill>
              </a:rPr>
              <a:t>(</a:t>
            </a:r>
            <a:r>
              <a:rPr lang="en-US" sz="1600" b="1" i="1" dirty="0" err="1">
                <a:solidFill>
                  <a:schemeClr val="accent3"/>
                </a:solidFill>
              </a:rPr>
              <a:t>sd</a:t>
            </a:r>
            <a:r>
              <a:rPr lang="en-US" sz="1600" b="1" i="1" dirty="0">
                <a:solidFill>
                  <a:schemeClr val="accent3"/>
                </a:solidFill>
              </a:rPr>
              <a:t>);</a:t>
            </a:r>
          </a:p>
          <a:p>
            <a:r>
              <a:rPr lang="en-US" sz="1600" b="1" i="1" dirty="0" err="1">
                <a:solidFill>
                  <a:schemeClr val="accent4"/>
                </a:solidFill>
              </a:rPr>
              <a:t>System.out.println</a:t>
            </a:r>
            <a:r>
              <a:rPr lang="en-US" sz="1600" b="1" i="1" dirty="0">
                <a:solidFill>
                  <a:schemeClr val="accent4"/>
                </a:solidFill>
              </a:rPr>
              <a:t>(</a:t>
            </a:r>
            <a:r>
              <a:rPr lang="en-US" sz="1600" b="1" i="1" dirty="0" err="1">
                <a:solidFill>
                  <a:schemeClr val="accent4"/>
                </a:solidFill>
              </a:rPr>
              <a:t>Ball.getCountInstance</a:t>
            </a:r>
            <a:r>
              <a:rPr lang="en-US" sz="1600" b="1" i="1" dirty="0">
                <a:solidFill>
                  <a:schemeClr val="accent4"/>
                </a:solidFill>
              </a:rPr>
              <a:t>());</a:t>
            </a:r>
          </a:p>
          <a:p>
            <a:r>
              <a:rPr lang="en-US" sz="1600" b="1" i="1" dirty="0" err="1">
                <a:solidFill>
                  <a:schemeClr val="accent4"/>
                </a:solidFill>
              </a:rPr>
              <a:t>System.out.println</a:t>
            </a:r>
            <a:r>
              <a:rPr lang="en-US" sz="1600" b="1" i="1" dirty="0">
                <a:solidFill>
                  <a:schemeClr val="accent4"/>
                </a:solidFill>
              </a:rPr>
              <a:t>(</a:t>
            </a:r>
            <a:r>
              <a:rPr lang="en-US" sz="1600" b="1" i="1" dirty="0" err="1">
                <a:solidFill>
                  <a:schemeClr val="accent4"/>
                </a:solidFill>
              </a:rPr>
              <a:t>Ball.count</a:t>
            </a:r>
            <a:r>
              <a:rPr lang="en-US" sz="1600" b="1" i="1" dirty="0">
                <a:solidFill>
                  <a:schemeClr val="accent4"/>
                </a:solidFill>
              </a:rPr>
              <a:t>);</a:t>
            </a:r>
          </a:p>
          <a:p>
            <a:endParaRPr lang="en-US" sz="1600" b="1" i="1" dirty="0">
              <a:solidFill>
                <a:schemeClr val="accent3"/>
              </a:solidFill>
            </a:endParaRPr>
          </a:p>
          <a:p>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13649028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7864" y="620688"/>
            <a:ext cx="1712328" cy="369332"/>
          </a:xfrm>
          <a:prstGeom prst="rect">
            <a:avLst/>
          </a:prstGeom>
        </p:spPr>
        <p:txBody>
          <a:bodyPr wrap="none">
            <a:spAutoFit/>
          </a:bodyPr>
          <a:lstStyle/>
          <a:p>
            <a:r>
              <a:rPr lang="en-US" b="1" i="1" dirty="0"/>
              <a:t>Static Block</a:t>
            </a:r>
          </a:p>
        </p:txBody>
      </p:sp>
      <p:sp>
        <p:nvSpPr>
          <p:cNvPr id="3" name="Rectangle 2"/>
          <p:cNvSpPr/>
          <p:nvPr/>
        </p:nvSpPr>
        <p:spPr>
          <a:xfrm>
            <a:off x="971600" y="1556792"/>
            <a:ext cx="7128792" cy="3785652"/>
          </a:xfrm>
          <a:prstGeom prst="rect">
            <a:avLst/>
          </a:prstGeom>
        </p:spPr>
        <p:txBody>
          <a:bodyPr wrap="square">
            <a:spAutoFit/>
          </a:bodyPr>
          <a:lstStyle/>
          <a:p>
            <a:r>
              <a:rPr lang="en-US" sz="1200" dirty="0">
                <a:latin typeface="Courier New" panose="02070309020205020404" pitchFamily="49" charset="0"/>
              </a:rPr>
              <a:t>public class Counter {</a:t>
            </a:r>
          </a:p>
          <a:p>
            <a:r>
              <a:rPr lang="en-US" sz="1200" dirty="0">
                <a:latin typeface="Courier New" panose="02070309020205020404" pitchFamily="49" charset="0"/>
              </a:rPr>
              <a:t>private static </a:t>
            </a:r>
            <a:r>
              <a:rPr lang="en-US" sz="1200" dirty="0" err="1">
                <a:latin typeface="Courier New" panose="02070309020205020404" pitchFamily="49" charset="0"/>
              </a:rPr>
              <a:t>int</a:t>
            </a:r>
            <a:r>
              <a:rPr lang="en-US" sz="1200" dirty="0">
                <a:latin typeface="Courier New" panose="02070309020205020404" pitchFamily="49" charset="0"/>
              </a:rPr>
              <a:t> count;</a:t>
            </a:r>
          </a:p>
          <a:p>
            <a:r>
              <a:rPr lang="en-US" sz="1200" dirty="0">
                <a:latin typeface="Courier New" panose="02070309020205020404" pitchFamily="49" charset="0"/>
              </a:rPr>
              <a:t>static {</a:t>
            </a:r>
          </a:p>
          <a:p>
            <a:r>
              <a:rPr lang="en-US" sz="1200" dirty="0">
                <a:latin typeface="Courier New" panose="02070309020205020404" pitchFamily="49" charset="0"/>
              </a:rPr>
              <a:t>// code in this static block will be executed when</a:t>
            </a:r>
          </a:p>
          <a:p>
            <a:r>
              <a:rPr lang="en-US" sz="1200" dirty="0">
                <a:latin typeface="Courier New" panose="02070309020205020404" pitchFamily="49" charset="0"/>
              </a:rPr>
              <a:t>// the JVM loads the class into memory</a:t>
            </a:r>
          </a:p>
          <a:p>
            <a:r>
              <a:rPr lang="en-US" sz="1200" dirty="0">
                <a:latin typeface="Courier New" panose="02070309020205020404" pitchFamily="49" charset="0"/>
              </a:rPr>
              <a:t>count = 1;</a:t>
            </a:r>
          </a:p>
          <a:p>
            <a:r>
              <a:rPr lang="en-US" sz="1200" dirty="0">
                <a:latin typeface="Courier New" panose="02070309020205020404" pitchFamily="49" charset="0"/>
              </a:rPr>
              <a:t>}</a:t>
            </a:r>
          </a:p>
          <a:p>
            <a:r>
              <a:rPr lang="en-US" sz="1200" dirty="0">
                <a:latin typeface="Courier New" panose="02070309020205020404" pitchFamily="49" charset="0"/>
              </a:rPr>
              <a:t>public Counter() {</a:t>
            </a:r>
          </a:p>
          <a:p>
            <a:r>
              <a:rPr lang="en-US" sz="1200" dirty="0">
                <a:latin typeface="Courier New" panose="02070309020205020404" pitchFamily="49" charset="0"/>
              </a:rPr>
              <a:t>count++;</a:t>
            </a:r>
          </a:p>
          <a:p>
            <a:r>
              <a:rPr lang="en-US" sz="1200" dirty="0">
                <a:latin typeface="Courier New" panose="02070309020205020404" pitchFamily="49" charset="0"/>
              </a:rPr>
              <a:t>}</a:t>
            </a:r>
          </a:p>
          <a:p>
            <a:r>
              <a:rPr lang="en-US" sz="1200" dirty="0">
                <a:latin typeface="Courier New" panose="02070309020205020404" pitchFamily="49" charset="0"/>
              </a:rPr>
              <a:t>public static void </a:t>
            </a:r>
            <a:r>
              <a:rPr lang="en-US" sz="1200" dirty="0" err="1">
                <a:latin typeface="Courier New" panose="02070309020205020404" pitchFamily="49" charset="0"/>
              </a:rPr>
              <a:t>printCount</a:t>
            </a:r>
            <a:r>
              <a:rPr lang="en-US" sz="1200" dirty="0">
                <a:latin typeface="Courier New" panose="02070309020205020404" pitchFamily="49" charset="0"/>
              </a:rPr>
              <a:t>() {</a:t>
            </a:r>
          </a:p>
          <a:p>
            <a:r>
              <a:rPr lang="en-US" sz="1200" dirty="0" err="1">
                <a:latin typeface="Courier New" panose="02070309020205020404" pitchFamily="49" charset="0"/>
              </a:rPr>
              <a:t>System.out.println</a:t>
            </a:r>
            <a:r>
              <a:rPr lang="en-US" sz="1200" dirty="0">
                <a:latin typeface="Courier New" panose="02070309020205020404" pitchFamily="49" charset="0"/>
              </a:rPr>
              <a:t>("Number of instances created so far is: " + count);</a:t>
            </a:r>
          </a:p>
          <a:p>
            <a:r>
              <a:rPr lang="en-US" sz="1200" dirty="0">
                <a:latin typeface="Courier New" panose="02070309020205020404" pitchFamily="49" charset="0"/>
              </a:rPr>
              <a:t>}</a:t>
            </a:r>
          </a:p>
          <a:p>
            <a:r>
              <a:rPr lang="en-US" sz="1200" dirty="0">
                <a:latin typeface="Courier New" panose="02070309020205020404" pitchFamily="49" charset="0"/>
              </a:rPr>
              <a:t>public static void main(String []</a:t>
            </a:r>
            <a:r>
              <a:rPr lang="en-US" sz="1200" dirty="0" err="1">
                <a:latin typeface="Courier New" panose="02070309020205020404" pitchFamily="49" charset="0"/>
              </a:rPr>
              <a:t>args</a:t>
            </a:r>
            <a:r>
              <a:rPr lang="en-US" sz="1200" dirty="0">
                <a:latin typeface="Courier New" panose="02070309020205020404" pitchFamily="49" charset="0"/>
              </a:rPr>
              <a:t>) {</a:t>
            </a:r>
          </a:p>
          <a:p>
            <a:r>
              <a:rPr lang="en-US" sz="1200" dirty="0">
                <a:latin typeface="Courier New" panose="02070309020205020404" pitchFamily="49" charset="0"/>
              </a:rPr>
              <a:t>Counter </a:t>
            </a:r>
            <a:r>
              <a:rPr lang="en-US" sz="1200" dirty="0" err="1">
                <a:latin typeface="Courier New" panose="02070309020205020404" pitchFamily="49" charset="0"/>
              </a:rPr>
              <a:t>anInstance</a:t>
            </a:r>
            <a:r>
              <a:rPr lang="en-US" sz="1200" dirty="0">
                <a:latin typeface="Courier New" panose="02070309020205020404" pitchFamily="49" charset="0"/>
              </a:rPr>
              <a:t> = new Counter();</a:t>
            </a:r>
          </a:p>
          <a:p>
            <a:r>
              <a:rPr lang="en-US" sz="1200" dirty="0" err="1">
                <a:latin typeface="Courier New" panose="02070309020205020404" pitchFamily="49" charset="0"/>
              </a:rPr>
              <a:t>Counter.printCount</a:t>
            </a:r>
            <a:r>
              <a:rPr lang="en-US" sz="1200" dirty="0">
                <a:latin typeface="Courier New" panose="02070309020205020404" pitchFamily="49" charset="0"/>
              </a:rPr>
              <a:t>();</a:t>
            </a:r>
          </a:p>
          <a:p>
            <a:r>
              <a:rPr lang="en-US" sz="1200" dirty="0">
                <a:latin typeface="Courier New" panose="02070309020205020404" pitchFamily="49" charset="0"/>
              </a:rPr>
              <a:t>Counter </a:t>
            </a:r>
            <a:r>
              <a:rPr lang="en-US" sz="1200" dirty="0" err="1">
                <a:latin typeface="Courier New" panose="02070309020205020404" pitchFamily="49" charset="0"/>
              </a:rPr>
              <a:t>anotherInstance</a:t>
            </a:r>
            <a:r>
              <a:rPr lang="en-US" sz="1200" dirty="0">
                <a:latin typeface="Courier New" panose="02070309020205020404" pitchFamily="49" charset="0"/>
              </a:rPr>
              <a:t> = new Counter();</a:t>
            </a:r>
          </a:p>
          <a:p>
            <a:r>
              <a:rPr lang="en-US" sz="1200" dirty="0" err="1">
                <a:latin typeface="Courier New" panose="02070309020205020404" pitchFamily="49" charset="0"/>
              </a:rPr>
              <a:t>Counter.printCount</a:t>
            </a:r>
            <a:r>
              <a:rPr lang="en-US" sz="1200" dirty="0">
                <a:latin typeface="Courier New" panose="02070309020205020404" pitchFamily="49" charset="0"/>
              </a:rPr>
              <a:t>();</a:t>
            </a:r>
          </a:p>
          <a:p>
            <a:r>
              <a:rPr lang="en-US" sz="1200" dirty="0">
                <a:latin typeface="Courier New" panose="02070309020205020404" pitchFamily="49" charset="0"/>
              </a:rPr>
              <a:t>}</a:t>
            </a:r>
          </a:p>
          <a:p>
            <a:r>
              <a:rPr lang="en-US" sz="1200" dirty="0">
                <a:latin typeface="Courier New" panose="02070309020205020404" pitchFamily="49" charset="0"/>
              </a:rPr>
              <a:t>}</a:t>
            </a:r>
            <a:endParaRPr lang="en-US" sz="1200" dirty="0">
              <a:effectLst/>
              <a:latin typeface="Courier New" panose="02070309020205020404" pitchFamily="49" charset="0"/>
            </a:endParaRPr>
          </a:p>
        </p:txBody>
      </p:sp>
    </p:spTree>
    <p:extLst>
      <p:ext uri="{BB962C8B-B14F-4D97-AF65-F5344CB8AC3E}">
        <p14:creationId xmlns:p14="http://schemas.microsoft.com/office/powerpoint/2010/main" val="182422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748906025"/>
              </p:ext>
            </p:extLst>
          </p:nvPr>
        </p:nvGraphicFramePr>
        <p:xfrm>
          <a:off x="395536" y="764704"/>
          <a:ext cx="8280920" cy="646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Прямоугольник 2"/>
          <p:cNvSpPr/>
          <p:nvPr/>
        </p:nvSpPr>
        <p:spPr>
          <a:xfrm>
            <a:off x="392082" y="2056998"/>
            <a:ext cx="5472607" cy="2800767"/>
          </a:xfrm>
          <a:prstGeom prst="rect">
            <a:avLst/>
          </a:prstGeom>
        </p:spPr>
        <p:txBody>
          <a:bodyPr wrap="square">
            <a:spAutoFit/>
          </a:bodyPr>
          <a:lstStyle/>
          <a:p>
            <a:pPr algn="just"/>
            <a:r>
              <a:rPr lang="ru-RU" sz="1600" b="1" i="1" dirty="0">
                <a:solidFill>
                  <a:schemeClr val="accent3"/>
                </a:solidFill>
              </a:rPr>
              <a:t>При каждом создании экземпляра класса мы создаем объект, который содержит собственную копию каждой переменной экземпляра, определенной классом. Таким образом, каждый объект </a:t>
            </a:r>
            <a:r>
              <a:rPr lang="ru-RU" sz="1600" b="1" i="1" dirty="0" err="1">
                <a:solidFill>
                  <a:schemeClr val="accent3"/>
                </a:solidFill>
              </a:rPr>
              <a:t>Вох</a:t>
            </a:r>
            <a:r>
              <a:rPr lang="ru-RU" sz="1600" b="1" i="1" dirty="0">
                <a:solidFill>
                  <a:schemeClr val="accent3"/>
                </a:solidFill>
              </a:rPr>
              <a:t> будет содержать собственные копии переменных экземпляра </a:t>
            </a:r>
            <a:endParaRPr lang="en-US" sz="1600" b="1" i="1" dirty="0">
              <a:solidFill>
                <a:schemeClr val="accent3"/>
              </a:solidFill>
            </a:endParaRPr>
          </a:p>
          <a:p>
            <a:pPr algn="just"/>
            <a:r>
              <a:rPr lang="ru-RU" sz="1600" b="1" i="1" dirty="0" err="1">
                <a:solidFill>
                  <a:schemeClr val="accent4"/>
                </a:solidFill>
              </a:rPr>
              <a:t>width</a:t>
            </a:r>
            <a:r>
              <a:rPr lang="ru-RU" sz="1600" b="1" i="1" dirty="0">
                <a:solidFill>
                  <a:schemeClr val="accent4"/>
                </a:solidFill>
              </a:rPr>
              <a:t>, </a:t>
            </a:r>
            <a:r>
              <a:rPr lang="ru-RU" sz="1600" b="1" i="1" dirty="0" err="1">
                <a:solidFill>
                  <a:schemeClr val="accent4"/>
                </a:solidFill>
              </a:rPr>
              <a:t>height</a:t>
            </a:r>
            <a:r>
              <a:rPr lang="ru-RU" sz="1600" b="1" i="1" dirty="0">
                <a:solidFill>
                  <a:schemeClr val="accent4"/>
                </a:solidFill>
              </a:rPr>
              <a:t> и </a:t>
            </a:r>
            <a:r>
              <a:rPr lang="ru-RU" sz="1600" b="1" i="1" dirty="0" err="1">
                <a:solidFill>
                  <a:schemeClr val="accent4"/>
                </a:solidFill>
              </a:rPr>
              <a:t>depth</a:t>
            </a:r>
            <a:r>
              <a:rPr lang="ru-RU" sz="1600" b="1" i="1" dirty="0">
                <a:solidFill>
                  <a:schemeClr val="accent4"/>
                </a:solidFill>
              </a:rPr>
              <a:t>.</a:t>
            </a:r>
          </a:p>
          <a:p>
            <a:endParaRPr lang="ru-RU" sz="1600" b="1" i="1" dirty="0">
              <a:solidFill>
                <a:schemeClr val="accent3"/>
              </a:solidFill>
            </a:endParaRPr>
          </a:p>
          <a:p>
            <a:r>
              <a:rPr lang="ru-RU" sz="1600" b="1" i="1" dirty="0">
                <a:solidFill>
                  <a:schemeClr val="accent3"/>
                </a:solidFill>
              </a:rPr>
              <a:t> Для получения доступа к этим переменным применяется операция точки ( </a:t>
            </a:r>
            <a:r>
              <a:rPr lang="ru-RU" sz="1600" b="1" i="1" dirty="0">
                <a:solidFill>
                  <a:schemeClr val="accent4"/>
                </a:solidFill>
              </a:rPr>
              <a:t>.</a:t>
            </a:r>
            <a:r>
              <a:rPr lang="ru-RU" sz="1600" b="1" i="1" dirty="0">
                <a:solidFill>
                  <a:schemeClr val="accent3"/>
                </a:solidFill>
              </a:rPr>
              <a:t>). </a:t>
            </a:r>
          </a:p>
        </p:txBody>
      </p:sp>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144" y="1556792"/>
            <a:ext cx="2653173" cy="38011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Diagram 10"/>
          <p:cNvGraphicFramePr/>
          <p:nvPr>
            <p:extLst>
              <p:ext uri="{D42A27DB-BD31-4B8C-83A1-F6EECF244321}">
                <p14:modId xmlns:p14="http://schemas.microsoft.com/office/powerpoint/2010/main" val="2323330879"/>
              </p:ext>
            </p:extLst>
          </p:nvPr>
        </p:nvGraphicFramePr>
        <p:xfrm>
          <a:off x="467544" y="5373216"/>
          <a:ext cx="8280920" cy="6463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519226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764704"/>
            <a:ext cx="7560840" cy="1815882"/>
          </a:xfrm>
          <a:prstGeom prst="rect">
            <a:avLst/>
          </a:prstGeom>
        </p:spPr>
        <p:txBody>
          <a:bodyPr wrap="square">
            <a:spAutoFit/>
          </a:bodyPr>
          <a:lstStyle/>
          <a:p>
            <a:r>
              <a:rPr lang="en-US" sz="1600" b="1" i="1" dirty="0">
                <a:solidFill>
                  <a:schemeClr val="accent3"/>
                </a:solidFill>
              </a:rPr>
              <a:t>public class A {</a:t>
            </a:r>
          </a:p>
          <a:p>
            <a:r>
              <a:rPr lang="en-US" sz="1600" b="1" i="1" dirty="0">
                <a:solidFill>
                  <a:schemeClr val="accent3"/>
                </a:solidFill>
              </a:rPr>
              <a:t>    static </a:t>
            </a:r>
            <a:r>
              <a:rPr lang="en-US" sz="1600" b="1" i="1" dirty="0" err="1">
                <a:solidFill>
                  <a:schemeClr val="accent3"/>
                </a:solidFill>
              </a:rPr>
              <a:t>int</a:t>
            </a:r>
            <a:r>
              <a:rPr lang="en-US" sz="1600" b="1" i="1" dirty="0">
                <a:solidFill>
                  <a:schemeClr val="accent3"/>
                </a:solidFill>
              </a:rPr>
              <a:t> d=10;</a:t>
            </a:r>
          </a:p>
          <a:p>
            <a:r>
              <a:rPr lang="en-US" sz="1600" b="1" i="1" dirty="0">
                <a:solidFill>
                  <a:schemeClr val="accent3"/>
                </a:solidFill>
              </a:rPr>
              <a:t>    static void </a:t>
            </a:r>
            <a:r>
              <a:rPr lang="en-US" sz="1600" b="1" i="1" dirty="0" err="1">
                <a:solidFill>
                  <a:schemeClr val="accent3"/>
                </a:solidFill>
              </a:rPr>
              <a:t>sd</a:t>
            </a:r>
            <a:r>
              <a:rPr lang="en-US" sz="1600" b="1" i="1" dirty="0">
                <a:solidFill>
                  <a:schemeClr val="accent3"/>
                </a:solidFill>
              </a:rPr>
              <a:t>(){</a:t>
            </a:r>
          </a:p>
          <a:p>
            <a:r>
              <a:rPr lang="en-US" sz="1600" b="1" i="1" dirty="0">
                <a:solidFill>
                  <a:schemeClr val="accent3"/>
                </a:solidFill>
              </a:rPr>
              <a:t>        </a:t>
            </a:r>
            <a:r>
              <a:rPr lang="en-US" sz="1600" b="1" i="1" dirty="0" err="1">
                <a:solidFill>
                  <a:schemeClr val="accent3"/>
                </a:solidFill>
              </a:rPr>
              <a:t>System.out.print</a:t>
            </a:r>
            <a:r>
              <a:rPr lang="en-US" sz="1600" b="1" i="1" dirty="0">
                <a:solidFill>
                  <a:schemeClr val="accent3"/>
                </a:solidFill>
              </a:rPr>
              <a:t>("</a:t>
            </a:r>
            <a:r>
              <a:rPr lang="ru-RU" sz="1600" b="1" i="1" dirty="0">
                <a:solidFill>
                  <a:schemeClr val="accent3"/>
                </a:solidFill>
              </a:rPr>
              <a:t>Привет из статического метода");</a:t>
            </a:r>
          </a:p>
          <a:p>
            <a:r>
              <a:rPr lang="ru-RU" sz="1600" b="1" i="1" dirty="0">
                <a:solidFill>
                  <a:schemeClr val="accent3"/>
                </a:solidFill>
              </a:rPr>
              <a:t>    }</a:t>
            </a:r>
          </a:p>
          <a:p>
            <a:endParaRPr lang="ru-RU" sz="1600" b="1" i="1" dirty="0">
              <a:solidFill>
                <a:schemeClr val="accent3"/>
              </a:solidFill>
            </a:endParaRPr>
          </a:p>
          <a:p>
            <a:r>
              <a:rPr lang="ru-RU" sz="1600" b="1" i="1" dirty="0">
                <a:solidFill>
                  <a:schemeClr val="accent3"/>
                </a:solidFill>
              </a:rPr>
              <a:t>}</a:t>
            </a:r>
            <a:endParaRPr lang="en-US" sz="1600" b="1" i="1" dirty="0">
              <a:solidFill>
                <a:schemeClr val="accent3"/>
              </a:solidFill>
            </a:endParaRPr>
          </a:p>
        </p:txBody>
      </p:sp>
      <p:sp>
        <p:nvSpPr>
          <p:cNvPr id="3" name="Rectangle 2"/>
          <p:cNvSpPr/>
          <p:nvPr/>
        </p:nvSpPr>
        <p:spPr>
          <a:xfrm>
            <a:off x="4427984" y="2580586"/>
            <a:ext cx="4104456" cy="646331"/>
          </a:xfrm>
          <a:prstGeom prst="rect">
            <a:avLst/>
          </a:prstGeom>
        </p:spPr>
        <p:txBody>
          <a:bodyPr wrap="square">
            <a:spAutoFit/>
          </a:bodyPr>
          <a:lstStyle/>
          <a:p>
            <a:r>
              <a:rPr lang="en-US" b="1" i="1" dirty="0">
                <a:solidFill>
                  <a:schemeClr val="accent3"/>
                </a:solidFill>
              </a:rPr>
              <a:t>public class B extends A {</a:t>
            </a:r>
          </a:p>
          <a:p>
            <a:r>
              <a:rPr lang="en-US" b="1" i="1" dirty="0">
                <a:solidFill>
                  <a:schemeClr val="accent3"/>
                </a:solidFill>
              </a:rPr>
              <a:t>}</a:t>
            </a:r>
          </a:p>
        </p:txBody>
      </p:sp>
      <p:sp>
        <p:nvSpPr>
          <p:cNvPr id="4" name="Rectangle 3"/>
          <p:cNvSpPr/>
          <p:nvPr/>
        </p:nvSpPr>
        <p:spPr>
          <a:xfrm>
            <a:off x="883559" y="3483585"/>
            <a:ext cx="7659562" cy="2800767"/>
          </a:xfrm>
          <a:prstGeom prst="rect">
            <a:avLst/>
          </a:prstGeom>
        </p:spPr>
        <p:txBody>
          <a:bodyPr wrap="square">
            <a:spAutoFit/>
          </a:bodyPr>
          <a:lstStyle/>
          <a:p>
            <a:r>
              <a:rPr lang="en-US" sz="1600" b="1" i="1" dirty="0">
                <a:solidFill>
                  <a:schemeClr val="accent3"/>
                </a:solidFill>
              </a:rPr>
              <a:t>public class Main {</a:t>
            </a:r>
          </a:p>
          <a:p>
            <a:endParaRPr lang="en-US" sz="1600" b="1" i="1" dirty="0">
              <a:solidFill>
                <a:schemeClr val="accent3"/>
              </a:solidFill>
            </a:endParaRP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3"/>
                </a:solidFill>
              </a:rPr>
              <a:t>        B a= new B();</a:t>
            </a: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("Hello World!"+  </a:t>
            </a:r>
            <a:r>
              <a:rPr lang="en-US" sz="1600" b="1" i="1" dirty="0" err="1">
                <a:solidFill>
                  <a:schemeClr val="accent3"/>
                </a:solidFill>
              </a:rPr>
              <a:t>B.d</a:t>
            </a:r>
            <a:r>
              <a:rPr lang="en-US" sz="1600" b="1" i="1" dirty="0">
                <a:solidFill>
                  <a:schemeClr val="accent3"/>
                </a:solidFill>
              </a:rPr>
              <a:t>);</a:t>
            </a:r>
          </a:p>
          <a:p>
            <a:r>
              <a:rPr lang="en-US" sz="1600" b="1" i="1" dirty="0">
                <a:solidFill>
                  <a:schemeClr val="accent3"/>
                </a:solidFill>
              </a:rPr>
              <a:t>        B.sd();</a:t>
            </a: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a:t>
            </a:r>
          </a:p>
        </p:txBody>
      </p:sp>
    </p:spTree>
    <p:extLst>
      <p:ext uri="{BB962C8B-B14F-4D97-AF65-F5344CB8AC3E}">
        <p14:creationId xmlns:p14="http://schemas.microsoft.com/office/powerpoint/2010/main" val="218406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028343"/>
            <a:ext cx="8064896" cy="3139321"/>
          </a:xfrm>
          <a:prstGeom prst="rect">
            <a:avLst/>
          </a:prstGeom>
        </p:spPr>
        <p:txBody>
          <a:bodyPr wrap="square">
            <a:spAutoFit/>
          </a:bodyPr>
          <a:lstStyle/>
          <a:p>
            <a:r>
              <a:rPr lang="ru-RU" sz="1600" b="1" i="1" dirty="0">
                <a:solidFill>
                  <a:schemeClr val="accent4"/>
                </a:solidFill>
              </a:rPr>
              <a:t>Что означает ключевое поле </a:t>
            </a:r>
            <a:r>
              <a:rPr lang="ru-RU" sz="1600" b="1" i="1" dirty="0" err="1">
                <a:solidFill>
                  <a:schemeClr val="accent4"/>
                </a:solidFill>
              </a:rPr>
              <a:t>static</a:t>
            </a:r>
            <a:r>
              <a:rPr lang="ru-RU" sz="1600" b="1" i="1" dirty="0">
                <a:solidFill>
                  <a:schemeClr val="accent4"/>
                </a:solidFill>
              </a:rPr>
              <a:t>? </a:t>
            </a:r>
            <a:endParaRPr lang="en-US" sz="1600" b="1" i="1" dirty="0">
              <a:solidFill>
                <a:schemeClr val="accent4"/>
              </a:solidFill>
            </a:endParaRPr>
          </a:p>
          <a:p>
            <a:endParaRPr lang="en-US" dirty="0"/>
          </a:p>
          <a:p>
            <a:pPr algn="just"/>
            <a:r>
              <a:rPr lang="ru-RU" sz="1600" b="1" i="1" dirty="0">
                <a:solidFill>
                  <a:schemeClr val="accent3"/>
                </a:solidFill>
              </a:rPr>
              <a:t>Когда вы объявляете что-либо как </a:t>
            </a:r>
            <a:r>
              <a:rPr lang="ru-RU" sz="1600" b="1" i="1" dirty="0" err="1">
                <a:solidFill>
                  <a:schemeClr val="accent3"/>
                </a:solidFill>
              </a:rPr>
              <a:t>static</a:t>
            </a:r>
            <a:r>
              <a:rPr lang="ru-RU" sz="1600" b="1" i="1" dirty="0">
                <a:solidFill>
                  <a:schemeClr val="accent3"/>
                </a:solidFill>
              </a:rPr>
              <a:t>, это означает, что данные или метод не привязаны к определенному экземпляру этого класса. Поэтому, даже если вы никогда не создавали объектов класса, вы можете вызвать статический метод или получить доступ к статическим данным. С обычным объектом вам необходимо сначала создать его и использовать для вызова метода или доступа к информации, так как нестатические данные и методы должны точно знать объект, с которым работают.</a:t>
            </a:r>
          </a:p>
          <a:p>
            <a:endParaRPr lang="ru-RU" dirty="0"/>
          </a:p>
        </p:txBody>
      </p:sp>
    </p:spTree>
    <p:extLst>
      <p:ext uri="{BB962C8B-B14F-4D97-AF65-F5344CB8AC3E}">
        <p14:creationId xmlns:p14="http://schemas.microsoft.com/office/powerpoint/2010/main" val="15181251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1700808"/>
            <a:ext cx="8208912" cy="3046988"/>
          </a:xfrm>
          <a:prstGeom prst="rect">
            <a:avLst/>
          </a:prstGeom>
        </p:spPr>
        <p:txBody>
          <a:bodyPr wrap="square">
            <a:spAutoFit/>
          </a:bodyPr>
          <a:lstStyle/>
          <a:p>
            <a:r>
              <a:rPr lang="ru-RU" sz="1600" b="1" dirty="0">
                <a:solidFill>
                  <a:schemeClr val="accent4"/>
                </a:solidFill>
              </a:rPr>
              <a:t>К каким конструкциям </a:t>
            </a:r>
            <a:r>
              <a:rPr lang="ru-RU" sz="1600" b="1" dirty="0" err="1">
                <a:solidFill>
                  <a:schemeClr val="accent4"/>
                </a:solidFill>
              </a:rPr>
              <a:t>Java</a:t>
            </a:r>
            <a:r>
              <a:rPr lang="ru-RU" sz="1600" b="1" dirty="0">
                <a:solidFill>
                  <a:schemeClr val="accent4"/>
                </a:solidFill>
              </a:rPr>
              <a:t> применим модификатор </a:t>
            </a:r>
            <a:r>
              <a:rPr lang="ru-RU" sz="1600" b="1" dirty="0" err="1">
                <a:solidFill>
                  <a:schemeClr val="accent4"/>
                </a:solidFill>
              </a:rPr>
              <a:t>static</a:t>
            </a:r>
            <a:r>
              <a:rPr lang="ru-RU" sz="1600" b="1" dirty="0">
                <a:solidFill>
                  <a:schemeClr val="accent4"/>
                </a:solidFill>
              </a:rPr>
              <a:t>?</a:t>
            </a:r>
            <a:endParaRPr lang="en-US" sz="1600" b="1" dirty="0">
              <a:solidFill>
                <a:schemeClr val="accent4"/>
              </a:solidFill>
            </a:endParaRPr>
          </a:p>
          <a:p>
            <a:endParaRPr lang="ru-RU" sz="1600" dirty="0"/>
          </a:p>
          <a:p>
            <a:pPr algn="just"/>
            <a:r>
              <a:rPr lang="ru-RU" sz="1600" b="1" i="1" dirty="0">
                <a:solidFill>
                  <a:schemeClr val="accent3"/>
                </a:solidFill>
              </a:rPr>
              <a:t>К методам и данным, внутренним </a:t>
            </a:r>
            <a:r>
              <a:rPr lang="ru-RU" sz="1600" b="1" i="1" dirty="0" err="1">
                <a:solidFill>
                  <a:schemeClr val="accent3"/>
                </a:solidFill>
              </a:rPr>
              <a:t>класам</a:t>
            </a:r>
            <a:r>
              <a:rPr lang="ru-RU" sz="1600" b="1" i="1" dirty="0">
                <a:solidFill>
                  <a:schemeClr val="accent3"/>
                </a:solidFill>
              </a:rPr>
              <a:t>(Модификатор </a:t>
            </a:r>
            <a:r>
              <a:rPr lang="ru-RU" sz="1600" b="1" i="1" dirty="0" err="1">
                <a:solidFill>
                  <a:schemeClr val="accent3"/>
                </a:solidFill>
              </a:rPr>
              <a:t>static</a:t>
            </a:r>
            <a:r>
              <a:rPr lang="ru-RU" sz="1600" b="1" i="1" dirty="0">
                <a:solidFill>
                  <a:schemeClr val="accent3"/>
                </a:solidFill>
              </a:rPr>
              <a:t> применим только ко </a:t>
            </a:r>
            <a:r>
              <a:rPr lang="ru-RU" sz="1600" b="1" i="1" dirty="0" err="1">
                <a:solidFill>
                  <a:schemeClr val="accent3"/>
                </a:solidFill>
              </a:rPr>
              <a:t>внутреннимм</a:t>
            </a:r>
            <a:r>
              <a:rPr lang="ru-RU" sz="1600" b="1" i="1" dirty="0">
                <a:solidFill>
                  <a:schemeClr val="accent3"/>
                </a:solidFill>
              </a:rPr>
              <a:t> (</a:t>
            </a:r>
            <a:r>
              <a:rPr lang="ru-RU" sz="1600" b="1" i="1" dirty="0" err="1">
                <a:solidFill>
                  <a:schemeClr val="accent3"/>
                </a:solidFill>
              </a:rPr>
              <a:t>inner</a:t>
            </a:r>
            <a:r>
              <a:rPr lang="ru-RU" sz="1600" b="1" i="1" dirty="0">
                <a:solidFill>
                  <a:schemeClr val="accent3"/>
                </a:solidFill>
              </a:rPr>
              <a:t>) классам, т.е. классам, описанным внутри других классов.</a:t>
            </a:r>
            <a:endParaRPr lang="en-US" sz="1600" b="1" i="1" dirty="0">
              <a:solidFill>
                <a:schemeClr val="accent3"/>
              </a:solidFill>
            </a:endParaRPr>
          </a:p>
          <a:p>
            <a:pPr algn="just"/>
            <a:endParaRPr lang="en-US" sz="1600" b="1" i="1" dirty="0">
              <a:solidFill>
                <a:schemeClr val="accent3"/>
              </a:solidFill>
            </a:endParaRPr>
          </a:p>
          <a:p>
            <a:pPr algn="just"/>
            <a:r>
              <a:rPr lang="ru-RU" sz="1600" b="1" i="1" dirty="0">
                <a:solidFill>
                  <a:schemeClr val="accent3"/>
                </a:solidFill>
              </a:rPr>
              <a:t>Если внутренний класс </a:t>
            </a:r>
            <a:r>
              <a:rPr lang="ru-RU" sz="1600" b="1" i="1" dirty="0" err="1">
                <a:solidFill>
                  <a:schemeClr val="accent3"/>
                </a:solidFill>
              </a:rPr>
              <a:t>static</a:t>
            </a:r>
            <a:r>
              <a:rPr lang="ru-RU" sz="1600" b="1" i="1" dirty="0">
                <a:solidFill>
                  <a:schemeClr val="accent3"/>
                </a:solidFill>
              </a:rPr>
              <a:t> - то к нему извне охватывающего класса можно обратиться с помощью "</a:t>
            </a:r>
            <a:r>
              <a:rPr lang="ru-RU" sz="1600" b="1" i="1" dirty="0" err="1">
                <a:solidFill>
                  <a:schemeClr val="accent3"/>
                </a:solidFill>
              </a:rPr>
              <a:t>ИмяОхватывающегоКласса.ИмяВнутреннегоКласса</a:t>
            </a:r>
            <a:r>
              <a:rPr lang="ru-RU" sz="1600" b="1" i="1" dirty="0">
                <a:solidFill>
                  <a:schemeClr val="accent3"/>
                </a:solidFill>
              </a:rPr>
              <a:t>".</a:t>
            </a:r>
            <a:endParaRPr lang="en-US" sz="1600" b="1" i="1" dirty="0">
              <a:solidFill>
                <a:schemeClr val="accent3"/>
              </a:solidFill>
            </a:endParaRPr>
          </a:p>
          <a:p>
            <a:pPr algn="just"/>
            <a:endParaRPr lang="en-US" sz="1600" b="1" i="1" dirty="0">
              <a:solidFill>
                <a:schemeClr val="accent3"/>
              </a:solidFill>
            </a:endParaRPr>
          </a:p>
          <a:p>
            <a:pPr algn="just"/>
            <a:r>
              <a:rPr lang="ru-RU" sz="1600" b="1" i="1" dirty="0">
                <a:solidFill>
                  <a:schemeClr val="accent3"/>
                </a:solidFill>
              </a:rPr>
              <a:t> Иначе - только через "</a:t>
            </a:r>
            <a:r>
              <a:rPr lang="ru-RU" sz="1600" b="1" i="1" dirty="0" err="1">
                <a:solidFill>
                  <a:schemeClr val="accent3"/>
                </a:solidFill>
              </a:rPr>
              <a:t>экземпляр.ИмяВнутреннегоКласса</a:t>
            </a:r>
            <a:r>
              <a:rPr lang="ru-RU" sz="1600" b="1" i="1" dirty="0">
                <a:solidFill>
                  <a:schemeClr val="accent3"/>
                </a:solidFill>
              </a:rPr>
              <a:t>".)</a:t>
            </a:r>
            <a:r>
              <a:rPr lang="ru-RU" sz="1600" dirty="0"/>
              <a:t/>
            </a:r>
            <a:br>
              <a:rPr lang="ru-RU" sz="1600" dirty="0"/>
            </a:br>
            <a:endParaRPr lang="ru-RU" sz="1600" dirty="0"/>
          </a:p>
        </p:txBody>
      </p:sp>
    </p:spTree>
    <p:extLst>
      <p:ext uri="{BB962C8B-B14F-4D97-AF65-F5344CB8AC3E}">
        <p14:creationId xmlns:p14="http://schemas.microsoft.com/office/powerpoint/2010/main" val="29982194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42758" y="2132856"/>
            <a:ext cx="7943119" cy="1815882"/>
          </a:xfrm>
          <a:prstGeom prst="rect">
            <a:avLst/>
          </a:prstGeom>
        </p:spPr>
        <p:txBody>
          <a:bodyPr wrap="square">
            <a:spAutoFit/>
          </a:bodyPr>
          <a:lstStyle/>
          <a:p>
            <a:r>
              <a:rPr lang="ru-RU" sz="1600" b="1" i="1" dirty="0" err="1">
                <a:solidFill>
                  <a:schemeClr val="accent3"/>
                </a:solidFill>
              </a:rPr>
              <a:t>exception</a:t>
            </a:r>
            <a:r>
              <a:rPr lang="ru-RU" sz="1600" b="1" i="1" dirty="0">
                <a:solidFill>
                  <a:schemeClr val="accent3"/>
                </a:solidFill>
              </a:rPr>
              <a:t> в </a:t>
            </a:r>
            <a:r>
              <a:rPr lang="ru-RU" sz="1600" b="1" i="1" dirty="0" err="1">
                <a:solidFill>
                  <a:schemeClr val="accent3"/>
                </a:solidFill>
              </a:rPr>
              <a:t>static</a:t>
            </a:r>
            <a:r>
              <a:rPr lang="ru-RU" sz="1600" b="1" i="1" dirty="0">
                <a:solidFill>
                  <a:schemeClr val="accent3"/>
                </a:solidFill>
              </a:rPr>
              <a:t> секции - при загрузке класса - завершение программы.</a:t>
            </a:r>
            <a:endParaRPr lang="en-US" sz="1600" b="1" i="1" dirty="0">
              <a:solidFill>
                <a:schemeClr val="accent3"/>
              </a:solidFill>
            </a:endParaRPr>
          </a:p>
          <a:p>
            <a:endParaRPr lang="ru-RU" sz="1600" b="1" i="1" dirty="0">
              <a:solidFill>
                <a:schemeClr val="accent3"/>
              </a:solidFill>
            </a:endParaRPr>
          </a:p>
          <a:p>
            <a:r>
              <a:rPr lang="ru-RU" sz="1600" b="1" i="1" dirty="0" err="1">
                <a:solidFill>
                  <a:schemeClr val="accent3"/>
                </a:solidFill>
              </a:rPr>
              <a:t>exception</a:t>
            </a:r>
            <a:r>
              <a:rPr lang="ru-RU" sz="1600" b="1" i="1" dirty="0">
                <a:solidFill>
                  <a:schemeClr val="accent3"/>
                </a:solidFill>
              </a:rPr>
              <a:t> в секции инициализации - корректное выполнение программы до вызова секции инициализации, затем - завершение программы</a:t>
            </a:r>
          </a:p>
          <a:p>
            <a:r>
              <a:rPr lang="ru-RU" sz="1600" b="1" i="1" dirty="0" err="1">
                <a:solidFill>
                  <a:schemeClr val="accent3"/>
                </a:solidFill>
              </a:rPr>
              <a:t>Відповісти</a:t>
            </a:r>
            <a:endParaRPr lang="ru-RU" sz="1600" b="1" i="1" dirty="0">
              <a:solidFill>
                <a:schemeClr val="accent3"/>
              </a:solidFill>
            </a:endParaRPr>
          </a:p>
        </p:txBody>
      </p:sp>
      <p:sp>
        <p:nvSpPr>
          <p:cNvPr id="3" name="Прямоугольник 2"/>
          <p:cNvSpPr/>
          <p:nvPr/>
        </p:nvSpPr>
        <p:spPr>
          <a:xfrm>
            <a:off x="710711" y="1266312"/>
            <a:ext cx="7975167" cy="584775"/>
          </a:xfrm>
          <a:prstGeom prst="rect">
            <a:avLst/>
          </a:prstGeom>
        </p:spPr>
        <p:txBody>
          <a:bodyPr wrap="square">
            <a:spAutoFit/>
          </a:bodyPr>
          <a:lstStyle/>
          <a:p>
            <a:r>
              <a:rPr lang="ru-RU" sz="1600" b="1" i="1" dirty="0">
                <a:solidFill>
                  <a:schemeClr val="accent4"/>
                </a:solidFill>
              </a:rPr>
              <a:t>Что будет, если в </a:t>
            </a:r>
            <a:r>
              <a:rPr lang="ru-RU" sz="1600" b="1" i="1" dirty="0" err="1">
                <a:solidFill>
                  <a:schemeClr val="accent4"/>
                </a:solidFill>
              </a:rPr>
              <a:t>static</a:t>
            </a:r>
            <a:r>
              <a:rPr lang="ru-RU" sz="1600" b="1" i="1" dirty="0">
                <a:solidFill>
                  <a:schemeClr val="accent4"/>
                </a:solidFill>
              </a:rPr>
              <a:t> блоке кода возникнет исключительная ситуация? </a:t>
            </a:r>
          </a:p>
        </p:txBody>
      </p:sp>
    </p:spTree>
    <p:extLst>
      <p:ext uri="{BB962C8B-B14F-4D97-AF65-F5344CB8AC3E}">
        <p14:creationId xmlns:p14="http://schemas.microsoft.com/office/powerpoint/2010/main" val="7435203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674674"/>
            <a:ext cx="7848872" cy="1384995"/>
          </a:xfrm>
          <a:prstGeom prst="rect">
            <a:avLst/>
          </a:prstGeom>
        </p:spPr>
        <p:txBody>
          <a:bodyPr wrap="square">
            <a:spAutoFit/>
          </a:bodyPr>
          <a:lstStyle/>
          <a:p>
            <a:r>
              <a:rPr lang="ru-RU" sz="1600" b="1" i="1" dirty="0">
                <a:solidFill>
                  <a:schemeClr val="accent4"/>
                </a:solidFill>
              </a:rPr>
              <a:t>Можно ли перегрузить </a:t>
            </a:r>
            <a:r>
              <a:rPr lang="ru-RU" sz="1600" b="1" i="1" dirty="0" err="1">
                <a:solidFill>
                  <a:schemeClr val="accent4"/>
                </a:solidFill>
              </a:rPr>
              <a:t>static</a:t>
            </a:r>
            <a:r>
              <a:rPr lang="ru-RU" sz="1600" b="1" i="1" dirty="0">
                <a:solidFill>
                  <a:schemeClr val="accent4"/>
                </a:solidFill>
              </a:rPr>
              <a:t> метод?</a:t>
            </a:r>
            <a:endParaRPr lang="en-US" sz="1600" b="1" i="1" dirty="0">
              <a:solidFill>
                <a:schemeClr val="accent4"/>
              </a:solidFill>
            </a:endParaRPr>
          </a:p>
          <a:p>
            <a:endParaRPr lang="ru-RU" b="1" dirty="0">
              <a:solidFill>
                <a:srgbClr val="FF0000"/>
              </a:solidFill>
            </a:endParaRPr>
          </a:p>
          <a:p>
            <a:r>
              <a:rPr lang="ru-RU" sz="1600" b="1" i="1" dirty="0">
                <a:solidFill>
                  <a:schemeClr val="accent3"/>
                </a:solidFill>
              </a:rPr>
              <a:t>Статические методы могут перегружаться нестатическими и наоборот – без ограничений.</a:t>
            </a:r>
          </a:p>
          <a:p>
            <a:r>
              <a:rPr lang="ru-RU" sz="1600" b="1" i="1" dirty="0">
                <a:solidFill>
                  <a:schemeClr val="accent3"/>
                </a:solidFill>
              </a:rPr>
              <a:t>А вот в переопределении статического метода смысла нет</a:t>
            </a:r>
          </a:p>
        </p:txBody>
      </p:sp>
    </p:spTree>
    <p:extLst>
      <p:ext uri="{BB962C8B-B14F-4D97-AF65-F5344CB8AC3E}">
        <p14:creationId xmlns:p14="http://schemas.microsoft.com/office/powerpoint/2010/main" val="22333440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268760"/>
            <a:ext cx="8136904" cy="3139321"/>
          </a:xfrm>
          <a:prstGeom prst="rect">
            <a:avLst/>
          </a:prstGeom>
        </p:spPr>
        <p:txBody>
          <a:bodyPr wrap="square">
            <a:spAutoFit/>
          </a:bodyPr>
          <a:lstStyle/>
          <a:p>
            <a:pPr algn="ctr"/>
            <a:r>
              <a:rPr lang="ru-RU" b="1" i="1" dirty="0">
                <a:solidFill>
                  <a:schemeClr val="accent3"/>
                </a:solidFill>
              </a:rPr>
              <a:t>Модификатор </a:t>
            </a:r>
            <a:r>
              <a:rPr lang="ru-RU" b="1" i="1" dirty="0" err="1">
                <a:solidFill>
                  <a:schemeClr val="accent3"/>
                </a:solidFill>
              </a:rPr>
              <a:t>native</a:t>
            </a:r>
            <a:endParaRPr lang="en-US" b="1" i="1" dirty="0">
              <a:solidFill>
                <a:schemeClr val="accent3"/>
              </a:solidFill>
            </a:endParaRPr>
          </a:p>
          <a:p>
            <a:endParaRPr lang="ru-RU" b="1" i="1" dirty="0">
              <a:solidFill>
                <a:schemeClr val="accent3"/>
              </a:solidFill>
            </a:endParaRPr>
          </a:p>
          <a:p>
            <a:r>
              <a:rPr lang="ru-RU" b="1" i="1" dirty="0">
                <a:solidFill>
                  <a:schemeClr val="accent3"/>
                </a:solidFill>
              </a:rPr>
              <a:t>Приложение на языке </a:t>
            </a:r>
            <a:r>
              <a:rPr lang="ru-RU" b="1" i="1" dirty="0" err="1">
                <a:solidFill>
                  <a:schemeClr val="accent3"/>
                </a:solidFill>
              </a:rPr>
              <a:t>Java</a:t>
            </a:r>
            <a:r>
              <a:rPr lang="ru-RU" b="1" i="1" dirty="0">
                <a:solidFill>
                  <a:schemeClr val="accent3"/>
                </a:solidFill>
              </a:rPr>
              <a:t> может вызывать методы, написанные на языке</a:t>
            </a:r>
            <a:r>
              <a:rPr lang="en-US" b="1" i="1" dirty="0">
                <a:solidFill>
                  <a:schemeClr val="accent3"/>
                </a:solidFill>
              </a:rPr>
              <a:t> </a:t>
            </a:r>
            <a:r>
              <a:rPr lang="ru-RU" b="1" i="1" dirty="0">
                <a:solidFill>
                  <a:schemeClr val="accent3"/>
                </a:solidFill>
              </a:rPr>
              <a:t>С++. Такие методы объявляются с ключевым словом </a:t>
            </a:r>
            <a:r>
              <a:rPr lang="ru-RU" b="1" i="1" dirty="0" err="1">
                <a:solidFill>
                  <a:schemeClr val="accent3"/>
                </a:solidFill>
              </a:rPr>
              <a:t>native</a:t>
            </a:r>
            <a:r>
              <a:rPr lang="ru-RU" b="1" i="1" dirty="0">
                <a:solidFill>
                  <a:schemeClr val="accent3"/>
                </a:solidFill>
              </a:rPr>
              <a:t>, которое сообщает</a:t>
            </a:r>
          </a:p>
          <a:p>
            <a:r>
              <a:rPr lang="ru-RU" b="1" i="1" dirty="0">
                <a:solidFill>
                  <a:schemeClr val="accent3"/>
                </a:solidFill>
              </a:rPr>
              <a:t>компилятору, что метод реализован в другом месте. </a:t>
            </a:r>
            <a:endParaRPr lang="en-US" b="1" i="1" dirty="0">
              <a:solidFill>
                <a:schemeClr val="accent3"/>
              </a:solidFill>
            </a:endParaRPr>
          </a:p>
          <a:p>
            <a:endParaRPr lang="en-US" b="1" i="1" dirty="0">
              <a:solidFill>
                <a:schemeClr val="accent3"/>
              </a:solidFill>
            </a:endParaRPr>
          </a:p>
          <a:p>
            <a:r>
              <a:rPr lang="ru-RU" b="1" i="1" dirty="0">
                <a:solidFill>
                  <a:schemeClr val="accent3"/>
                </a:solidFill>
              </a:rPr>
              <a:t>Например:</a:t>
            </a:r>
          </a:p>
          <a:p>
            <a:r>
              <a:rPr lang="ru-RU" b="1" i="1" dirty="0" err="1">
                <a:solidFill>
                  <a:schemeClr val="accent3"/>
                </a:solidFill>
              </a:rPr>
              <a:t>public</a:t>
            </a:r>
            <a:r>
              <a:rPr lang="ru-RU" b="1" i="1" dirty="0">
                <a:solidFill>
                  <a:schemeClr val="accent3"/>
                </a:solidFill>
              </a:rPr>
              <a:t> </a:t>
            </a:r>
            <a:r>
              <a:rPr lang="ru-RU" b="1" i="1" dirty="0" err="1">
                <a:solidFill>
                  <a:schemeClr val="accent3"/>
                </a:solidFill>
              </a:rPr>
              <a:t>native</a:t>
            </a:r>
            <a:r>
              <a:rPr lang="ru-RU" b="1" i="1" dirty="0">
                <a:solidFill>
                  <a:schemeClr val="accent3"/>
                </a:solidFill>
              </a:rPr>
              <a:t> </a:t>
            </a:r>
            <a:r>
              <a:rPr lang="ru-RU" b="1" i="1" dirty="0" err="1">
                <a:solidFill>
                  <a:schemeClr val="accent3"/>
                </a:solidFill>
              </a:rPr>
              <a:t>int</a:t>
            </a:r>
            <a:r>
              <a:rPr lang="ru-RU" b="1" i="1" dirty="0">
                <a:solidFill>
                  <a:schemeClr val="accent3"/>
                </a:solidFill>
              </a:rPr>
              <a:t> </a:t>
            </a:r>
            <a:r>
              <a:rPr lang="ru-RU" b="1" i="1" dirty="0" err="1">
                <a:solidFill>
                  <a:schemeClr val="accent3"/>
                </a:solidFill>
              </a:rPr>
              <a:t>loadCripto</a:t>
            </a:r>
            <a:r>
              <a:rPr lang="ru-RU" b="1" i="1" dirty="0">
                <a:solidFill>
                  <a:schemeClr val="accent3"/>
                </a:solidFill>
              </a:rPr>
              <a:t>(</a:t>
            </a:r>
            <a:r>
              <a:rPr lang="ru-RU" b="1" i="1" dirty="0" err="1">
                <a:solidFill>
                  <a:schemeClr val="accent3"/>
                </a:solidFill>
              </a:rPr>
              <a:t>int</a:t>
            </a:r>
            <a:r>
              <a:rPr lang="ru-RU" b="1" i="1" dirty="0">
                <a:solidFill>
                  <a:schemeClr val="accent3"/>
                </a:solidFill>
              </a:rPr>
              <a:t> </a:t>
            </a:r>
            <a:r>
              <a:rPr lang="ru-RU" b="1" i="1" dirty="0" err="1">
                <a:solidFill>
                  <a:schemeClr val="accent3"/>
                </a:solidFill>
              </a:rPr>
              <a:t>num</a:t>
            </a:r>
            <a:r>
              <a:rPr lang="ru-RU" b="1" i="1" dirty="0">
                <a:solidFill>
                  <a:schemeClr val="accent3"/>
                </a:solidFill>
              </a:rPr>
              <a:t>);</a:t>
            </a:r>
          </a:p>
          <a:p>
            <a:r>
              <a:rPr lang="ru-RU" b="1" i="1" dirty="0">
                <a:solidFill>
                  <a:schemeClr val="accent3"/>
                </a:solidFill>
              </a:rPr>
              <a:t>Методы, помеченные </a:t>
            </a:r>
            <a:r>
              <a:rPr lang="ru-RU" b="1" i="1" dirty="0" err="1">
                <a:solidFill>
                  <a:schemeClr val="accent3"/>
                </a:solidFill>
              </a:rPr>
              <a:t>native</a:t>
            </a:r>
            <a:r>
              <a:rPr lang="ru-RU" b="1" i="1" dirty="0">
                <a:solidFill>
                  <a:schemeClr val="accent3"/>
                </a:solidFill>
              </a:rPr>
              <a:t>, можно переопределять обычными методами</a:t>
            </a:r>
            <a:r>
              <a:rPr lang="en-US" b="1" i="1" dirty="0">
                <a:solidFill>
                  <a:schemeClr val="accent3"/>
                </a:solidFill>
              </a:rPr>
              <a:t> </a:t>
            </a:r>
            <a:r>
              <a:rPr lang="ru-RU" b="1" i="1" dirty="0">
                <a:solidFill>
                  <a:schemeClr val="accent3"/>
                </a:solidFill>
              </a:rPr>
              <a:t>в подклассах.</a:t>
            </a:r>
            <a:endParaRPr lang="en-US" b="1" i="1" dirty="0">
              <a:solidFill>
                <a:schemeClr val="accent3"/>
              </a:solidFill>
            </a:endParaRPr>
          </a:p>
        </p:txBody>
      </p:sp>
    </p:spTree>
    <p:extLst>
      <p:ext uri="{BB962C8B-B14F-4D97-AF65-F5344CB8AC3E}">
        <p14:creationId xmlns:p14="http://schemas.microsoft.com/office/powerpoint/2010/main" val="16563730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59632" y="887475"/>
            <a:ext cx="6408712" cy="338554"/>
          </a:xfrm>
          <a:prstGeom prst="rect">
            <a:avLst/>
          </a:prstGeom>
        </p:spPr>
        <p:txBody>
          <a:bodyPr wrap="square">
            <a:spAutoFit/>
          </a:bodyPr>
          <a:lstStyle/>
          <a:p>
            <a:pPr algn="just"/>
            <a:r>
              <a:rPr lang="en-US" sz="1600" b="1" i="1" dirty="0" smtClean="0">
                <a:solidFill>
                  <a:srgbClr val="002060"/>
                </a:solidFill>
              </a:rPr>
              <a:t>Develop </a:t>
            </a:r>
            <a:r>
              <a:rPr lang="en-US" sz="1600" b="1" i="1" dirty="0">
                <a:solidFill>
                  <a:srgbClr val="002060"/>
                </a:solidFill>
              </a:rPr>
              <a:t>code that uses abstract classes and methods</a:t>
            </a:r>
            <a:endParaRPr lang="ru-RU" sz="1600" b="1" i="1" dirty="0">
              <a:solidFill>
                <a:srgbClr val="002060"/>
              </a:solidFill>
            </a:endParaRPr>
          </a:p>
        </p:txBody>
      </p:sp>
      <p:sp>
        <p:nvSpPr>
          <p:cNvPr id="3" name="Rectangle 2"/>
          <p:cNvSpPr/>
          <p:nvPr/>
        </p:nvSpPr>
        <p:spPr>
          <a:xfrm>
            <a:off x="3140774" y="425810"/>
            <a:ext cx="3031599" cy="461665"/>
          </a:xfrm>
          <a:prstGeom prst="rect">
            <a:avLst/>
          </a:prstGeom>
        </p:spPr>
        <p:txBody>
          <a:bodyPr wrap="none">
            <a:spAutoFit/>
          </a:bodyPr>
          <a:lstStyle/>
          <a:p>
            <a:r>
              <a:rPr lang="en-US" sz="2400" b="1" i="1" dirty="0"/>
              <a:t>Abstract Classes</a:t>
            </a:r>
            <a:endParaRPr lang="en-US" sz="2400" b="1" i="1" dirty="0">
              <a:solidFill>
                <a:schemeClr val="accent3"/>
              </a:solidFill>
            </a:endParaRPr>
          </a:p>
        </p:txBody>
      </p:sp>
      <p:graphicFrame>
        <p:nvGraphicFramePr>
          <p:cNvPr id="9" name="Diagram 8"/>
          <p:cNvGraphicFramePr/>
          <p:nvPr>
            <p:extLst>
              <p:ext uri="{D42A27DB-BD31-4B8C-83A1-F6EECF244321}">
                <p14:modId xmlns:p14="http://schemas.microsoft.com/office/powerpoint/2010/main" val="3374352804"/>
              </p:ext>
            </p:extLst>
          </p:nvPr>
        </p:nvGraphicFramePr>
        <p:xfrm>
          <a:off x="1716360" y="212637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3491880" y="3356992"/>
            <a:ext cx="2186817" cy="369332"/>
          </a:xfrm>
          <a:prstGeom prst="rect">
            <a:avLst/>
          </a:prstGeom>
        </p:spPr>
        <p:txBody>
          <a:bodyPr wrap="none">
            <a:spAutoFit/>
          </a:bodyPr>
          <a:lstStyle/>
          <a:p>
            <a:r>
              <a:rPr lang="ru-RU" b="1" dirty="0">
                <a:solidFill>
                  <a:srgbClr val="FF0000"/>
                </a:solidFill>
              </a:rPr>
              <a:t>« </a:t>
            </a:r>
            <a:r>
              <a:rPr lang="ru-RU" b="1" i="1" dirty="0">
                <a:solidFill>
                  <a:srgbClr val="FF0000"/>
                </a:solidFill>
              </a:rPr>
              <a:t>Движение</a:t>
            </a:r>
            <a:r>
              <a:rPr lang="ru-RU" b="1" dirty="0">
                <a:solidFill>
                  <a:srgbClr val="FF0000"/>
                </a:solidFill>
              </a:rPr>
              <a:t>»</a:t>
            </a:r>
            <a:r>
              <a:rPr lang="en-US" b="1" dirty="0">
                <a:solidFill>
                  <a:srgbClr val="FF0000"/>
                </a:solidFill>
              </a:rPr>
              <a:t>?</a:t>
            </a:r>
            <a:endParaRPr lang="ru-RU" b="1" dirty="0">
              <a:solidFill>
                <a:srgbClr val="FF0000"/>
              </a:solidFill>
            </a:endParaRPr>
          </a:p>
        </p:txBody>
      </p:sp>
    </p:spTree>
    <p:extLst>
      <p:ext uri="{BB962C8B-B14F-4D97-AF65-F5344CB8AC3E}">
        <p14:creationId xmlns:p14="http://schemas.microsoft.com/office/powerpoint/2010/main" val="5243643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1340768"/>
            <a:ext cx="7488832" cy="2800767"/>
          </a:xfrm>
          <a:prstGeom prst="rect">
            <a:avLst/>
          </a:prstGeom>
        </p:spPr>
        <p:txBody>
          <a:bodyPr wrap="square">
            <a:spAutoFit/>
          </a:bodyPr>
          <a:lstStyle/>
          <a:p>
            <a:r>
              <a:rPr lang="ru-RU" sz="1600" b="1" i="1" dirty="0">
                <a:solidFill>
                  <a:schemeClr val="accent3"/>
                </a:solidFill>
              </a:rPr>
              <a:t>Следовательно ,  рождается два  вопроса:</a:t>
            </a:r>
            <a:endParaRPr lang="en-US" sz="1600" b="1" i="1" dirty="0">
              <a:solidFill>
                <a:schemeClr val="accent3"/>
              </a:solidFill>
            </a:endParaRPr>
          </a:p>
          <a:p>
            <a:endParaRPr lang="en-US" sz="1600" b="1" i="1" dirty="0">
              <a:solidFill>
                <a:schemeClr val="accent3"/>
              </a:solidFill>
            </a:endParaRPr>
          </a:p>
          <a:p>
            <a:endParaRPr lang="ru-RU" sz="1600" b="1" i="1" dirty="0">
              <a:solidFill>
                <a:schemeClr val="accent3"/>
              </a:solidFill>
            </a:endParaRPr>
          </a:p>
          <a:p>
            <a:r>
              <a:rPr lang="ru-RU" sz="1600" b="1" i="1" dirty="0">
                <a:solidFill>
                  <a:schemeClr val="accent3"/>
                </a:solidFill>
              </a:rPr>
              <a:t>●      Что  должен  содержать в своем теле метод « Движение»  класса « Транспортное средство » ? </a:t>
            </a:r>
            <a:endParaRPr lang="en-US" sz="1600" b="1" i="1" dirty="0">
              <a:solidFill>
                <a:schemeClr val="accent3"/>
              </a:solidFill>
            </a:endParaRPr>
          </a:p>
          <a:p>
            <a:endParaRPr lang="en-US" sz="1600" b="1" i="1" dirty="0">
              <a:solidFill>
                <a:schemeClr val="accent3"/>
              </a:solidFill>
            </a:endParaRPr>
          </a:p>
          <a:p>
            <a:endParaRPr lang="ru-RU" sz="1600" b="1" i="1" dirty="0">
              <a:solidFill>
                <a:schemeClr val="accent3"/>
              </a:solidFill>
            </a:endParaRPr>
          </a:p>
          <a:p>
            <a:r>
              <a:rPr lang="ru-RU" sz="1600" b="1" i="1" dirty="0">
                <a:solidFill>
                  <a:schemeClr val="accent3"/>
                </a:solidFill>
              </a:rPr>
              <a:t>●      Нужна ли возможность  создавать класс  « Транспортное средство »  в нашем </a:t>
            </a:r>
            <a:r>
              <a:rPr lang="en-US" sz="1600" b="1" i="1" dirty="0">
                <a:solidFill>
                  <a:schemeClr val="accent3"/>
                </a:solidFill>
              </a:rPr>
              <a:t> </a:t>
            </a:r>
            <a:r>
              <a:rPr lang="ru-RU" sz="1600" b="1" i="1" dirty="0">
                <a:solidFill>
                  <a:schemeClr val="accent3"/>
                </a:solidFill>
              </a:rPr>
              <a:t>приложении имеющий  неполную функциональность ( частично  описывающий</a:t>
            </a:r>
            <a:r>
              <a:rPr lang="en-US" sz="1600" b="1" i="1" dirty="0">
                <a:solidFill>
                  <a:schemeClr val="accent3"/>
                </a:solidFill>
              </a:rPr>
              <a:t> </a:t>
            </a:r>
            <a:r>
              <a:rPr lang="ru-RU" sz="1600" b="1" i="1" dirty="0">
                <a:solidFill>
                  <a:schemeClr val="accent3"/>
                </a:solidFill>
              </a:rPr>
              <a:t>объект предметной области) ?</a:t>
            </a:r>
          </a:p>
        </p:txBody>
      </p:sp>
    </p:spTree>
    <p:extLst>
      <p:ext uri="{BB962C8B-B14F-4D97-AF65-F5344CB8AC3E}">
        <p14:creationId xmlns:p14="http://schemas.microsoft.com/office/powerpoint/2010/main" val="4258670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ushuiev.com/wp-content/uploads/2012/08/Man-Explain-With-Friends-0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692696"/>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asterrussian.com/graphics/chelove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132856"/>
            <a:ext cx="2619375" cy="370522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3779912" y="2960948"/>
            <a:ext cx="1440160" cy="972108"/>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987476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1916832"/>
            <a:ext cx="4968552" cy="2723823"/>
          </a:xfrm>
          <a:prstGeom prst="rect">
            <a:avLst/>
          </a:prstGeom>
        </p:spPr>
        <p:txBody>
          <a:bodyPr wrap="square">
            <a:spAutoFit/>
          </a:bodyPr>
          <a:lstStyle/>
          <a:p>
            <a:endParaRPr lang="en-US" sz="1600" b="1" i="1" dirty="0">
              <a:solidFill>
                <a:schemeClr val="accent3"/>
              </a:solidFill>
            </a:endParaRPr>
          </a:p>
          <a:p>
            <a:r>
              <a:rPr lang="en-US" sz="1600" b="1" i="1" dirty="0">
                <a:solidFill>
                  <a:schemeClr val="accent3"/>
                </a:solidFill>
              </a:rPr>
              <a:t>public </a:t>
            </a:r>
            <a:r>
              <a:rPr lang="en-US" sz="1600" b="1" i="1" dirty="0">
                <a:solidFill>
                  <a:schemeClr val="accent4"/>
                </a:solidFill>
              </a:rPr>
              <a:t>abstract</a:t>
            </a:r>
            <a:r>
              <a:rPr lang="en-US" sz="1600" b="1" i="1" dirty="0">
                <a:solidFill>
                  <a:schemeClr val="accent3"/>
                </a:solidFill>
              </a:rPr>
              <a:t> class Shape{ </a:t>
            </a:r>
          </a:p>
          <a:p>
            <a:r>
              <a:rPr lang="en-US" sz="1600" b="1" i="1" dirty="0">
                <a:solidFill>
                  <a:schemeClr val="accent3"/>
                </a:solidFill>
              </a:rPr>
              <a:t>    protected String color = "red";</a:t>
            </a:r>
          </a:p>
          <a:p>
            <a:r>
              <a:rPr lang="en-US" sz="1600" b="1" i="1" dirty="0">
                <a:solidFill>
                  <a:schemeClr val="accent3"/>
                </a:solidFill>
              </a:rPr>
              <a:t> </a:t>
            </a:r>
          </a:p>
          <a:p>
            <a:r>
              <a:rPr lang="en-US" sz="1600" b="1" i="1" dirty="0">
                <a:solidFill>
                  <a:schemeClr val="accent4"/>
                </a:solidFill>
              </a:rPr>
              <a:t>    public abstract void draw</a:t>
            </a:r>
            <a:r>
              <a:rPr lang="en-US" sz="1600" b="1" i="1" dirty="0" smtClean="0">
                <a:solidFill>
                  <a:schemeClr val="accent4"/>
                </a:solidFill>
              </a:rPr>
              <a:t>();</a:t>
            </a:r>
          </a:p>
          <a:p>
            <a:r>
              <a:rPr lang="en-US" sz="1100" b="1" i="1" dirty="0" smtClean="0">
                <a:solidFill>
                  <a:srgbClr val="002060"/>
                </a:solidFill>
              </a:rPr>
              <a:t>// </a:t>
            </a:r>
            <a:r>
              <a:rPr lang="en-US" sz="1100" b="1" i="1" dirty="0">
                <a:solidFill>
                  <a:srgbClr val="002060"/>
                </a:solidFill>
              </a:rPr>
              <a:t>note: no implementation (i.e., no method body definition)</a:t>
            </a:r>
            <a:r>
              <a:rPr lang="en-US" sz="1100" b="1" i="1" dirty="0" smtClean="0">
                <a:solidFill>
                  <a:srgbClr val="002060"/>
                </a:solidFill>
              </a:rPr>
              <a:t> </a:t>
            </a:r>
            <a:endParaRPr lang="en-US" sz="1100" b="1" i="1" dirty="0">
              <a:solidFill>
                <a:srgbClr val="002060"/>
              </a:solidFill>
            </a:endParaRPr>
          </a:p>
          <a:p>
            <a:endParaRPr lang="en-US" sz="1600" b="1" i="1" dirty="0">
              <a:solidFill>
                <a:schemeClr val="accent4"/>
              </a:solidFill>
            </a:endParaRPr>
          </a:p>
          <a:p>
            <a:r>
              <a:rPr lang="en-US" sz="1600" b="1" i="1" dirty="0">
                <a:solidFill>
                  <a:schemeClr val="accent3"/>
                </a:solidFill>
              </a:rPr>
              <a:t>    public Shape(String color){ </a:t>
            </a:r>
          </a:p>
          <a:p>
            <a:r>
              <a:rPr lang="en-US" sz="1600" b="1" i="1" dirty="0">
                <a:solidFill>
                  <a:schemeClr val="accent3"/>
                </a:solidFill>
              </a:rPr>
              <a:t>    </a:t>
            </a:r>
            <a:r>
              <a:rPr lang="en-US" sz="1600" b="1" i="1" dirty="0" err="1">
                <a:solidFill>
                  <a:schemeClr val="accent3"/>
                </a:solidFill>
              </a:rPr>
              <a:t>this.color</a:t>
            </a:r>
            <a:r>
              <a:rPr lang="en-US" sz="1600" b="1" i="1" dirty="0">
                <a:solidFill>
                  <a:schemeClr val="accent3"/>
                </a:solidFill>
              </a:rPr>
              <a:t> = color; </a:t>
            </a:r>
          </a:p>
          <a:p>
            <a:r>
              <a:rPr lang="en-US" sz="1600" b="1" i="1" dirty="0">
                <a:solidFill>
                  <a:schemeClr val="accent3"/>
                </a:solidFill>
              </a:rPr>
              <a:t>} </a:t>
            </a:r>
          </a:p>
          <a:p>
            <a:r>
              <a:rPr lang="en-US" sz="1600" b="1" i="1" dirty="0">
                <a:solidFill>
                  <a:schemeClr val="accent3"/>
                </a:solidFill>
              </a:rPr>
              <a:t>} </a:t>
            </a:r>
            <a:endParaRPr lang="ru-RU" sz="1600" b="1" i="1" dirty="0">
              <a:solidFill>
                <a:schemeClr val="accent3"/>
              </a:solidFill>
            </a:endParaRPr>
          </a:p>
        </p:txBody>
      </p:sp>
      <p:pic>
        <p:nvPicPr>
          <p:cNvPr id="1026" name="Picture 2" descr="http://savepic.su/4228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548680"/>
            <a:ext cx="35433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0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55576" y="1891530"/>
            <a:ext cx="2808312" cy="93005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ru-RU" b="1" i="1" dirty="0" err="1">
                <a:solidFill>
                  <a:schemeClr val="bg1"/>
                </a:solidFill>
              </a:rPr>
              <a:t>Вох</a:t>
            </a:r>
            <a:r>
              <a:rPr lang="ru-RU" b="1" i="1" dirty="0">
                <a:solidFill>
                  <a:schemeClr val="bg1"/>
                </a:solidFill>
              </a:rPr>
              <a:t>  </a:t>
            </a:r>
            <a:r>
              <a:rPr lang="ru-RU" b="1" i="1" dirty="0" err="1">
                <a:solidFill>
                  <a:schemeClr val="bg1"/>
                </a:solidFill>
              </a:rPr>
              <a:t>mу</a:t>
            </a:r>
            <a:r>
              <a:rPr lang="en-US" b="1" i="1" dirty="0">
                <a:solidFill>
                  <a:schemeClr val="bg1"/>
                </a:solidFill>
              </a:rPr>
              <a:t>b</a:t>
            </a:r>
            <a:r>
              <a:rPr lang="ru-RU" b="1" i="1" dirty="0">
                <a:solidFill>
                  <a:schemeClr val="bg1"/>
                </a:solidFill>
              </a:rPr>
              <a:t>ох;</a:t>
            </a:r>
            <a:endParaRPr lang="ru-RU" dirty="0">
              <a:solidFill>
                <a:schemeClr val="bg1"/>
              </a:solidFill>
            </a:endParaRPr>
          </a:p>
        </p:txBody>
      </p:sp>
      <p:sp>
        <p:nvSpPr>
          <p:cNvPr id="6" name="Rounded Rectangle 5"/>
          <p:cNvSpPr/>
          <p:nvPr/>
        </p:nvSpPr>
        <p:spPr>
          <a:xfrm>
            <a:off x="755576" y="3371176"/>
            <a:ext cx="2844316" cy="93005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ru-RU" sz="1600" b="1" i="1" dirty="0" err="1">
                <a:solidFill>
                  <a:schemeClr val="bg1"/>
                </a:solidFill>
              </a:rPr>
              <a:t>mу</a:t>
            </a:r>
            <a:r>
              <a:rPr lang="en-US" sz="1600" b="1" i="1" dirty="0">
                <a:solidFill>
                  <a:schemeClr val="bg1"/>
                </a:solidFill>
              </a:rPr>
              <a:t>b</a:t>
            </a:r>
            <a:r>
              <a:rPr lang="ru-RU" sz="1600" b="1" i="1" dirty="0">
                <a:solidFill>
                  <a:schemeClr val="bg1"/>
                </a:solidFill>
              </a:rPr>
              <a:t>ох </a:t>
            </a:r>
            <a:r>
              <a:rPr lang="en-US" sz="1600" b="1" i="1" dirty="0">
                <a:solidFill>
                  <a:schemeClr val="bg1"/>
                </a:solidFill>
              </a:rPr>
              <a:t>=</a:t>
            </a:r>
            <a:r>
              <a:rPr lang="ru-RU" sz="1600" b="1" i="1" dirty="0" err="1">
                <a:solidFill>
                  <a:schemeClr val="bg1"/>
                </a:solidFill>
              </a:rPr>
              <a:t>new</a:t>
            </a:r>
            <a:r>
              <a:rPr lang="ru-RU" sz="1600" b="1" i="1" dirty="0">
                <a:solidFill>
                  <a:schemeClr val="bg1"/>
                </a:solidFill>
              </a:rPr>
              <a:t> </a:t>
            </a:r>
            <a:r>
              <a:rPr lang="ru-RU" sz="1600" b="1" i="1" dirty="0" err="1">
                <a:solidFill>
                  <a:schemeClr val="bg1"/>
                </a:solidFill>
              </a:rPr>
              <a:t>Вох</a:t>
            </a:r>
            <a:r>
              <a:rPr lang="ru-RU" sz="1600" b="1" i="1" dirty="0">
                <a:solidFill>
                  <a:schemeClr val="bg1"/>
                </a:solidFill>
              </a:rPr>
              <a:t>();</a:t>
            </a:r>
            <a:endParaRPr lang="ru-RU" sz="1600" dirty="0">
              <a:solidFill>
                <a:schemeClr val="bg1"/>
              </a:solidFill>
            </a:endParaRPr>
          </a:p>
        </p:txBody>
      </p:sp>
      <p:sp>
        <p:nvSpPr>
          <p:cNvPr id="7" name="Rounded Rectangle 6"/>
          <p:cNvSpPr/>
          <p:nvPr/>
        </p:nvSpPr>
        <p:spPr>
          <a:xfrm>
            <a:off x="4572000" y="3171573"/>
            <a:ext cx="4032448" cy="292172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dirty="0"/>
          </a:p>
        </p:txBody>
      </p:sp>
      <p:sp>
        <p:nvSpPr>
          <p:cNvPr id="8" name="Rounded Rectangle 7"/>
          <p:cNvSpPr/>
          <p:nvPr/>
        </p:nvSpPr>
        <p:spPr>
          <a:xfrm>
            <a:off x="4782154" y="1812247"/>
            <a:ext cx="2808312" cy="93005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i="1" dirty="0">
                <a:solidFill>
                  <a:schemeClr val="bg1"/>
                </a:solidFill>
              </a:rPr>
              <a:t>null</a:t>
            </a:r>
            <a:endParaRPr lang="ru-RU" dirty="0">
              <a:solidFill>
                <a:schemeClr val="bg1"/>
              </a:solidFill>
            </a:endParaRPr>
          </a:p>
        </p:txBody>
      </p:sp>
      <p:sp>
        <p:nvSpPr>
          <p:cNvPr id="13" name="Rounded Rectangle 12"/>
          <p:cNvSpPr/>
          <p:nvPr/>
        </p:nvSpPr>
        <p:spPr>
          <a:xfrm>
            <a:off x="5153015" y="3373085"/>
            <a:ext cx="2808312" cy="215375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endParaRPr lang="ru-RU" dirty="0">
              <a:solidFill>
                <a:schemeClr val="bg1"/>
              </a:solidFill>
              <a:effectLst>
                <a:outerShdw blurRad="50800" dist="38100" algn="l" rotWithShape="0">
                  <a:prstClr val="black">
                    <a:alpha val="40000"/>
                  </a:prstClr>
                </a:outerShdw>
              </a:effectLst>
            </a:endParaRPr>
          </a:p>
        </p:txBody>
      </p:sp>
      <p:sp>
        <p:nvSpPr>
          <p:cNvPr id="9" name="Rectangle 8"/>
          <p:cNvSpPr/>
          <p:nvPr/>
        </p:nvSpPr>
        <p:spPr>
          <a:xfrm>
            <a:off x="5541398" y="4859868"/>
            <a:ext cx="2049068" cy="36933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lgn="ctr"/>
            <a:r>
              <a:rPr lang="en-US" b="1" i="1" dirty="0">
                <a:solidFill>
                  <a:schemeClr val="bg1"/>
                </a:solidFill>
              </a:rPr>
              <a:t>double width;</a:t>
            </a:r>
          </a:p>
        </p:txBody>
      </p:sp>
      <p:sp>
        <p:nvSpPr>
          <p:cNvPr id="10" name="Rectangle 9"/>
          <p:cNvSpPr/>
          <p:nvPr/>
        </p:nvSpPr>
        <p:spPr>
          <a:xfrm>
            <a:off x="5523875" y="3828319"/>
            <a:ext cx="2066591" cy="369332"/>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pPr lvl="0" algn="ctr"/>
            <a:r>
              <a:rPr lang="en-US" b="1" i="1" dirty="0">
                <a:solidFill>
                  <a:schemeClr val="bg1"/>
                </a:solidFill>
              </a:rPr>
              <a:t>double height;</a:t>
            </a:r>
          </a:p>
        </p:txBody>
      </p:sp>
      <p:sp>
        <p:nvSpPr>
          <p:cNvPr id="11" name="Rectangle 10"/>
          <p:cNvSpPr/>
          <p:nvPr/>
        </p:nvSpPr>
        <p:spPr>
          <a:xfrm>
            <a:off x="5545666" y="4355812"/>
            <a:ext cx="20448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lgn="ctr"/>
            <a:r>
              <a:rPr lang="en-US" b="1" i="1" dirty="0">
                <a:solidFill>
                  <a:schemeClr val="bg1"/>
                </a:solidFill>
              </a:rPr>
              <a:t>double depth;</a:t>
            </a:r>
          </a:p>
        </p:txBody>
      </p:sp>
      <p:sp>
        <p:nvSpPr>
          <p:cNvPr id="12" name="Rectangle 11"/>
          <p:cNvSpPr/>
          <p:nvPr/>
        </p:nvSpPr>
        <p:spPr>
          <a:xfrm>
            <a:off x="7668344" y="2802241"/>
            <a:ext cx="848309" cy="369332"/>
          </a:xfrm>
          <a:prstGeom prst="rect">
            <a:avLst/>
          </a:prstGeom>
        </p:spPr>
        <p:txBody>
          <a:bodyPr wrap="none">
            <a:spAutoFit/>
          </a:bodyPr>
          <a:lstStyle/>
          <a:p>
            <a:r>
              <a:rPr lang="en-US" b="1" i="1" dirty="0">
                <a:solidFill>
                  <a:schemeClr val="accent3"/>
                </a:solidFill>
              </a:rPr>
              <a:t>Heap</a:t>
            </a:r>
            <a:endParaRPr lang="ru-RU" dirty="0">
              <a:solidFill>
                <a:schemeClr val="accent3"/>
              </a:solidFill>
            </a:endParaRPr>
          </a:p>
        </p:txBody>
      </p:sp>
      <p:sp>
        <p:nvSpPr>
          <p:cNvPr id="14" name="Rectangle 13"/>
          <p:cNvSpPr/>
          <p:nvPr/>
        </p:nvSpPr>
        <p:spPr>
          <a:xfrm>
            <a:off x="5292080" y="3378939"/>
            <a:ext cx="1053494" cy="369332"/>
          </a:xfrm>
          <a:prstGeom prst="rect">
            <a:avLst/>
          </a:prstGeom>
        </p:spPr>
        <p:txBody>
          <a:bodyPr wrap="none">
            <a:spAutoFit/>
          </a:bodyPr>
          <a:lstStyle/>
          <a:p>
            <a:r>
              <a:rPr lang="ru-RU" b="1" i="1" dirty="0" err="1">
                <a:solidFill>
                  <a:schemeClr val="bg1"/>
                </a:solidFill>
                <a:effectLst>
                  <a:outerShdw blurRad="50800" dist="38100" algn="l" rotWithShape="0">
                    <a:prstClr val="black">
                      <a:alpha val="40000"/>
                    </a:prstClr>
                  </a:outerShdw>
                </a:effectLst>
              </a:rPr>
              <a:t>mу</a:t>
            </a:r>
            <a:r>
              <a:rPr lang="en-US" b="1" i="1" dirty="0">
                <a:solidFill>
                  <a:schemeClr val="bg1"/>
                </a:solidFill>
                <a:effectLst>
                  <a:outerShdw blurRad="50800" dist="38100" algn="l" rotWithShape="0">
                    <a:prstClr val="black">
                      <a:alpha val="40000"/>
                    </a:prstClr>
                  </a:outerShdw>
                </a:effectLst>
              </a:rPr>
              <a:t>b</a:t>
            </a:r>
            <a:r>
              <a:rPr lang="ru-RU" b="1" i="1" dirty="0">
                <a:solidFill>
                  <a:schemeClr val="bg1"/>
                </a:solidFill>
                <a:effectLst>
                  <a:outerShdw blurRad="50800" dist="38100" algn="l" rotWithShape="0">
                    <a:prstClr val="black">
                      <a:alpha val="40000"/>
                    </a:prstClr>
                  </a:outerShdw>
                </a:effectLst>
              </a:rPr>
              <a:t>ох</a:t>
            </a:r>
            <a:endParaRPr lang="ru-RU" dirty="0">
              <a:solidFill>
                <a:schemeClr val="bg1"/>
              </a:solidFill>
              <a:effectLst>
                <a:outerShdw blurRad="50800" dist="38100" algn="l" rotWithShape="0">
                  <a:prstClr val="black">
                    <a:alpha val="40000"/>
                  </a:prstClr>
                </a:outerShdw>
              </a:effectLst>
            </a:endParaRPr>
          </a:p>
        </p:txBody>
      </p:sp>
      <p:sp>
        <p:nvSpPr>
          <p:cNvPr id="15" name="Right Arrow 14"/>
          <p:cNvSpPr/>
          <p:nvPr/>
        </p:nvSpPr>
        <p:spPr>
          <a:xfrm>
            <a:off x="3758975" y="2120748"/>
            <a:ext cx="828092" cy="4779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7" name="Right Arrow 16"/>
          <p:cNvSpPr/>
          <p:nvPr/>
        </p:nvSpPr>
        <p:spPr>
          <a:xfrm>
            <a:off x="3698001" y="3534026"/>
            <a:ext cx="828092" cy="4779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6" name="Rectangle 15"/>
          <p:cNvSpPr/>
          <p:nvPr/>
        </p:nvSpPr>
        <p:spPr>
          <a:xfrm>
            <a:off x="3025521" y="786566"/>
            <a:ext cx="3001143" cy="646331"/>
          </a:xfrm>
          <a:prstGeom prst="rect">
            <a:avLst/>
          </a:prstGeom>
        </p:spPr>
        <p:txBody>
          <a:bodyPr wrap="none">
            <a:spAutoFit/>
          </a:bodyPr>
          <a:lstStyle/>
          <a:p>
            <a:pPr lvl="0"/>
            <a:r>
              <a:rPr lang="ru-RU" b="1" i="1" dirty="0" err="1">
                <a:solidFill>
                  <a:schemeClr val="accent3"/>
                </a:solidFill>
              </a:rPr>
              <a:t>Вох</a:t>
            </a:r>
            <a:r>
              <a:rPr lang="ru-RU" b="1" i="1" dirty="0">
                <a:solidFill>
                  <a:schemeClr val="accent3"/>
                </a:solidFill>
              </a:rPr>
              <a:t> </a:t>
            </a:r>
            <a:r>
              <a:rPr lang="ru-RU" b="1" i="1" dirty="0" err="1">
                <a:solidFill>
                  <a:schemeClr val="accent3"/>
                </a:solidFill>
              </a:rPr>
              <a:t>mу</a:t>
            </a:r>
            <a:r>
              <a:rPr lang="en-US" b="1" i="1" dirty="0">
                <a:solidFill>
                  <a:schemeClr val="accent3"/>
                </a:solidFill>
              </a:rPr>
              <a:t>b</a:t>
            </a:r>
            <a:r>
              <a:rPr lang="ru-RU" b="1" i="1" dirty="0">
                <a:solidFill>
                  <a:schemeClr val="accent3"/>
                </a:solidFill>
              </a:rPr>
              <a:t>ох;</a:t>
            </a:r>
            <a:endParaRPr lang="en-US" b="1" i="1" dirty="0">
              <a:solidFill>
                <a:schemeClr val="accent3"/>
              </a:solidFill>
            </a:endParaRPr>
          </a:p>
          <a:p>
            <a:pPr lvl="0"/>
            <a:r>
              <a:rPr lang="ru-RU" b="1" i="1" dirty="0" err="1">
                <a:solidFill>
                  <a:schemeClr val="accent3"/>
                </a:solidFill>
              </a:rPr>
              <a:t>mу</a:t>
            </a:r>
            <a:r>
              <a:rPr lang="en-US" b="1" i="1" dirty="0">
                <a:solidFill>
                  <a:schemeClr val="accent3"/>
                </a:solidFill>
              </a:rPr>
              <a:t>b</a:t>
            </a:r>
            <a:r>
              <a:rPr lang="ru-RU" b="1" i="1" dirty="0">
                <a:solidFill>
                  <a:schemeClr val="accent3"/>
                </a:solidFill>
              </a:rPr>
              <a:t>ох </a:t>
            </a:r>
            <a:r>
              <a:rPr lang="en-US" b="1" i="1" dirty="0">
                <a:solidFill>
                  <a:schemeClr val="accent3"/>
                </a:solidFill>
              </a:rPr>
              <a:t>=</a:t>
            </a:r>
            <a:r>
              <a:rPr lang="ru-RU" b="1" i="1" dirty="0">
                <a:solidFill>
                  <a:schemeClr val="accent3"/>
                </a:solidFill>
              </a:rPr>
              <a:t> </a:t>
            </a:r>
            <a:r>
              <a:rPr lang="ru-RU" b="1" i="1" dirty="0" err="1">
                <a:solidFill>
                  <a:schemeClr val="accent3"/>
                </a:solidFill>
              </a:rPr>
              <a:t>new</a:t>
            </a:r>
            <a:r>
              <a:rPr lang="ru-RU" b="1" i="1" dirty="0">
                <a:solidFill>
                  <a:schemeClr val="accent3"/>
                </a:solidFill>
              </a:rPr>
              <a:t> </a:t>
            </a:r>
            <a:r>
              <a:rPr lang="ru-RU" b="1" i="1" dirty="0" err="1">
                <a:solidFill>
                  <a:schemeClr val="accent3"/>
                </a:solidFill>
              </a:rPr>
              <a:t>Вох</a:t>
            </a:r>
            <a:r>
              <a:rPr lang="ru-RU" b="1" i="1" dirty="0">
                <a:solidFill>
                  <a:schemeClr val="accent3"/>
                </a:solidFill>
              </a:rPr>
              <a:t>(); </a:t>
            </a:r>
            <a:endParaRPr lang="en-US" b="1" i="1" dirty="0">
              <a:solidFill>
                <a:schemeClr val="accent3"/>
              </a:solidFill>
            </a:endParaRPr>
          </a:p>
        </p:txBody>
      </p:sp>
    </p:spTree>
    <p:extLst>
      <p:ext uri="{BB962C8B-B14F-4D97-AF65-F5344CB8AC3E}">
        <p14:creationId xmlns:p14="http://schemas.microsoft.com/office/powerpoint/2010/main" val="2353873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1028343"/>
            <a:ext cx="7848872" cy="3785652"/>
          </a:xfrm>
          <a:prstGeom prst="rect">
            <a:avLst/>
          </a:prstGeom>
        </p:spPr>
        <p:txBody>
          <a:bodyPr wrap="square">
            <a:spAutoFit/>
          </a:bodyPr>
          <a:lstStyle/>
          <a:p>
            <a:endParaRPr lang="en-US" sz="1600" b="1" i="1" dirty="0">
              <a:solidFill>
                <a:schemeClr val="accent3"/>
              </a:solidFill>
            </a:endParaRPr>
          </a:p>
          <a:p>
            <a:r>
              <a:rPr lang="en-US" sz="1600" b="1" i="1" dirty="0">
                <a:solidFill>
                  <a:schemeClr val="accent3"/>
                </a:solidFill>
              </a:rPr>
              <a:t>public class Circle  extends Shape{ </a:t>
            </a:r>
          </a:p>
          <a:p>
            <a:r>
              <a:rPr lang="en-US" sz="1600" b="1" i="1" dirty="0">
                <a:solidFill>
                  <a:schemeClr val="accent3"/>
                </a:solidFill>
              </a:rPr>
              <a:t>    protected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x,y,r</a:t>
            </a:r>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    public Circle( </a:t>
            </a:r>
            <a:r>
              <a:rPr lang="en-US" sz="1600" b="1" i="1" dirty="0" err="1">
                <a:solidFill>
                  <a:schemeClr val="accent3"/>
                </a:solidFill>
              </a:rPr>
              <a:t>int</a:t>
            </a:r>
            <a:r>
              <a:rPr lang="en-US" sz="1600" b="1" i="1" dirty="0">
                <a:solidFill>
                  <a:schemeClr val="accent3"/>
                </a:solidFill>
              </a:rPr>
              <a:t>  x, </a:t>
            </a:r>
            <a:r>
              <a:rPr lang="en-US" sz="1600" b="1" i="1" dirty="0" err="1">
                <a:solidFill>
                  <a:schemeClr val="accent3"/>
                </a:solidFill>
              </a:rPr>
              <a:t>int</a:t>
            </a:r>
            <a:r>
              <a:rPr lang="en-US" sz="1600" b="1" i="1" dirty="0">
                <a:solidFill>
                  <a:schemeClr val="accent3"/>
                </a:solidFill>
              </a:rPr>
              <a:t>  y,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r,String</a:t>
            </a:r>
            <a:r>
              <a:rPr lang="en-US" sz="1600" b="1" i="1" dirty="0">
                <a:solidFill>
                  <a:schemeClr val="accent3"/>
                </a:solidFill>
              </a:rPr>
              <a:t> color) { </a:t>
            </a:r>
          </a:p>
          <a:p>
            <a:r>
              <a:rPr lang="en-US" sz="1600" b="1" i="1" dirty="0">
                <a:solidFill>
                  <a:schemeClr val="accent3"/>
                </a:solidFill>
              </a:rPr>
              <a:t>         super(color); </a:t>
            </a:r>
          </a:p>
          <a:p>
            <a:r>
              <a:rPr lang="en-US" sz="1600" b="1" i="1" dirty="0">
                <a:solidFill>
                  <a:schemeClr val="accent3"/>
                </a:solidFill>
              </a:rPr>
              <a:t>         </a:t>
            </a:r>
            <a:r>
              <a:rPr lang="en-US" sz="1600" b="1" i="1" dirty="0" err="1">
                <a:solidFill>
                  <a:schemeClr val="accent3"/>
                </a:solidFill>
              </a:rPr>
              <a:t>this.x</a:t>
            </a:r>
            <a:r>
              <a:rPr lang="en-US" sz="1600" b="1" i="1" dirty="0">
                <a:solidFill>
                  <a:schemeClr val="accent3"/>
                </a:solidFill>
              </a:rPr>
              <a:t> = x; </a:t>
            </a:r>
          </a:p>
          <a:p>
            <a:r>
              <a:rPr lang="en-US" sz="1600" b="1" i="1" dirty="0">
                <a:solidFill>
                  <a:schemeClr val="accent3"/>
                </a:solidFill>
              </a:rPr>
              <a:t>         </a:t>
            </a:r>
            <a:r>
              <a:rPr lang="en-US" sz="1600" b="1" i="1" dirty="0" err="1">
                <a:solidFill>
                  <a:schemeClr val="accent3"/>
                </a:solidFill>
              </a:rPr>
              <a:t>this.y</a:t>
            </a:r>
            <a:r>
              <a:rPr lang="en-US" sz="1600" b="1" i="1" dirty="0">
                <a:solidFill>
                  <a:schemeClr val="accent3"/>
                </a:solidFill>
              </a:rPr>
              <a:t> = y; </a:t>
            </a:r>
          </a:p>
          <a:p>
            <a:r>
              <a:rPr lang="en-US" sz="1600" b="1" i="1" dirty="0">
                <a:solidFill>
                  <a:schemeClr val="accent3"/>
                </a:solidFill>
              </a:rPr>
              <a:t>         </a:t>
            </a:r>
            <a:r>
              <a:rPr lang="en-US" sz="1600" b="1" i="1" dirty="0" err="1">
                <a:solidFill>
                  <a:schemeClr val="accent3"/>
                </a:solidFill>
              </a:rPr>
              <a:t>this.r</a:t>
            </a:r>
            <a:r>
              <a:rPr lang="en-US" sz="1600" b="1" i="1" dirty="0">
                <a:solidFill>
                  <a:schemeClr val="accent3"/>
                </a:solidFill>
              </a:rPr>
              <a:t> = r; </a:t>
            </a:r>
          </a:p>
          <a:p>
            <a:r>
              <a:rPr lang="en-US" sz="1600" b="1" i="1" dirty="0">
                <a:solidFill>
                  <a:schemeClr val="accent3"/>
                </a:solidFill>
              </a:rPr>
              <a:t>    }  </a:t>
            </a:r>
          </a:p>
          <a:p>
            <a:r>
              <a:rPr lang="en-US" sz="1600" b="1" i="1" dirty="0">
                <a:solidFill>
                  <a:schemeClr val="accent4"/>
                </a:solidFill>
              </a:rPr>
              <a:t>    public void draw() { </a:t>
            </a:r>
          </a:p>
          <a:p>
            <a:r>
              <a:rPr lang="en-US" sz="1600" b="1" i="1" dirty="0">
                <a:solidFill>
                  <a:schemeClr val="accent4"/>
                </a:solidFill>
              </a:rPr>
              <a:t>        </a:t>
            </a:r>
            <a:r>
              <a:rPr lang="en-US" sz="1600" b="1" i="1" dirty="0" err="1">
                <a:solidFill>
                  <a:schemeClr val="accent4"/>
                </a:solidFill>
              </a:rPr>
              <a:t>System.out.println</a:t>
            </a:r>
            <a:r>
              <a:rPr lang="en-US" sz="1600" b="1" i="1" dirty="0">
                <a:solidFill>
                  <a:schemeClr val="accent4"/>
                </a:solidFill>
              </a:rPr>
              <a:t>("Drawing circle(x="+x+", y="+y+", radius="+ r +", color="+</a:t>
            </a:r>
            <a:r>
              <a:rPr lang="en-US" sz="1600" b="1" i="1" dirty="0" err="1">
                <a:solidFill>
                  <a:schemeClr val="accent4"/>
                </a:solidFill>
              </a:rPr>
              <a:t>super.color</a:t>
            </a:r>
            <a:r>
              <a:rPr lang="en-US" sz="1600" b="1" i="1" dirty="0">
                <a:solidFill>
                  <a:schemeClr val="accent4"/>
                </a:solidFill>
              </a:rPr>
              <a:t>+")"); </a:t>
            </a:r>
          </a:p>
          <a:p>
            <a:r>
              <a:rPr lang="en-US" sz="1600" b="1" i="1" dirty="0">
                <a:solidFill>
                  <a:schemeClr val="accent3"/>
                </a:solidFill>
              </a:rPr>
              <a:t>    } </a:t>
            </a:r>
          </a:p>
          <a:p>
            <a:r>
              <a:rPr lang="en-US" sz="1600" b="1" i="1" dirty="0">
                <a:solidFill>
                  <a:schemeClr val="accent3"/>
                </a:solidFill>
              </a:rPr>
              <a:t>} </a:t>
            </a:r>
            <a:endParaRPr lang="ru-RU" sz="1600" b="1" i="1" dirty="0">
              <a:solidFill>
                <a:schemeClr val="accent3"/>
              </a:solidFill>
            </a:endParaRPr>
          </a:p>
        </p:txBody>
      </p:sp>
    </p:spTree>
    <p:extLst>
      <p:ext uri="{BB962C8B-B14F-4D97-AF65-F5344CB8AC3E}">
        <p14:creationId xmlns:p14="http://schemas.microsoft.com/office/powerpoint/2010/main" val="2236366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836712"/>
            <a:ext cx="7776864" cy="4524315"/>
          </a:xfrm>
          <a:prstGeom prst="rect">
            <a:avLst/>
          </a:prstGeom>
        </p:spPr>
        <p:txBody>
          <a:bodyPr wrap="square">
            <a:spAutoFit/>
          </a:bodyPr>
          <a:lstStyle/>
          <a:p>
            <a:r>
              <a:rPr lang="en-US" sz="1600" b="1" i="1" dirty="0">
                <a:solidFill>
                  <a:schemeClr val="accent3"/>
                </a:solidFill>
              </a:rPr>
              <a:t>package </a:t>
            </a:r>
            <a:r>
              <a:rPr lang="en-US" sz="1600" b="1" i="1" dirty="0" err="1">
                <a:solidFill>
                  <a:schemeClr val="accent3"/>
                </a:solidFill>
              </a:rPr>
              <a:t>sd</a:t>
            </a:r>
            <a:r>
              <a:rPr lang="en-US" sz="1600" b="1" i="1" dirty="0">
                <a:solidFill>
                  <a:schemeClr val="accent3"/>
                </a:solidFill>
              </a:rPr>
              <a:t>;</a:t>
            </a:r>
          </a:p>
          <a:p>
            <a:endParaRPr lang="en-US" sz="1600" b="1" i="1" dirty="0">
              <a:solidFill>
                <a:schemeClr val="accent3"/>
              </a:solidFill>
            </a:endParaRPr>
          </a:p>
          <a:p>
            <a:r>
              <a:rPr lang="en-US" sz="1600" b="1" i="1" dirty="0">
                <a:solidFill>
                  <a:schemeClr val="accent3"/>
                </a:solidFill>
              </a:rPr>
              <a:t>public class Rectangle extends Shape{ </a:t>
            </a:r>
          </a:p>
          <a:p>
            <a:r>
              <a:rPr lang="en-US" sz="1600" b="1" i="1" dirty="0">
                <a:solidFill>
                  <a:schemeClr val="accent3"/>
                </a:solidFill>
              </a:rPr>
              <a:t>    protected </a:t>
            </a:r>
            <a:r>
              <a:rPr lang="en-US" sz="1600" b="1" i="1" dirty="0" err="1">
                <a:solidFill>
                  <a:schemeClr val="accent3"/>
                </a:solidFill>
              </a:rPr>
              <a:t>int</a:t>
            </a:r>
            <a:r>
              <a:rPr lang="en-US" sz="1600" b="1" i="1" dirty="0">
                <a:solidFill>
                  <a:schemeClr val="accent3"/>
                </a:solidFill>
              </a:rPr>
              <a:t>  x,y,x1,y1; </a:t>
            </a:r>
          </a:p>
          <a:p>
            <a:r>
              <a:rPr lang="en-US" sz="1600" b="1" i="1" dirty="0">
                <a:solidFill>
                  <a:schemeClr val="accent3"/>
                </a:solidFill>
              </a:rPr>
              <a:t> </a:t>
            </a:r>
          </a:p>
          <a:p>
            <a:r>
              <a:rPr lang="en-US" sz="1600" b="1" i="1" dirty="0">
                <a:solidFill>
                  <a:schemeClr val="accent3"/>
                </a:solidFill>
              </a:rPr>
              <a:t>    public Rectangle(</a:t>
            </a:r>
            <a:r>
              <a:rPr lang="en-US" sz="1600" b="1" i="1" dirty="0" err="1">
                <a:solidFill>
                  <a:schemeClr val="accent3"/>
                </a:solidFill>
              </a:rPr>
              <a:t>int</a:t>
            </a:r>
            <a:r>
              <a:rPr lang="en-US" sz="1600" b="1" i="1" dirty="0">
                <a:solidFill>
                  <a:schemeClr val="accent3"/>
                </a:solidFill>
              </a:rPr>
              <a:t>  x, </a:t>
            </a:r>
            <a:r>
              <a:rPr lang="en-US" sz="1600" b="1" i="1" dirty="0" err="1">
                <a:solidFill>
                  <a:schemeClr val="accent3"/>
                </a:solidFill>
              </a:rPr>
              <a:t>int</a:t>
            </a:r>
            <a:r>
              <a:rPr lang="en-US" sz="1600" b="1" i="1" dirty="0">
                <a:solidFill>
                  <a:schemeClr val="accent3"/>
                </a:solidFill>
              </a:rPr>
              <a:t>  y, </a:t>
            </a:r>
            <a:r>
              <a:rPr lang="en-US" sz="1600" b="1" i="1" dirty="0" err="1">
                <a:solidFill>
                  <a:schemeClr val="accent3"/>
                </a:solidFill>
              </a:rPr>
              <a:t>int</a:t>
            </a:r>
            <a:r>
              <a:rPr lang="en-US" sz="1600" b="1" i="1" dirty="0">
                <a:solidFill>
                  <a:schemeClr val="accent3"/>
                </a:solidFill>
              </a:rPr>
              <a:t>  x1,int  y1,String color) { </a:t>
            </a:r>
          </a:p>
          <a:p>
            <a:r>
              <a:rPr lang="en-US" sz="1600" b="1" i="1" dirty="0">
                <a:solidFill>
                  <a:schemeClr val="accent3"/>
                </a:solidFill>
              </a:rPr>
              <a:t>         super(color); </a:t>
            </a:r>
          </a:p>
          <a:p>
            <a:r>
              <a:rPr lang="en-US" sz="1600" b="1" i="1" dirty="0">
                <a:solidFill>
                  <a:schemeClr val="accent3"/>
                </a:solidFill>
              </a:rPr>
              <a:t>         </a:t>
            </a:r>
            <a:r>
              <a:rPr lang="en-US" sz="1600" b="1" i="1" dirty="0" err="1">
                <a:solidFill>
                  <a:schemeClr val="accent3"/>
                </a:solidFill>
              </a:rPr>
              <a:t>this.x</a:t>
            </a:r>
            <a:r>
              <a:rPr lang="en-US" sz="1600" b="1" i="1" dirty="0">
                <a:solidFill>
                  <a:schemeClr val="accent3"/>
                </a:solidFill>
              </a:rPr>
              <a:t> = x; </a:t>
            </a:r>
          </a:p>
          <a:p>
            <a:r>
              <a:rPr lang="en-US" sz="1600" b="1" i="1" dirty="0">
                <a:solidFill>
                  <a:schemeClr val="accent3"/>
                </a:solidFill>
              </a:rPr>
              <a:t>         </a:t>
            </a:r>
            <a:r>
              <a:rPr lang="en-US" sz="1600" b="1" i="1" dirty="0" err="1">
                <a:solidFill>
                  <a:schemeClr val="accent3"/>
                </a:solidFill>
              </a:rPr>
              <a:t>this.y</a:t>
            </a:r>
            <a:r>
              <a:rPr lang="en-US" sz="1600" b="1" i="1" dirty="0">
                <a:solidFill>
                  <a:schemeClr val="accent3"/>
                </a:solidFill>
              </a:rPr>
              <a:t> = y; </a:t>
            </a:r>
          </a:p>
          <a:p>
            <a:r>
              <a:rPr lang="en-US" sz="1600" b="1" i="1" dirty="0">
                <a:solidFill>
                  <a:schemeClr val="accent3"/>
                </a:solidFill>
              </a:rPr>
              <a:t>         this.x1 = x1; </a:t>
            </a:r>
          </a:p>
          <a:p>
            <a:r>
              <a:rPr lang="en-US" sz="1600" b="1" i="1" dirty="0">
                <a:solidFill>
                  <a:schemeClr val="accent3"/>
                </a:solidFill>
              </a:rPr>
              <a:t>         this.y1 = y1; </a:t>
            </a:r>
          </a:p>
          <a:p>
            <a:r>
              <a:rPr lang="en-US" sz="1600" b="1" i="1" dirty="0">
                <a:solidFill>
                  <a:schemeClr val="accent3"/>
                </a:solidFill>
              </a:rPr>
              <a:t>    }  </a:t>
            </a:r>
          </a:p>
          <a:p>
            <a:r>
              <a:rPr lang="en-US" sz="1600" b="1" i="1" dirty="0">
                <a:solidFill>
                  <a:schemeClr val="accent3"/>
                </a:solidFill>
              </a:rPr>
              <a:t> </a:t>
            </a:r>
          </a:p>
          <a:p>
            <a:r>
              <a:rPr lang="en-US" sz="1600" b="1" i="1" dirty="0">
                <a:solidFill>
                  <a:schemeClr val="accent3"/>
                </a:solidFill>
              </a:rPr>
              <a:t>    </a:t>
            </a:r>
            <a:r>
              <a:rPr lang="en-US" sz="1600" b="1" i="1" dirty="0">
                <a:solidFill>
                  <a:schemeClr val="accent4"/>
                </a:solidFill>
              </a:rPr>
              <a:t>public void draw() { </a:t>
            </a:r>
          </a:p>
          <a:p>
            <a:r>
              <a:rPr lang="en-US" sz="1600" b="1" i="1" dirty="0">
                <a:solidFill>
                  <a:schemeClr val="accent4"/>
                </a:solidFill>
              </a:rPr>
              <a:t>        </a:t>
            </a:r>
            <a:r>
              <a:rPr lang="en-US" sz="1600" b="1" i="1" dirty="0" err="1">
                <a:solidFill>
                  <a:schemeClr val="accent4"/>
                </a:solidFill>
              </a:rPr>
              <a:t>System.out.println</a:t>
            </a:r>
            <a:r>
              <a:rPr lang="en-US" sz="1600" b="1" i="1" dirty="0">
                <a:solidFill>
                  <a:schemeClr val="accent4"/>
                </a:solidFill>
              </a:rPr>
              <a:t>("Drawing rectangle(x="+x+", y="+y+", x1="+x1+", y1="+ y1+" color="+</a:t>
            </a:r>
            <a:r>
              <a:rPr lang="en-US" sz="1600" b="1" i="1" dirty="0" err="1">
                <a:solidFill>
                  <a:schemeClr val="accent4"/>
                </a:solidFill>
              </a:rPr>
              <a:t>super.color</a:t>
            </a:r>
            <a:r>
              <a:rPr lang="en-US" sz="1600" b="1" i="1" dirty="0">
                <a:solidFill>
                  <a:schemeClr val="accent4"/>
                </a:solidFill>
              </a:rPr>
              <a:t>+")"); </a:t>
            </a:r>
          </a:p>
          <a:p>
            <a:r>
              <a:rPr lang="en-US" sz="1600" b="1" i="1" dirty="0">
                <a:solidFill>
                  <a:schemeClr val="accent3"/>
                </a:solidFill>
              </a:rPr>
              <a:t>    } </a:t>
            </a: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15938182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620688"/>
            <a:ext cx="7992888" cy="4770537"/>
          </a:xfrm>
          <a:prstGeom prst="rect">
            <a:avLst/>
          </a:prstGeom>
        </p:spPr>
        <p:txBody>
          <a:bodyPr wrap="square">
            <a:spAutoFit/>
          </a:bodyPr>
          <a:lstStyle/>
          <a:p>
            <a:endParaRPr lang="en-US" sz="1600" b="1" i="1" dirty="0">
              <a:solidFill>
                <a:schemeClr val="accent3"/>
              </a:solidFill>
            </a:endParaRPr>
          </a:p>
          <a:p>
            <a:r>
              <a:rPr lang="en-US" sz="1600" b="1" i="1" dirty="0">
                <a:solidFill>
                  <a:schemeClr val="accent3"/>
                </a:solidFill>
              </a:rPr>
              <a:t>public class Main {</a:t>
            </a: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 @</a:t>
            </a:r>
            <a:r>
              <a:rPr lang="en-US" sz="1600" b="1" i="1" dirty="0" err="1">
                <a:solidFill>
                  <a:schemeClr val="accent3"/>
                </a:solidFill>
              </a:rPr>
              <a:t>param</a:t>
            </a:r>
            <a:r>
              <a:rPr lang="en-US" sz="1600" b="1" i="1" dirty="0">
                <a:solidFill>
                  <a:schemeClr val="accent3"/>
                </a:solidFill>
              </a:rPr>
              <a:t> </a:t>
            </a:r>
            <a:r>
              <a:rPr lang="en-US" sz="1600" b="1" i="1" dirty="0" err="1">
                <a:solidFill>
                  <a:schemeClr val="accent3"/>
                </a:solidFill>
              </a:rPr>
              <a:t>args</a:t>
            </a:r>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3"/>
                </a:solidFill>
              </a:rPr>
              <a:t>		</a:t>
            </a:r>
            <a:r>
              <a:rPr lang="en-US" sz="1600" b="1" i="1" dirty="0">
                <a:solidFill>
                  <a:schemeClr val="accent4"/>
                </a:solidFill>
              </a:rPr>
              <a:t>Shape s[] = new Shape[3]; </a:t>
            </a:r>
          </a:p>
          <a:p>
            <a:r>
              <a:rPr lang="en-US" sz="1600" b="1" i="1" dirty="0">
                <a:solidFill>
                  <a:schemeClr val="accent3"/>
                </a:solidFill>
              </a:rPr>
              <a:t>		s[0] = new  Circle(10,10,5,"black"); </a:t>
            </a:r>
          </a:p>
          <a:p>
            <a:r>
              <a:rPr lang="en-US" sz="1600" b="1" i="1" dirty="0">
                <a:solidFill>
                  <a:schemeClr val="accent3"/>
                </a:solidFill>
              </a:rPr>
              <a:t>		s[1] = new  Rectangle(10,10,50,50,"yellow"); </a:t>
            </a:r>
          </a:p>
          <a:p>
            <a:r>
              <a:rPr lang="en-US" sz="1600" b="1" i="1" dirty="0">
                <a:solidFill>
                  <a:schemeClr val="accent3"/>
                </a:solidFill>
              </a:rPr>
              <a:t>		s[2] = new  Circle(10,10,5,"green"); </a:t>
            </a:r>
          </a:p>
          <a:p>
            <a:r>
              <a:rPr lang="en-US" sz="1600" b="1" i="1" dirty="0">
                <a:solidFill>
                  <a:schemeClr val="accent3"/>
                </a:solidFill>
              </a:rPr>
              <a:t>		 </a:t>
            </a:r>
          </a:p>
          <a:p>
            <a:r>
              <a:rPr lang="en-US" sz="1600" b="1" i="1" dirty="0">
                <a:solidFill>
                  <a:schemeClr val="accent3"/>
                </a:solidFill>
              </a:rPr>
              <a:t>		for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i</a:t>
            </a:r>
            <a:r>
              <a:rPr lang="en-US" sz="1600" b="1" i="1" dirty="0">
                <a:solidFill>
                  <a:schemeClr val="accent3"/>
                </a:solidFill>
              </a:rPr>
              <a:t>=0;i&lt;</a:t>
            </a:r>
            <a:r>
              <a:rPr lang="en-US" sz="1600" b="1" i="1" dirty="0" err="1">
                <a:solidFill>
                  <a:schemeClr val="accent3"/>
                </a:solidFill>
              </a:rPr>
              <a:t>s.length;i</a:t>
            </a:r>
            <a:r>
              <a:rPr lang="en-US" sz="1600" b="1" i="1" dirty="0">
                <a:solidFill>
                  <a:schemeClr val="accent3"/>
                </a:solidFill>
              </a:rPr>
              <a:t>++) </a:t>
            </a:r>
          </a:p>
          <a:p>
            <a:r>
              <a:rPr lang="en-US" sz="1600" b="1" i="1" dirty="0">
                <a:solidFill>
                  <a:schemeClr val="accent3"/>
                </a:solidFill>
              </a:rPr>
              <a:t>		    </a:t>
            </a:r>
            <a:r>
              <a:rPr lang="en-US" sz="1600" b="1" i="1" dirty="0">
                <a:solidFill>
                  <a:schemeClr val="accent4"/>
                </a:solidFill>
              </a:rPr>
              <a:t>s[</a:t>
            </a:r>
            <a:r>
              <a:rPr lang="en-US" sz="1600" b="1" i="1" dirty="0" err="1">
                <a:solidFill>
                  <a:schemeClr val="accent4"/>
                </a:solidFill>
              </a:rPr>
              <a:t>i</a:t>
            </a:r>
            <a:r>
              <a:rPr lang="en-US" sz="1600" b="1" i="1" dirty="0">
                <a:solidFill>
                  <a:schemeClr val="accent4"/>
                </a:solidFill>
              </a:rPr>
              <a:t>].draw(); </a:t>
            </a:r>
          </a:p>
          <a:p>
            <a:r>
              <a:rPr lang="en-US" sz="1600" b="1" i="1" dirty="0">
                <a:solidFill>
                  <a:schemeClr val="accent3"/>
                </a:solidFill>
              </a:rPr>
              <a:t>		// TODO Auto-generated method stub</a:t>
            </a:r>
          </a:p>
          <a:p>
            <a:endParaRPr lang="en-US" sz="1600" b="1" i="1" dirty="0">
              <a:solidFill>
                <a:schemeClr val="accent3"/>
              </a:solidFill>
            </a:endParaRPr>
          </a:p>
          <a:p>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19171577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87624" y="2420888"/>
            <a:ext cx="7488832" cy="830997"/>
          </a:xfrm>
          <a:prstGeom prst="rect">
            <a:avLst/>
          </a:prstGeom>
        </p:spPr>
        <p:txBody>
          <a:bodyPr wrap="square">
            <a:spAutoFit/>
          </a:bodyPr>
          <a:lstStyle/>
          <a:p>
            <a:r>
              <a:rPr lang="en-US" sz="1600" b="1" i="1" dirty="0">
                <a:solidFill>
                  <a:schemeClr val="accent3"/>
                </a:solidFill>
              </a:rPr>
              <a:t>Drawing circle(x=10, y=10, radius=5, color=black)</a:t>
            </a:r>
          </a:p>
          <a:p>
            <a:r>
              <a:rPr lang="en-US" sz="1600" b="1" i="1" dirty="0">
                <a:solidFill>
                  <a:schemeClr val="accent3"/>
                </a:solidFill>
              </a:rPr>
              <a:t>Drawing rectangle(x=10, y=10, x1=50, y1=50 color=yellow)</a:t>
            </a:r>
          </a:p>
          <a:p>
            <a:r>
              <a:rPr lang="en-US" sz="1600" b="1" i="1" dirty="0">
                <a:solidFill>
                  <a:schemeClr val="accent3"/>
                </a:solidFill>
              </a:rPr>
              <a:t>Drawing circle(x=10, y=10, radius=5, color=green)</a:t>
            </a:r>
          </a:p>
        </p:txBody>
      </p:sp>
    </p:spTree>
    <p:extLst>
      <p:ext uri="{BB962C8B-B14F-4D97-AF65-F5344CB8AC3E}">
        <p14:creationId xmlns:p14="http://schemas.microsoft.com/office/powerpoint/2010/main" val="3931367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57336" y="1196752"/>
            <a:ext cx="8310686" cy="1569660"/>
          </a:xfrm>
          <a:prstGeom prst="rect">
            <a:avLst/>
          </a:prstGeom>
        </p:spPr>
        <p:txBody>
          <a:bodyPr wrap="square">
            <a:spAutoFit/>
          </a:bodyPr>
          <a:lstStyle/>
          <a:p>
            <a:pPr algn="just"/>
            <a:r>
              <a:rPr lang="ru-RU" sz="1600" b="1" i="1" dirty="0">
                <a:solidFill>
                  <a:schemeClr val="accent3"/>
                </a:solidFill>
              </a:rPr>
              <a:t>Интерфейс — это  элемент языка программирования  который, специфицирует набор услуг ,  предоставляемых классом.  Другими словами интерфейс - это  элемент языка программирования  который содержит  описание  методов,  но не содержит  их реализацию.  Объявление интерфейсов  очень похоже  на упрощенное объявление классов.  </a:t>
            </a:r>
          </a:p>
        </p:txBody>
      </p:sp>
      <p:sp>
        <p:nvSpPr>
          <p:cNvPr id="3" name="Rectangle 2"/>
          <p:cNvSpPr/>
          <p:nvPr/>
        </p:nvSpPr>
        <p:spPr>
          <a:xfrm>
            <a:off x="3347864" y="404664"/>
            <a:ext cx="2364750" cy="461665"/>
          </a:xfrm>
          <a:prstGeom prst="rect">
            <a:avLst/>
          </a:prstGeom>
        </p:spPr>
        <p:txBody>
          <a:bodyPr wrap="none">
            <a:spAutoFit/>
          </a:bodyPr>
          <a:lstStyle/>
          <a:p>
            <a:r>
              <a:rPr lang="en-US" sz="2400" b="1" i="1" dirty="0" smtClean="0"/>
              <a:t>INTERFACES</a:t>
            </a:r>
            <a:endParaRPr lang="ru-RU" sz="2400" b="1" i="1" dirty="0">
              <a:solidFill>
                <a:schemeClr val="accent3"/>
              </a:solidFill>
            </a:endParaRPr>
          </a:p>
        </p:txBody>
      </p:sp>
      <p:sp>
        <p:nvSpPr>
          <p:cNvPr id="13" name="Прямоугольник 1"/>
          <p:cNvSpPr/>
          <p:nvPr/>
        </p:nvSpPr>
        <p:spPr>
          <a:xfrm>
            <a:off x="1475656" y="3717032"/>
            <a:ext cx="8136904" cy="584775"/>
          </a:xfrm>
          <a:prstGeom prst="rect">
            <a:avLst/>
          </a:prstGeom>
        </p:spPr>
        <p:txBody>
          <a:bodyPr wrap="square">
            <a:spAutoFit/>
          </a:bodyPr>
          <a:lstStyle/>
          <a:p>
            <a:r>
              <a:rPr lang="en-US" sz="1600" b="1" i="1" dirty="0">
                <a:solidFill>
                  <a:schemeClr val="accent4"/>
                </a:solidFill>
              </a:rPr>
              <a:t>public interface </a:t>
            </a:r>
            <a:r>
              <a:rPr lang="en-US" sz="1600" b="1" i="1" dirty="0" err="1">
                <a:solidFill>
                  <a:schemeClr val="accent4"/>
                </a:solidFill>
              </a:rPr>
              <a:t>Drawable</a:t>
            </a:r>
            <a:r>
              <a:rPr lang="en-US" sz="1600" b="1" i="1" dirty="0">
                <a:solidFill>
                  <a:schemeClr val="accent4"/>
                </a:solidFill>
              </a:rPr>
              <a:t> extends Colorable, Resizable { </a:t>
            </a:r>
          </a:p>
          <a:p>
            <a:r>
              <a:rPr lang="en-US" sz="1600" b="1" i="1" dirty="0">
                <a:solidFill>
                  <a:schemeClr val="accent4"/>
                </a:solidFill>
              </a:rPr>
              <a:t>} </a:t>
            </a:r>
            <a:endParaRPr lang="uk-UA" sz="1600" b="1" i="1" dirty="0">
              <a:solidFill>
                <a:schemeClr val="accent4"/>
              </a:solidFill>
            </a:endParaRPr>
          </a:p>
        </p:txBody>
      </p:sp>
    </p:spTree>
    <p:extLst>
      <p:ext uri="{BB962C8B-B14F-4D97-AF65-F5344CB8AC3E}">
        <p14:creationId xmlns:p14="http://schemas.microsoft.com/office/powerpoint/2010/main" val="36995936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40440" y="4398912"/>
            <a:ext cx="1937737" cy="1984318"/>
          </a:xfrm>
          <a:prstGeom prst="rect">
            <a:avLst/>
          </a:prstGeom>
        </p:spPr>
      </p:pic>
      <p:pic>
        <p:nvPicPr>
          <p:cNvPr id="4" name="Picture 3"/>
          <p:cNvPicPr>
            <a:picLocks noChangeAspect="1"/>
          </p:cNvPicPr>
          <p:nvPr/>
        </p:nvPicPr>
        <p:blipFill>
          <a:blip r:embed="rId3"/>
          <a:stretch>
            <a:fillRect/>
          </a:stretch>
        </p:blipFill>
        <p:spPr>
          <a:xfrm>
            <a:off x="6372200" y="620688"/>
            <a:ext cx="2020849" cy="1719659"/>
          </a:xfrm>
          <a:prstGeom prst="rect">
            <a:avLst/>
          </a:prstGeom>
        </p:spPr>
      </p:pic>
      <p:pic>
        <p:nvPicPr>
          <p:cNvPr id="5" name="Picture 2" descr="http://icons.iconarchive.com/icons/deleket/sleek-xp-basic/256/Contrac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357" y="1844824"/>
            <a:ext cx="2328827" cy="232882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3923928" y="1268760"/>
            <a:ext cx="1728192" cy="792088"/>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9" name="Right Arrow 8"/>
          <p:cNvSpPr/>
          <p:nvPr/>
        </p:nvSpPr>
        <p:spPr>
          <a:xfrm>
            <a:off x="3923928" y="3101053"/>
            <a:ext cx="1728192" cy="792088"/>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0" name="Right Arrow 9"/>
          <p:cNvSpPr/>
          <p:nvPr/>
        </p:nvSpPr>
        <p:spPr>
          <a:xfrm>
            <a:off x="3920496" y="4995027"/>
            <a:ext cx="1728192" cy="792088"/>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pic>
        <p:nvPicPr>
          <p:cNvPr id="4098" name="Picture 2" descr="http://123-box.ru/wp-content/uploads/2011/08/Microsoft-Arc-Touch-Mouse-myishka-s-gibkim-korpusom-0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346" y="2494001"/>
            <a:ext cx="2302784" cy="172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4125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2204864"/>
            <a:ext cx="7632848" cy="2062103"/>
          </a:xfrm>
          <a:prstGeom prst="rect">
            <a:avLst/>
          </a:prstGeom>
        </p:spPr>
        <p:txBody>
          <a:bodyPr wrap="square">
            <a:spAutoFit/>
          </a:bodyPr>
          <a:lstStyle/>
          <a:p>
            <a:pPr algn="just"/>
            <a:r>
              <a:rPr lang="ru-RU" sz="1600" b="1" i="1" dirty="0">
                <a:solidFill>
                  <a:schemeClr val="accent3"/>
                </a:solidFill>
              </a:rPr>
              <a:t>В языке </a:t>
            </a:r>
            <a:r>
              <a:rPr lang="ru-RU" sz="1600" b="1" i="1" dirty="0" err="1">
                <a:solidFill>
                  <a:schemeClr val="accent3"/>
                </a:solidFill>
              </a:rPr>
              <a:t>Java</a:t>
            </a:r>
            <a:r>
              <a:rPr lang="ru-RU" sz="1600" b="1" i="1" dirty="0">
                <a:solidFill>
                  <a:schemeClr val="accent3"/>
                </a:solidFill>
              </a:rPr>
              <a:t> существует два вида интерфейсов: интерфейсы, </a:t>
            </a:r>
          </a:p>
          <a:p>
            <a:pPr algn="just"/>
            <a:r>
              <a:rPr lang="ru-RU" sz="1600" b="1" i="1" dirty="0">
                <a:solidFill>
                  <a:schemeClr val="accent3"/>
                </a:solidFill>
              </a:rPr>
              <a:t>определяющие функциональность для классов посредством описания методов, но не их реализации; и интерфейсы, реализация которых автоматически придает классу определенные свойства. К последним относятся, например, </a:t>
            </a:r>
            <a:r>
              <a:rPr lang="ru-RU" sz="1600" b="1" i="1" dirty="0" err="1">
                <a:solidFill>
                  <a:schemeClr val="accent3"/>
                </a:solidFill>
              </a:rPr>
              <a:t>интер-фейсы</a:t>
            </a:r>
            <a:r>
              <a:rPr lang="ru-RU" sz="1600" b="1" i="1" dirty="0">
                <a:solidFill>
                  <a:schemeClr val="accent3"/>
                </a:solidFill>
              </a:rPr>
              <a:t> </a:t>
            </a:r>
            <a:r>
              <a:rPr lang="ru-RU" sz="1600" b="1" i="1" dirty="0" err="1">
                <a:solidFill>
                  <a:schemeClr val="accent3"/>
                </a:solidFill>
              </a:rPr>
              <a:t>Cloneable</a:t>
            </a:r>
            <a:r>
              <a:rPr lang="ru-RU" sz="1600" b="1" i="1" dirty="0">
                <a:solidFill>
                  <a:schemeClr val="accent3"/>
                </a:solidFill>
              </a:rPr>
              <a:t> и </a:t>
            </a:r>
            <a:r>
              <a:rPr lang="ru-RU" sz="1600" b="1" i="1" dirty="0" err="1">
                <a:solidFill>
                  <a:schemeClr val="accent3"/>
                </a:solidFill>
              </a:rPr>
              <a:t>Serializable</a:t>
            </a:r>
            <a:r>
              <a:rPr lang="ru-RU" sz="1600" b="1" i="1" dirty="0">
                <a:solidFill>
                  <a:schemeClr val="accent3"/>
                </a:solidFill>
              </a:rPr>
              <a:t>, отвечающие за клонирование и сохранение объекта в информационном потоке соответственно.</a:t>
            </a:r>
          </a:p>
        </p:txBody>
      </p:sp>
    </p:spTree>
    <p:extLst>
      <p:ext uri="{BB962C8B-B14F-4D97-AF65-F5344CB8AC3E}">
        <p14:creationId xmlns:p14="http://schemas.microsoft.com/office/powerpoint/2010/main" val="1766018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43808" y="2132856"/>
            <a:ext cx="3960440" cy="1815882"/>
          </a:xfrm>
          <a:prstGeom prst="rect">
            <a:avLst/>
          </a:prstGeom>
        </p:spPr>
        <p:txBody>
          <a:bodyPr wrap="square">
            <a:spAutoFit/>
          </a:bodyPr>
          <a:lstStyle/>
          <a:p>
            <a:endParaRPr lang="ru-RU" sz="1600" b="1" dirty="0">
              <a:solidFill>
                <a:srgbClr val="FF0000"/>
              </a:solidFill>
            </a:endParaRPr>
          </a:p>
          <a:p>
            <a:r>
              <a:rPr lang="ru-RU" sz="1600" b="1" i="1" dirty="0" err="1">
                <a:solidFill>
                  <a:schemeClr val="accent4"/>
                </a:solidFill>
              </a:rPr>
              <a:t>public</a:t>
            </a:r>
            <a:r>
              <a:rPr lang="ru-RU" sz="1600" b="1" i="1" dirty="0">
                <a:solidFill>
                  <a:schemeClr val="accent4"/>
                </a:solidFill>
              </a:rPr>
              <a:t> </a:t>
            </a:r>
            <a:r>
              <a:rPr lang="ru-RU" sz="1600" b="1" i="1" dirty="0" err="1">
                <a:solidFill>
                  <a:schemeClr val="accent4"/>
                </a:solidFill>
              </a:rPr>
              <a:t>interface</a:t>
            </a:r>
            <a:r>
              <a:rPr lang="ru-RU" sz="1600" b="1" i="1" dirty="0">
                <a:solidFill>
                  <a:schemeClr val="accent4"/>
                </a:solidFill>
              </a:rPr>
              <a:t> </a:t>
            </a:r>
            <a:r>
              <a:rPr lang="ru-RU" sz="1600" b="1" i="1" dirty="0" err="1">
                <a:solidFill>
                  <a:schemeClr val="accent4"/>
                </a:solidFill>
              </a:rPr>
              <a:t>Directions</a:t>
            </a:r>
            <a:r>
              <a:rPr lang="ru-RU" sz="1600" b="1" i="1" dirty="0">
                <a:solidFill>
                  <a:schemeClr val="accent4"/>
                </a:solidFill>
              </a:rPr>
              <a:t> { </a:t>
            </a:r>
          </a:p>
          <a:p>
            <a:r>
              <a:rPr lang="ru-RU" sz="1600" b="1" i="1" dirty="0">
                <a:solidFill>
                  <a:schemeClr val="accent4"/>
                </a:solidFill>
              </a:rPr>
              <a:t>    </a:t>
            </a:r>
            <a:r>
              <a:rPr lang="ru-RU" sz="1600" b="1" i="1" dirty="0" err="1">
                <a:solidFill>
                  <a:schemeClr val="accent4"/>
                </a:solidFill>
              </a:rPr>
              <a:t>int</a:t>
            </a:r>
            <a:r>
              <a:rPr lang="ru-RU" sz="1600" b="1" i="1" dirty="0">
                <a:solidFill>
                  <a:schemeClr val="accent4"/>
                </a:solidFill>
              </a:rPr>
              <a:t>  RIGHT=1; </a:t>
            </a:r>
          </a:p>
          <a:p>
            <a:r>
              <a:rPr lang="ru-RU" sz="1600" b="1" i="1" dirty="0">
                <a:solidFill>
                  <a:schemeClr val="accent4"/>
                </a:solidFill>
              </a:rPr>
              <a:t>    </a:t>
            </a:r>
            <a:r>
              <a:rPr lang="ru-RU" sz="1600" b="1" i="1" dirty="0" err="1">
                <a:solidFill>
                  <a:schemeClr val="accent4"/>
                </a:solidFill>
              </a:rPr>
              <a:t>int</a:t>
            </a:r>
            <a:r>
              <a:rPr lang="ru-RU" sz="1600" b="1" i="1" dirty="0">
                <a:solidFill>
                  <a:schemeClr val="accent4"/>
                </a:solidFill>
              </a:rPr>
              <a:t>  LEFT=2; </a:t>
            </a:r>
          </a:p>
          <a:p>
            <a:r>
              <a:rPr lang="ru-RU" sz="1600" b="1" i="1" dirty="0">
                <a:solidFill>
                  <a:schemeClr val="accent4"/>
                </a:solidFill>
              </a:rPr>
              <a:t>    </a:t>
            </a:r>
            <a:r>
              <a:rPr lang="ru-RU" sz="1600" b="1" i="1" dirty="0" err="1">
                <a:solidFill>
                  <a:schemeClr val="accent4"/>
                </a:solidFill>
              </a:rPr>
              <a:t>int</a:t>
            </a:r>
            <a:r>
              <a:rPr lang="ru-RU" sz="1600" b="1" i="1" dirty="0">
                <a:solidFill>
                  <a:schemeClr val="accent4"/>
                </a:solidFill>
              </a:rPr>
              <a:t>  UP=3; </a:t>
            </a:r>
          </a:p>
          <a:p>
            <a:r>
              <a:rPr lang="ru-RU" sz="1600" b="1" i="1" dirty="0">
                <a:solidFill>
                  <a:schemeClr val="accent4"/>
                </a:solidFill>
              </a:rPr>
              <a:t>    </a:t>
            </a:r>
            <a:r>
              <a:rPr lang="ru-RU" sz="1600" b="1" i="1" dirty="0" err="1">
                <a:solidFill>
                  <a:schemeClr val="accent4"/>
                </a:solidFill>
              </a:rPr>
              <a:t>int</a:t>
            </a:r>
            <a:r>
              <a:rPr lang="ru-RU" sz="1600" b="1" i="1" dirty="0">
                <a:solidFill>
                  <a:schemeClr val="accent4"/>
                </a:solidFill>
              </a:rPr>
              <a:t>  DOWN=4; </a:t>
            </a:r>
          </a:p>
          <a:p>
            <a:r>
              <a:rPr lang="ru-RU" sz="1600" b="1" i="1" dirty="0">
                <a:solidFill>
                  <a:schemeClr val="accent4"/>
                </a:solidFill>
              </a:rPr>
              <a:t>} </a:t>
            </a:r>
            <a:endParaRPr lang="uk-UA" sz="1600" b="1" i="1" dirty="0">
              <a:solidFill>
                <a:schemeClr val="accent4"/>
              </a:solidFill>
            </a:endParaRPr>
          </a:p>
        </p:txBody>
      </p:sp>
    </p:spTree>
    <p:extLst>
      <p:ext uri="{BB962C8B-B14F-4D97-AF65-F5344CB8AC3E}">
        <p14:creationId xmlns:p14="http://schemas.microsoft.com/office/powerpoint/2010/main" val="3069343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843677"/>
            <a:ext cx="7848872" cy="861774"/>
          </a:xfrm>
          <a:prstGeom prst="rect">
            <a:avLst/>
          </a:prstGeom>
        </p:spPr>
        <p:txBody>
          <a:bodyPr wrap="square">
            <a:spAutoFit/>
          </a:bodyPr>
          <a:lstStyle/>
          <a:p>
            <a:r>
              <a:rPr lang="uk-UA" sz="1600" b="1" i="1" dirty="0">
                <a:solidFill>
                  <a:schemeClr val="accent3"/>
                </a:solidFill>
              </a:rPr>
              <a:t>Все  </a:t>
            </a:r>
            <a:r>
              <a:rPr lang="uk-UA" sz="1600" b="1" i="1" dirty="0" err="1">
                <a:solidFill>
                  <a:schemeClr val="accent3"/>
                </a:solidFill>
              </a:rPr>
              <a:t>методы</a:t>
            </a:r>
            <a:r>
              <a:rPr lang="uk-UA" sz="1600" b="1" i="1" dirty="0">
                <a:solidFill>
                  <a:schemeClr val="accent3"/>
                </a:solidFill>
              </a:rPr>
              <a:t>  </a:t>
            </a:r>
            <a:r>
              <a:rPr lang="uk-UA" sz="1600" b="1" i="1" dirty="0" err="1">
                <a:solidFill>
                  <a:schemeClr val="accent3"/>
                </a:solidFill>
              </a:rPr>
              <a:t>интерфейса</a:t>
            </a:r>
            <a:r>
              <a:rPr lang="uk-UA" sz="1600" b="1" i="1" dirty="0">
                <a:solidFill>
                  <a:schemeClr val="accent3"/>
                </a:solidFill>
              </a:rPr>
              <a:t> </a:t>
            </a:r>
            <a:r>
              <a:rPr lang="uk-UA" sz="1600" b="1" i="1" dirty="0" err="1">
                <a:solidFill>
                  <a:schemeClr val="accent3"/>
                </a:solidFill>
              </a:rPr>
              <a:t>являются</a:t>
            </a:r>
            <a:r>
              <a:rPr lang="uk-UA" sz="1600" b="1" i="1" dirty="0">
                <a:solidFill>
                  <a:schemeClr val="accent3"/>
                </a:solidFill>
              </a:rPr>
              <a:t>  </a:t>
            </a:r>
            <a:r>
              <a:rPr lang="en-US" sz="1600" b="1" i="1" dirty="0">
                <a:solidFill>
                  <a:schemeClr val="accent3"/>
                </a:solidFill>
              </a:rPr>
              <a:t>public abstract </a:t>
            </a:r>
            <a:r>
              <a:rPr lang="uk-UA" sz="1600" b="1" i="1" dirty="0">
                <a:solidFill>
                  <a:schemeClr val="accent3"/>
                </a:solidFill>
              </a:rPr>
              <a:t>и </a:t>
            </a:r>
            <a:r>
              <a:rPr lang="uk-UA" sz="1600" b="1" i="1" dirty="0" err="1">
                <a:solidFill>
                  <a:schemeClr val="accent3"/>
                </a:solidFill>
              </a:rPr>
              <a:t>эти</a:t>
            </a:r>
            <a:r>
              <a:rPr lang="uk-UA" sz="1600" b="1" i="1" dirty="0">
                <a:solidFill>
                  <a:schemeClr val="accent3"/>
                </a:solidFill>
              </a:rPr>
              <a:t>  </a:t>
            </a:r>
            <a:r>
              <a:rPr lang="uk-UA" sz="1600" b="1" i="1" dirty="0" err="1">
                <a:solidFill>
                  <a:schemeClr val="accent3"/>
                </a:solidFill>
              </a:rPr>
              <a:t>модификаторы</a:t>
            </a:r>
            <a:r>
              <a:rPr lang="uk-UA" sz="1600" b="1" i="1" dirty="0">
                <a:solidFill>
                  <a:schemeClr val="accent3"/>
                </a:solidFill>
              </a:rPr>
              <a:t>  </a:t>
            </a:r>
            <a:r>
              <a:rPr lang="uk-UA" sz="1600" b="1" i="1" dirty="0" err="1">
                <a:solidFill>
                  <a:schemeClr val="accent3"/>
                </a:solidFill>
              </a:rPr>
              <a:t>также</a:t>
            </a:r>
            <a:r>
              <a:rPr lang="uk-UA" sz="1600" b="1" i="1" dirty="0">
                <a:solidFill>
                  <a:schemeClr val="accent3"/>
                </a:solidFill>
              </a:rPr>
              <a:t> </a:t>
            </a:r>
            <a:r>
              <a:rPr lang="uk-UA" sz="1600" b="1" i="1" dirty="0" err="1">
                <a:solidFill>
                  <a:schemeClr val="accent3"/>
                </a:solidFill>
              </a:rPr>
              <a:t>необязательны</a:t>
            </a:r>
            <a:r>
              <a:rPr lang="uk-UA" sz="1600" b="1" i="1" dirty="0">
                <a:solidFill>
                  <a:schemeClr val="accent3"/>
                </a:solidFill>
              </a:rPr>
              <a:t> .</a:t>
            </a:r>
          </a:p>
          <a:p>
            <a:r>
              <a:rPr lang="uk-UA" dirty="0"/>
              <a:t> </a:t>
            </a:r>
            <a:endParaRPr lang="uk-UA" b="1" dirty="0">
              <a:solidFill>
                <a:srgbClr val="FF0000"/>
              </a:solidFill>
            </a:endParaRPr>
          </a:p>
        </p:txBody>
      </p:sp>
      <p:sp>
        <p:nvSpPr>
          <p:cNvPr id="3" name="Rectangle 2"/>
          <p:cNvSpPr/>
          <p:nvPr/>
        </p:nvSpPr>
        <p:spPr>
          <a:xfrm>
            <a:off x="2249995" y="2636912"/>
            <a:ext cx="4572001" cy="1754326"/>
          </a:xfrm>
          <a:prstGeom prst="rect">
            <a:avLst/>
          </a:prstGeom>
        </p:spPr>
        <p:txBody>
          <a:bodyPr>
            <a:spAutoFit/>
          </a:bodyPr>
          <a:lstStyle/>
          <a:p>
            <a:r>
              <a:rPr lang="en-US" b="1" i="1" dirty="0">
                <a:solidFill>
                  <a:schemeClr val="accent4"/>
                </a:solidFill>
              </a:rPr>
              <a:t>public interface Moveable { </a:t>
            </a:r>
          </a:p>
          <a:p>
            <a:r>
              <a:rPr lang="en-US" b="1" i="1" dirty="0">
                <a:solidFill>
                  <a:schemeClr val="accent4"/>
                </a:solidFill>
              </a:rPr>
              <a:t>    void </a:t>
            </a:r>
            <a:r>
              <a:rPr lang="en-US" b="1" i="1" dirty="0" err="1">
                <a:solidFill>
                  <a:schemeClr val="accent4"/>
                </a:solidFill>
              </a:rPr>
              <a:t>moveRight</a:t>
            </a:r>
            <a:r>
              <a:rPr lang="en-US" b="1" i="1" dirty="0">
                <a:solidFill>
                  <a:schemeClr val="accent4"/>
                </a:solidFill>
              </a:rPr>
              <a:t>(); </a:t>
            </a:r>
          </a:p>
          <a:p>
            <a:r>
              <a:rPr lang="en-US" b="1" i="1" dirty="0">
                <a:solidFill>
                  <a:schemeClr val="accent4"/>
                </a:solidFill>
              </a:rPr>
              <a:t>    void </a:t>
            </a:r>
            <a:r>
              <a:rPr lang="en-US" b="1" i="1" dirty="0" err="1">
                <a:solidFill>
                  <a:schemeClr val="accent4"/>
                </a:solidFill>
              </a:rPr>
              <a:t>moveLeft</a:t>
            </a:r>
            <a:r>
              <a:rPr lang="en-US" b="1" i="1" dirty="0">
                <a:solidFill>
                  <a:schemeClr val="accent4"/>
                </a:solidFill>
              </a:rPr>
              <a:t>(); </a:t>
            </a:r>
          </a:p>
          <a:p>
            <a:r>
              <a:rPr lang="en-US" b="1" i="1" dirty="0">
                <a:solidFill>
                  <a:schemeClr val="accent4"/>
                </a:solidFill>
              </a:rPr>
              <a:t>    void </a:t>
            </a:r>
            <a:r>
              <a:rPr lang="en-US" b="1" i="1" dirty="0" err="1">
                <a:solidFill>
                  <a:schemeClr val="accent4"/>
                </a:solidFill>
              </a:rPr>
              <a:t>moveUp</a:t>
            </a:r>
            <a:r>
              <a:rPr lang="en-US" b="1" i="1" dirty="0">
                <a:solidFill>
                  <a:schemeClr val="accent4"/>
                </a:solidFill>
              </a:rPr>
              <a:t>(); </a:t>
            </a:r>
          </a:p>
          <a:p>
            <a:r>
              <a:rPr lang="en-US" b="1" i="1" dirty="0">
                <a:solidFill>
                  <a:schemeClr val="accent4"/>
                </a:solidFill>
              </a:rPr>
              <a:t>    void </a:t>
            </a:r>
            <a:r>
              <a:rPr lang="en-US" b="1" i="1" dirty="0" err="1">
                <a:solidFill>
                  <a:schemeClr val="accent4"/>
                </a:solidFill>
              </a:rPr>
              <a:t>moveDown</a:t>
            </a:r>
            <a:r>
              <a:rPr lang="en-US" b="1" i="1" dirty="0">
                <a:solidFill>
                  <a:schemeClr val="accent4"/>
                </a:solidFill>
              </a:rPr>
              <a:t>(); </a:t>
            </a:r>
          </a:p>
          <a:p>
            <a:r>
              <a:rPr lang="en-US" b="1" i="1" dirty="0">
                <a:solidFill>
                  <a:schemeClr val="accent4"/>
                </a:solidFill>
              </a:rPr>
              <a:t>} </a:t>
            </a:r>
            <a:endParaRPr lang="uk-UA" b="1" i="1" dirty="0">
              <a:solidFill>
                <a:schemeClr val="accent4"/>
              </a:solidFill>
            </a:endParaRPr>
          </a:p>
        </p:txBody>
      </p:sp>
    </p:spTree>
    <p:extLst>
      <p:ext uri="{BB962C8B-B14F-4D97-AF65-F5344CB8AC3E}">
        <p14:creationId xmlns:p14="http://schemas.microsoft.com/office/powerpoint/2010/main" val="37716829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620688"/>
            <a:ext cx="8280920" cy="4031873"/>
          </a:xfrm>
          <a:prstGeom prst="rect">
            <a:avLst/>
          </a:prstGeom>
        </p:spPr>
        <p:txBody>
          <a:bodyPr wrap="square">
            <a:spAutoFit/>
          </a:bodyPr>
          <a:lstStyle/>
          <a:p>
            <a:pPr algn="just"/>
            <a:r>
              <a:rPr lang="ru-RU" sz="1600" b="1" i="1" dirty="0">
                <a:solidFill>
                  <a:schemeClr val="accent3"/>
                </a:solidFill>
              </a:rPr>
              <a:t>Каждый класс  может реализовывать  любые доступные интерфейсы.  При этом в классе должны быть реализованы  все  абстрактные методы ,  появившиеся  при  наследовании от интерфейсов  или  родительского класса,  чтобы новый класс  мог  быть объявлен  неабстрактным .</a:t>
            </a:r>
          </a:p>
          <a:p>
            <a:pPr algn="just"/>
            <a:r>
              <a:rPr lang="ru-RU" sz="1600" b="1" i="1" dirty="0">
                <a:solidFill>
                  <a:schemeClr val="accent3"/>
                </a:solidFill>
              </a:rPr>
              <a:t>Если из разных  интерфейсов  наследуются  методы  с одинаковой сигнатурой ,  то достаточно  один раз  описать реализацию,  и она  будет  применяться для  всех методов.  Однако  если у них  различное возвращаемое значение ,  то возникает конфликт: </a:t>
            </a:r>
          </a:p>
          <a:p>
            <a:endParaRPr lang="ru-RU" sz="1600" b="1" dirty="0">
              <a:solidFill>
                <a:srgbClr val="FF0000"/>
              </a:solidFill>
            </a:endParaRPr>
          </a:p>
          <a:p>
            <a:r>
              <a:rPr lang="ru-RU" sz="1600" b="1" i="1" dirty="0" err="1">
                <a:solidFill>
                  <a:schemeClr val="accent4"/>
                </a:solidFill>
              </a:rPr>
              <a:t>interface</a:t>
            </a:r>
            <a:r>
              <a:rPr lang="ru-RU" sz="1600" b="1" i="1" dirty="0">
                <a:solidFill>
                  <a:schemeClr val="accent4"/>
                </a:solidFill>
              </a:rPr>
              <a:t> A { </a:t>
            </a:r>
          </a:p>
          <a:p>
            <a:r>
              <a:rPr lang="ru-RU" sz="1600" b="1" i="1" dirty="0">
                <a:solidFill>
                  <a:schemeClr val="accent4"/>
                </a:solidFill>
              </a:rPr>
              <a:t>    </a:t>
            </a:r>
            <a:r>
              <a:rPr lang="ru-RU" sz="1600" b="1" i="1" dirty="0" err="1">
                <a:solidFill>
                  <a:schemeClr val="accent4"/>
                </a:solidFill>
              </a:rPr>
              <a:t>int</a:t>
            </a:r>
            <a:r>
              <a:rPr lang="ru-RU" sz="1600" b="1" i="1" dirty="0">
                <a:solidFill>
                  <a:schemeClr val="accent4"/>
                </a:solidFill>
              </a:rPr>
              <a:t>  </a:t>
            </a:r>
            <a:r>
              <a:rPr lang="ru-RU" sz="1600" b="1" i="1" dirty="0" err="1">
                <a:solidFill>
                  <a:schemeClr val="accent4"/>
                </a:solidFill>
              </a:rPr>
              <a:t>getValue</a:t>
            </a:r>
            <a:r>
              <a:rPr lang="ru-RU" sz="1600" b="1" i="1" dirty="0">
                <a:solidFill>
                  <a:schemeClr val="accent4"/>
                </a:solidFill>
              </a:rPr>
              <a:t>(); </a:t>
            </a:r>
          </a:p>
          <a:p>
            <a:r>
              <a:rPr lang="ru-RU" sz="1600" b="1" i="1" dirty="0">
                <a:solidFill>
                  <a:schemeClr val="accent4"/>
                </a:solidFill>
              </a:rPr>
              <a:t>} </a:t>
            </a:r>
          </a:p>
          <a:p>
            <a:r>
              <a:rPr lang="ru-RU" sz="1600" b="1" i="1" dirty="0">
                <a:solidFill>
                  <a:schemeClr val="accent4"/>
                </a:solidFill>
              </a:rPr>
              <a:t> </a:t>
            </a:r>
          </a:p>
          <a:p>
            <a:r>
              <a:rPr lang="ru-RU" sz="1600" b="1" i="1" dirty="0" err="1">
                <a:solidFill>
                  <a:schemeClr val="accent4"/>
                </a:solidFill>
              </a:rPr>
              <a:t>interface</a:t>
            </a:r>
            <a:r>
              <a:rPr lang="ru-RU" sz="1600" b="1" i="1" dirty="0">
                <a:solidFill>
                  <a:schemeClr val="accent4"/>
                </a:solidFill>
              </a:rPr>
              <a:t> B { </a:t>
            </a:r>
          </a:p>
          <a:p>
            <a:r>
              <a:rPr lang="ru-RU" sz="1600" b="1" i="1" dirty="0">
                <a:solidFill>
                  <a:schemeClr val="accent4"/>
                </a:solidFill>
              </a:rPr>
              <a:t>    </a:t>
            </a:r>
            <a:r>
              <a:rPr lang="ru-RU" sz="1600" b="1" i="1" dirty="0" err="1">
                <a:solidFill>
                  <a:schemeClr val="accent4"/>
                </a:solidFill>
              </a:rPr>
              <a:t>double</a:t>
            </a:r>
            <a:r>
              <a:rPr lang="ru-RU" sz="1600" b="1" i="1" dirty="0">
                <a:solidFill>
                  <a:schemeClr val="accent4"/>
                </a:solidFill>
              </a:rPr>
              <a:t> </a:t>
            </a:r>
            <a:r>
              <a:rPr lang="ru-RU" sz="1600" b="1" i="1" dirty="0" err="1">
                <a:solidFill>
                  <a:schemeClr val="accent4"/>
                </a:solidFill>
              </a:rPr>
              <a:t>getValue</a:t>
            </a:r>
            <a:r>
              <a:rPr lang="ru-RU" sz="1600" b="1" i="1" dirty="0">
                <a:solidFill>
                  <a:schemeClr val="accent4"/>
                </a:solidFill>
              </a:rPr>
              <a:t>(); </a:t>
            </a:r>
            <a:endParaRPr lang="uk-UA" sz="1600" b="1" i="1" dirty="0">
              <a:solidFill>
                <a:schemeClr val="accent4"/>
              </a:solidFill>
            </a:endParaRPr>
          </a:p>
        </p:txBody>
      </p:sp>
    </p:spTree>
    <p:extLst>
      <p:ext uri="{BB962C8B-B14F-4D97-AF65-F5344CB8AC3E}">
        <p14:creationId xmlns:p14="http://schemas.microsoft.com/office/powerpoint/2010/main" val="218237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692696"/>
            <a:ext cx="8352928" cy="923330"/>
          </a:xfrm>
          <a:prstGeom prst="rect">
            <a:avLst/>
          </a:prstGeom>
        </p:spPr>
        <p:txBody>
          <a:bodyPr wrap="square">
            <a:spAutoFit/>
          </a:bodyPr>
          <a:lstStyle/>
          <a:p>
            <a:endParaRPr lang="ru-RU" dirty="0"/>
          </a:p>
          <a:p>
            <a:r>
              <a:rPr lang="ru-RU" b="1" i="1" dirty="0">
                <a:solidFill>
                  <a:schemeClr val="accent3"/>
                </a:solidFill>
              </a:rPr>
              <a:t>В</a:t>
            </a:r>
            <a:r>
              <a:rPr lang="en-US" b="1" i="1" dirty="0">
                <a:solidFill>
                  <a:schemeClr val="accent3"/>
                </a:solidFill>
              </a:rPr>
              <a:t>o</a:t>
            </a:r>
            <a:r>
              <a:rPr lang="ru-RU" b="1" i="1" dirty="0">
                <a:solidFill>
                  <a:schemeClr val="accent3"/>
                </a:solidFill>
              </a:rPr>
              <a:t>х </a:t>
            </a:r>
            <a:r>
              <a:rPr lang="en-US" b="1" i="1" dirty="0">
                <a:solidFill>
                  <a:schemeClr val="accent3"/>
                </a:solidFill>
              </a:rPr>
              <a:t>b</a:t>
            </a:r>
            <a:r>
              <a:rPr lang="ru-RU" b="1" i="1" dirty="0">
                <a:solidFill>
                  <a:schemeClr val="accent3"/>
                </a:solidFill>
              </a:rPr>
              <a:t>1  = </a:t>
            </a:r>
            <a:r>
              <a:rPr lang="ru-RU" b="1" i="1" dirty="0" err="1">
                <a:solidFill>
                  <a:schemeClr val="accent3"/>
                </a:solidFill>
              </a:rPr>
              <a:t>new</a:t>
            </a:r>
            <a:r>
              <a:rPr lang="ru-RU" b="1" i="1" dirty="0">
                <a:solidFill>
                  <a:schemeClr val="accent3"/>
                </a:solidFill>
              </a:rPr>
              <a:t> </a:t>
            </a:r>
            <a:r>
              <a:rPr lang="ru-RU" b="1" i="1" dirty="0" err="1">
                <a:solidFill>
                  <a:schemeClr val="accent3"/>
                </a:solidFill>
              </a:rPr>
              <a:t>Вох</a:t>
            </a:r>
            <a:r>
              <a:rPr lang="ru-RU" b="1" i="1" dirty="0">
                <a:solidFill>
                  <a:schemeClr val="accent3"/>
                </a:solidFill>
              </a:rPr>
              <a:t>(); </a:t>
            </a:r>
          </a:p>
          <a:p>
            <a:r>
              <a:rPr lang="ru-RU" b="1" i="1" dirty="0">
                <a:solidFill>
                  <a:schemeClr val="accent3"/>
                </a:solidFill>
              </a:rPr>
              <a:t>В</a:t>
            </a:r>
            <a:r>
              <a:rPr lang="en-US" b="1" i="1" dirty="0">
                <a:solidFill>
                  <a:schemeClr val="accent3"/>
                </a:solidFill>
              </a:rPr>
              <a:t>o</a:t>
            </a:r>
            <a:r>
              <a:rPr lang="ru-RU" b="1" i="1" dirty="0">
                <a:solidFill>
                  <a:schemeClr val="accent3"/>
                </a:solidFill>
              </a:rPr>
              <a:t>х </a:t>
            </a:r>
            <a:r>
              <a:rPr lang="en-US" b="1" i="1" dirty="0">
                <a:solidFill>
                  <a:schemeClr val="accent3"/>
                </a:solidFill>
              </a:rPr>
              <a:t>b</a:t>
            </a:r>
            <a:r>
              <a:rPr lang="ru-RU" b="1" i="1" dirty="0">
                <a:solidFill>
                  <a:schemeClr val="accent3"/>
                </a:solidFill>
              </a:rPr>
              <a:t>2  = </a:t>
            </a:r>
            <a:r>
              <a:rPr lang="en-US" b="1" i="1" dirty="0">
                <a:solidFill>
                  <a:schemeClr val="accent3"/>
                </a:solidFill>
              </a:rPr>
              <a:t>b1</a:t>
            </a:r>
            <a:r>
              <a:rPr lang="ru-RU" b="1" i="1" dirty="0">
                <a:solidFill>
                  <a:schemeClr val="accent3"/>
                </a:solidFill>
              </a:rPr>
              <a:t>; </a:t>
            </a:r>
          </a:p>
        </p:txBody>
      </p:sp>
      <p:sp>
        <p:nvSpPr>
          <p:cNvPr id="3" name="Rectangle 2"/>
          <p:cNvSpPr/>
          <p:nvPr/>
        </p:nvSpPr>
        <p:spPr>
          <a:xfrm>
            <a:off x="277130" y="332656"/>
            <a:ext cx="8733756" cy="461665"/>
          </a:xfrm>
          <a:prstGeom prst="rect">
            <a:avLst/>
          </a:prstGeom>
        </p:spPr>
        <p:txBody>
          <a:bodyPr wrap="square">
            <a:spAutoFit/>
          </a:bodyPr>
          <a:lstStyle/>
          <a:p>
            <a:r>
              <a:rPr lang="ru-RU" sz="2400" b="1" i="1" dirty="0">
                <a:solidFill>
                  <a:schemeClr val="accent3"/>
                </a:solidFill>
              </a:rPr>
              <a:t>Присваивание переменных объектных ссылок </a:t>
            </a:r>
            <a:endParaRPr lang="en-US" sz="2400" b="1" i="1" dirty="0">
              <a:solidFill>
                <a:schemeClr val="accent3"/>
              </a:solidFill>
            </a:endParaRPr>
          </a:p>
        </p:txBody>
      </p:sp>
      <p:sp>
        <p:nvSpPr>
          <p:cNvPr id="8" name="Rounded Rectangle 7"/>
          <p:cNvSpPr/>
          <p:nvPr/>
        </p:nvSpPr>
        <p:spPr>
          <a:xfrm>
            <a:off x="980209" y="3171573"/>
            <a:ext cx="2812477" cy="288480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dirty="0">
              <a:solidFill>
                <a:schemeClr val="bg1"/>
              </a:solidFill>
            </a:endParaRPr>
          </a:p>
        </p:txBody>
      </p:sp>
      <p:sp>
        <p:nvSpPr>
          <p:cNvPr id="6" name="Rounded Rectangle 5"/>
          <p:cNvSpPr/>
          <p:nvPr/>
        </p:nvSpPr>
        <p:spPr>
          <a:xfrm>
            <a:off x="1559845" y="4839728"/>
            <a:ext cx="1653204" cy="715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b="1" i="1" dirty="0">
                <a:solidFill>
                  <a:schemeClr val="bg1"/>
                </a:solidFill>
              </a:rPr>
              <a:t>b2</a:t>
            </a:r>
            <a:endParaRPr lang="ru-RU" sz="1600" dirty="0">
              <a:solidFill>
                <a:schemeClr val="bg1"/>
              </a:solidFill>
            </a:endParaRPr>
          </a:p>
        </p:txBody>
      </p:sp>
      <p:sp>
        <p:nvSpPr>
          <p:cNvPr id="7" name="Rounded Rectangle 6"/>
          <p:cNvSpPr/>
          <p:nvPr/>
        </p:nvSpPr>
        <p:spPr>
          <a:xfrm>
            <a:off x="4572000" y="3171573"/>
            <a:ext cx="4032448" cy="292172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dirty="0"/>
          </a:p>
        </p:txBody>
      </p:sp>
      <p:sp>
        <p:nvSpPr>
          <p:cNvPr id="9" name="Rounded Rectangle 8"/>
          <p:cNvSpPr/>
          <p:nvPr/>
        </p:nvSpPr>
        <p:spPr>
          <a:xfrm>
            <a:off x="5153015" y="3373085"/>
            <a:ext cx="2808312" cy="215375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endParaRPr lang="ru-RU" dirty="0">
              <a:solidFill>
                <a:schemeClr val="bg1"/>
              </a:solidFill>
              <a:effectLst>
                <a:outerShdw blurRad="50800" dist="38100" algn="l" rotWithShape="0">
                  <a:prstClr val="black">
                    <a:alpha val="40000"/>
                  </a:prstClr>
                </a:outerShdw>
              </a:effectLst>
            </a:endParaRPr>
          </a:p>
        </p:txBody>
      </p:sp>
      <p:sp>
        <p:nvSpPr>
          <p:cNvPr id="10" name="Rectangle 9"/>
          <p:cNvSpPr/>
          <p:nvPr/>
        </p:nvSpPr>
        <p:spPr>
          <a:xfrm>
            <a:off x="5541398" y="4859868"/>
            <a:ext cx="2049068" cy="36933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lgn="ctr"/>
            <a:r>
              <a:rPr lang="en-US" b="1" i="1" dirty="0">
                <a:solidFill>
                  <a:schemeClr val="bg1"/>
                </a:solidFill>
              </a:rPr>
              <a:t>double width;</a:t>
            </a:r>
          </a:p>
        </p:txBody>
      </p:sp>
      <p:sp>
        <p:nvSpPr>
          <p:cNvPr id="11" name="Rectangle 10"/>
          <p:cNvSpPr/>
          <p:nvPr/>
        </p:nvSpPr>
        <p:spPr>
          <a:xfrm>
            <a:off x="5523875" y="3828319"/>
            <a:ext cx="2066591" cy="369332"/>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pPr lvl="0" algn="ctr"/>
            <a:r>
              <a:rPr lang="en-US" b="1" i="1" dirty="0">
                <a:solidFill>
                  <a:schemeClr val="bg1"/>
                </a:solidFill>
              </a:rPr>
              <a:t>double height;</a:t>
            </a:r>
          </a:p>
        </p:txBody>
      </p:sp>
      <p:sp>
        <p:nvSpPr>
          <p:cNvPr id="12" name="Rectangle 11"/>
          <p:cNvSpPr/>
          <p:nvPr/>
        </p:nvSpPr>
        <p:spPr>
          <a:xfrm>
            <a:off x="5545666" y="4355812"/>
            <a:ext cx="20448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lgn="ctr"/>
            <a:r>
              <a:rPr lang="en-US" b="1" i="1" dirty="0">
                <a:solidFill>
                  <a:schemeClr val="bg1"/>
                </a:solidFill>
              </a:rPr>
              <a:t>double depth;</a:t>
            </a:r>
          </a:p>
        </p:txBody>
      </p:sp>
      <p:sp>
        <p:nvSpPr>
          <p:cNvPr id="13" name="Rectangle 12"/>
          <p:cNvSpPr/>
          <p:nvPr/>
        </p:nvSpPr>
        <p:spPr>
          <a:xfrm>
            <a:off x="7668344" y="2802241"/>
            <a:ext cx="848309" cy="369332"/>
          </a:xfrm>
          <a:prstGeom prst="rect">
            <a:avLst/>
          </a:prstGeom>
        </p:spPr>
        <p:txBody>
          <a:bodyPr wrap="none">
            <a:spAutoFit/>
          </a:bodyPr>
          <a:lstStyle/>
          <a:p>
            <a:r>
              <a:rPr lang="en-US" b="1" i="1" dirty="0">
                <a:solidFill>
                  <a:schemeClr val="accent3"/>
                </a:solidFill>
              </a:rPr>
              <a:t>Heap</a:t>
            </a:r>
            <a:endParaRPr lang="ru-RU" dirty="0">
              <a:solidFill>
                <a:schemeClr val="accent3"/>
              </a:solidFill>
            </a:endParaRPr>
          </a:p>
        </p:txBody>
      </p:sp>
      <p:sp>
        <p:nvSpPr>
          <p:cNvPr id="14" name="Rectangle 13"/>
          <p:cNvSpPr/>
          <p:nvPr/>
        </p:nvSpPr>
        <p:spPr>
          <a:xfrm>
            <a:off x="5292080" y="3378939"/>
            <a:ext cx="1053494" cy="369332"/>
          </a:xfrm>
          <a:prstGeom prst="rect">
            <a:avLst/>
          </a:prstGeom>
        </p:spPr>
        <p:txBody>
          <a:bodyPr wrap="none">
            <a:spAutoFit/>
          </a:bodyPr>
          <a:lstStyle/>
          <a:p>
            <a:r>
              <a:rPr lang="ru-RU" b="1" i="1" dirty="0" err="1">
                <a:solidFill>
                  <a:schemeClr val="bg1"/>
                </a:solidFill>
                <a:effectLst>
                  <a:outerShdw blurRad="50800" dist="38100" algn="l" rotWithShape="0">
                    <a:prstClr val="black">
                      <a:alpha val="40000"/>
                    </a:prstClr>
                  </a:outerShdw>
                </a:effectLst>
              </a:rPr>
              <a:t>mу</a:t>
            </a:r>
            <a:r>
              <a:rPr lang="en-US" b="1" i="1" dirty="0">
                <a:solidFill>
                  <a:schemeClr val="bg1"/>
                </a:solidFill>
                <a:effectLst>
                  <a:outerShdw blurRad="50800" dist="38100" algn="l" rotWithShape="0">
                    <a:prstClr val="black">
                      <a:alpha val="40000"/>
                    </a:prstClr>
                  </a:outerShdw>
                </a:effectLst>
              </a:rPr>
              <a:t>b</a:t>
            </a:r>
            <a:r>
              <a:rPr lang="ru-RU" b="1" i="1" dirty="0">
                <a:solidFill>
                  <a:schemeClr val="bg1"/>
                </a:solidFill>
                <a:effectLst>
                  <a:outerShdw blurRad="50800" dist="38100" algn="l" rotWithShape="0">
                    <a:prstClr val="black">
                      <a:alpha val="40000"/>
                    </a:prstClr>
                  </a:outerShdw>
                </a:effectLst>
              </a:rPr>
              <a:t>ох</a:t>
            </a:r>
            <a:endParaRPr lang="ru-RU" dirty="0">
              <a:solidFill>
                <a:schemeClr val="bg1"/>
              </a:solidFill>
              <a:effectLst>
                <a:outerShdw blurRad="50800" dist="38100" algn="l" rotWithShape="0">
                  <a:prstClr val="black">
                    <a:alpha val="40000"/>
                  </a:prstClr>
                </a:outerShdw>
              </a:effectLst>
            </a:endParaRPr>
          </a:p>
        </p:txBody>
      </p:sp>
      <p:sp>
        <p:nvSpPr>
          <p:cNvPr id="15" name="Right Arrow 14"/>
          <p:cNvSpPr/>
          <p:nvPr/>
        </p:nvSpPr>
        <p:spPr>
          <a:xfrm>
            <a:off x="3673842" y="4851773"/>
            <a:ext cx="828092" cy="4779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6" name="Right Arrow 15"/>
          <p:cNvSpPr/>
          <p:nvPr/>
        </p:nvSpPr>
        <p:spPr>
          <a:xfrm>
            <a:off x="3698001" y="3534026"/>
            <a:ext cx="828092" cy="47794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7" name="Rounded Rectangle 16"/>
          <p:cNvSpPr/>
          <p:nvPr/>
        </p:nvSpPr>
        <p:spPr>
          <a:xfrm>
            <a:off x="1559845" y="3415398"/>
            <a:ext cx="1653204" cy="715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b="1" i="1" dirty="0">
                <a:solidFill>
                  <a:schemeClr val="bg1"/>
                </a:solidFill>
              </a:rPr>
              <a:t>b1</a:t>
            </a:r>
            <a:endParaRPr lang="ru-RU" sz="1600" dirty="0">
              <a:solidFill>
                <a:schemeClr val="bg1"/>
              </a:solidFill>
            </a:endParaRPr>
          </a:p>
        </p:txBody>
      </p:sp>
      <p:sp>
        <p:nvSpPr>
          <p:cNvPr id="18" name="Rectangle 17"/>
          <p:cNvSpPr/>
          <p:nvPr/>
        </p:nvSpPr>
        <p:spPr>
          <a:xfrm>
            <a:off x="2801477" y="2814942"/>
            <a:ext cx="872355" cy="369332"/>
          </a:xfrm>
          <a:prstGeom prst="rect">
            <a:avLst/>
          </a:prstGeom>
        </p:spPr>
        <p:txBody>
          <a:bodyPr wrap="none">
            <a:spAutoFit/>
          </a:bodyPr>
          <a:lstStyle/>
          <a:p>
            <a:r>
              <a:rPr lang="en-US" b="1" i="1" dirty="0">
                <a:solidFill>
                  <a:schemeClr val="accent3"/>
                </a:solidFill>
              </a:rPr>
              <a:t>stack</a:t>
            </a:r>
            <a:endParaRPr lang="ru-RU" b="1" i="1" dirty="0">
              <a:solidFill>
                <a:schemeClr val="accent3"/>
              </a:solidFill>
            </a:endParaRPr>
          </a:p>
        </p:txBody>
      </p:sp>
    </p:spTree>
    <p:extLst>
      <p:ext uri="{BB962C8B-B14F-4D97-AF65-F5344CB8AC3E}">
        <p14:creationId xmlns:p14="http://schemas.microsoft.com/office/powerpoint/2010/main" val="40112964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548680"/>
            <a:ext cx="8136904" cy="1200329"/>
          </a:xfrm>
          <a:prstGeom prst="rect">
            <a:avLst/>
          </a:prstGeom>
        </p:spPr>
        <p:txBody>
          <a:bodyPr wrap="square">
            <a:spAutoFit/>
          </a:bodyPr>
          <a:lstStyle/>
          <a:p>
            <a:r>
              <a:rPr lang="ru-RU" b="1" i="1" dirty="0">
                <a:solidFill>
                  <a:schemeClr val="accent3"/>
                </a:solidFill>
              </a:rPr>
              <a:t>Java-8 позволяет нам добавлять не абстрактный метод реализации интерфейсов с использованием ключевого слова </a:t>
            </a:r>
            <a:r>
              <a:rPr lang="ru-RU" b="1" i="1" dirty="0" err="1">
                <a:solidFill>
                  <a:schemeClr val="accent3"/>
                </a:solidFill>
              </a:rPr>
              <a:t>default</a:t>
            </a:r>
            <a:r>
              <a:rPr lang="ru-RU" b="1" i="1" dirty="0">
                <a:solidFill>
                  <a:schemeClr val="accent3"/>
                </a:solidFill>
              </a:rPr>
              <a:t>. Эта функция также известных как методы расширения.</a:t>
            </a:r>
          </a:p>
        </p:txBody>
      </p:sp>
      <p:sp>
        <p:nvSpPr>
          <p:cNvPr id="3" name="Прямоугольник 2"/>
          <p:cNvSpPr/>
          <p:nvPr/>
        </p:nvSpPr>
        <p:spPr>
          <a:xfrm>
            <a:off x="755576" y="2060848"/>
            <a:ext cx="4572000" cy="1600438"/>
          </a:xfrm>
          <a:prstGeom prst="rect">
            <a:avLst/>
          </a:prstGeom>
        </p:spPr>
        <p:txBody>
          <a:bodyPr>
            <a:spAutoFit/>
          </a:bodyPr>
          <a:lstStyle/>
          <a:p>
            <a:r>
              <a:rPr lang="en-US" sz="1400" b="1" i="1" dirty="0">
                <a:solidFill>
                  <a:schemeClr val="accent3"/>
                </a:solidFill>
              </a:rPr>
              <a:t>interface Formula {</a:t>
            </a:r>
          </a:p>
          <a:p>
            <a:r>
              <a:rPr lang="en-US" sz="1400" b="1" i="1" dirty="0">
                <a:solidFill>
                  <a:schemeClr val="accent3"/>
                </a:solidFill>
              </a:rPr>
              <a:t>    double calculate(</a:t>
            </a:r>
            <a:r>
              <a:rPr lang="en-US" sz="1400" b="1" i="1" dirty="0" err="1">
                <a:solidFill>
                  <a:schemeClr val="accent3"/>
                </a:solidFill>
              </a:rPr>
              <a:t>int</a:t>
            </a:r>
            <a:r>
              <a:rPr lang="en-US" sz="1400" b="1" i="1" dirty="0">
                <a:solidFill>
                  <a:schemeClr val="accent3"/>
                </a:solidFill>
              </a:rPr>
              <a:t> a);</a:t>
            </a:r>
          </a:p>
          <a:p>
            <a:endParaRPr lang="en-US" sz="1400" b="1" i="1" dirty="0">
              <a:solidFill>
                <a:schemeClr val="accent3"/>
              </a:solidFill>
            </a:endParaRPr>
          </a:p>
          <a:p>
            <a:r>
              <a:rPr lang="en-US" sz="1400" b="1" i="1" dirty="0">
                <a:solidFill>
                  <a:schemeClr val="accent4"/>
                </a:solidFill>
              </a:rPr>
              <a:t>    default double </a:t>
            </a:r>
            <a:r>
              <a:rPr lang="en-US" sz="1400" b="1" i="1" dirty="0" err="1">
                <a:solidFill>
                  <a:schemeClr val="accent4"/>
                </a:solidFill>
              </a:rPr>
              <a:t>sqrt</a:t>
            </a:r>
            <a:r>
              <a:rPr lang="en-US" sz="1400" b="1" i="1" dirty="0">
                <a:solidFill>
                  <a:schemeClr val="accent4"/>
                </a:solidFill>
              </a:rPr>
              <a:t>(</a:t>
            </a:r>
            <a:r>
              <a:rPr lang="en-US" sz="1400" b="1" i="1" dirty="0" err="1">
                <a:solidFill>
                  <a:schemeClr val="accent4"/>
                </a:solidFill>
              </a:rPr>
              <a:t>int</a:t>
            </a:r>
            <a:r>
              <a:rPr lang="en-US" sz="1400" b="1" i="1" dirty="0">
                <a:solidFill>
                  <a:schemeClr val="accent4"/>
                </a:solidFill>
              </a:rPr>
              <a:t> a) {</a:t>
            </a:r>
          </a:p>
          <a:p>
            <a:r>
              <a:rPr lang="en-US" sz="1400" b="1" i="1" dirty="0">
                <a:solidFill>
                  <a:schemeClr val="accent4"/>
                </a:solidFill>
              </a:rPr>
              <a:t>        return </a:t>
            </a:r>
            <a:r>
              <a:rPr lang="en-US" sz="1400" b="1" i="1" dirty="0" err="1">
                <a:solidFill>
                  <a:schemeClr val="accent4"/>
                </a:solidFill>
              </a:rPr>
              <a:t>Math.sqrt</a:t>
            </a:r>
            <a:r>
              <a:rPr lang="en-US" sz="1400" b="1" i="1" dirty="0">
                <a:solidFill>
                  <a:schemeClr val="accent4"/>
                </a:solidFill>
              </a:rPr>
              <a:t>(a);</a:t>
            </a:r>
          </a:p>
          <a:p>
            <a:r>
              <a:rPr lang="en-US" sz="1400" b="1" i="1" dirty="0">
                <a:solidFill>
                  <a:schemeClr val="accent4"/>
                </a:solidFill>
              </a:rPr>
              <a:t>    }</a:t>
            </a:r>
          </a:p>
          <a:p>
            <a:r>
              <a:rPr lang="en-US" sz="1400" b="1" i="1" dirty="0">
                <a:solidFill>
                  <a:schemeClr val="accent3"/>
                </a:solidFill>
              </a:rPr>
              <a:t>}</a:t>
            </a:r>
          </a:p>
        </p:txBody>
      </p:sp>
      <p:sp>
        <p:nvSpPr>
          <p:cNvPr id="4" name="Прямоугольник 3"/>
          <p:cNvSpPr/>
          <p:nvPr/>
        </p:nvSpPr>
        <p:spPr>
          <a:xfrm>
            <a:off x="4211960" y="4149080"/>
            <a:ext cx="4572000" cy="2031325"/>
          </a:xfrm>
          <a:prstGeom prst="rect">
            <a:avLst/>
          </a:prstGeom>
        </p:spPr>
        <p:txBody>
          <a:bodyPr>
            <a:spAutoFit/>
          </a:bodyPr>
          <a:lstStyle/>
          <a:p>
            <a:r>
              <a:rPr lang="en-US" sz="1400" b="1" i="1" dirty="0">
                <a:solidFill>
                  <a:schemeClr val="accent3"/>
                </a:solidFill>
              </a:rPr>
              <a:t>Formula </a:t>
            </a:r>
            <a:r>
              <a:rPr lang="en-US" sz="1400" b="1" i="1" dirty="0" err="1">
                <a:solidFill>
                  <a:schemeClr val="accent3"/>
                </a:solidFill>
              </a:rPr>
              <a:t>formula</a:t>
            </a:r>
            <a:r>
              <a:rPr lang="en-US" sz="1400" b="1" i="1" dirty="0">
                <a:solidFill>
                  <a:schemeClr val="accent3"/>
                </a:solidFill>
              </a:rPr>
              <a:t> = new Formula() {</a:t>
            </a:r>
          </a:p>
          <a:p>
            <a:r>
              <a:rPr lang="en-US" sz="1400" b="1" i="1" dirty="0">
                <a:solidFill>
                  <a:schemeClr val="accent3"/>
                </a:solidFill>
              </a:rPr>
              <a:t>    @Override</a:t>
            </a:r>
          </a:p>
          <a:p>
            <a:r>
              <a:rPr lang="en-US" sz="1400" b="1" i="1" dirty="0">
                <a:solidFill>
                  <a:schemeClr val="accent3"/>
                </a:solidFill>
              </a:rPr>
              <a:t>    public double calculate(</a:t>
            </a:r>
            <a:r>
              <a:rPr lang="en-US" sz="1400" b="1" i="1" dirty="0" err="1">
                <a:solidFill>
                  <a:schemeClr val="accent3"/>
                </a:solidFill>
              </a:rPr>
              <a:t>int</a:t>
            </a:r>
            <a:r>
              <a:rPr lang="en-US" sz="1400" b="1" i="1" dirty="0">
                <a:solidFill>
                  <a:schemeClr val="accent3"/>
                </a:solidFill>
              </a:rPr>
              <a:t> a) {</a:t>
            </a:r>
          </a:p>
          <a:p>
            <a:r>
              <a:rPr lang="en-US" sz="1400" b="1" i="1" dirty="0">
                <a:solidFill>
                  <a:schemeClr val="accent3"/>
                </a:solidFill>
              </a:rPr>
              <a:t>        return </a:t>
            </a:r>
            <a:r>
              <a:rPr lang="en-US" sz="1400" b="1" i="1" dirty="0" err="1">
                <a:solidFill>
                  <a:schemeClr val="accent3"/>
                </a:solidFill>
              </a:rPr>
              <a:t>sqrt</a:t>
            </a:r>
            <a:r>
              <a:rPr lang="en-US" sz="1400" b="1" i="1" dirty="0">
                <a:solidFill>
                  <a:schemeClr val="accent3"/>
                </a:solidFill>
              </a:rPr>
              <a:t>(a * 100);</a:t>
            </a:r>
          </a:p>
          <a:p>
            <a:r>
              <a:rPr lang="en-US" sz="1400" b="1" i="1" dirty="0">
                <a:solidFill>
                  <a:schemeClr val="accent3"/>
                </a:solidFill>
              </a:rPr>
              <a:t>    }</a:t>
            </a:r>
          </a:p>
          <a:p>
            <a:r>
              <a:rPr lang="en-US" sz="1400" b="1" i="1" dirty="0">
                <a:solidFill>
                  <a:schemeClr val="accent3"/>
                </a:solidFill>
              </a:rPr>
              <a:t>};</a:t>
            </a:r>
          </a:p>
          <a:p>
            <a:endParaRPr lang="en-US" sz="1400" b="1" i="1" dirty="0">
              <a:solidFill>
                <a:schemeClr val="accent3"/>
              </a:solidFill>
            </a:endParaRPr>
          </a:p>
          <a:p>
            <a:r>
              <a:rPr lang="en-US" sz="1400" b="1" i="1" dirty="0" err="1">
                <a:solidFill>
                  <a:schemeClr val="accent3"/>
                </a:solidFill>
              </a:rPr>
              <a:t>formula.calculate</a:t>
            </a:r>
            <a:r>
              <a:rPr lang="en-US" sz="1400" b="1" i="1" dirty="0">
                <a:solidFill>
                  <a:schemeClr val="accent3"/>
                </a:solidFill>
              </a:rPr>
              <a:t>(100);     // 100.0</a:t>
            </a:r>
          </a:p>
          <a:p>
            <a:r>
              <a:rPr lang="en-US" sz="1400" b="1" i="1" dirty="0" err="1">
                <a:solidFill>
                  <a:schemeClr val="accent4"/>
                </a:solidFill>
              </a:rPr>
              <a:t>formula.sqrt</a:t>
            </a:r>
            <a:r>
              <a:rPr lang="en-US" sz="1400" b="1" i="1" dirty="0">
                <a:solidFill>
                  <a:schemeClr val="accent4"/>
                </a:solidFill>
              </a:rPr>
              <a:t>(16);           // 4.0</a:t>
            </a:r>
          </a:p>
        </p:txBody>
      </p:sp>
    </p:spTree>
    <p:extLst>
      <p:ext uri="{BB962C8B-B14F-4D97-AF65-F5344CB8AC3E}">
        <p14:creationId xmlns:p14="http://schemas.microsoft.com/office/powerpoint/2010/main" val="24101319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764704"/>
            <a:ext cx="6462464" cy="5016758"/>
          </a:xfrm>
          <a:prstGeom prst="rect">
            <a:avLst/>
          </a:prstGeom>
        </p:spPr>
        <p:txBody>
          <a:bodyPr wrap="square">
            <a:spAutoFit/>
          </a:bodyPr>
          <a:lstStyle/>
          <a:p>
            <a:endParaRPr lang="uk-UA" sz="1600" dirty="0"/>
          </a:p>
          <a:p>
            <a:r>
              <a:rPr lang="en-US" sz="1600" b="1" i="1" dirty="0">
                <a:solidFill>
                  <a:schemeClr val="accent3"/>
                </a:solidFill>
              </a:rPr>
              <a:t>public interface Moveable { </a:t>
            </a:r>
          </a:p>
          <a:p>
            <a:r>
              <a:rPr lang="en-US" sz="1600" b="1" i="1" dirty="0">
                <a:solidFill>
                  <a:schemeClr val="accent3"/>
                </a:solidFill>
              </a:rPr>
              <a:t>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defaultX</a:t>
            </a:r>
            <a:r>
              <a:rPr lang="en-US" sz="1600" b="1" i="1" dirty="0">
                <a:solidFill>
                  <a:schemeClr val="accent3"/>
                </a:solidFill>
              </a:rPr>
              <a:t> = 0, </a:t>
            </a:r>
            <a:r>
              <a:rPr lang="en-US" sz="1600" b="1" i="1" dirty="0" err="1">
                <a:solidFill>
                  <a:schemeClr val="accent3"/>
                </a:solidFill>
              </a:rPr>
              <a:t>defaultY</a:t>
            </a:r>
            <a:r>
              <a:rPr lang="en-US" sz="1600" b="1" i="1" dirty="0">
                <a:solidFill>
                  <a:schemeClr val="accent3"/>
                </a:solidFill>
              </a:rPr>
              <a:t>=0; </a:t>
            </a:r>
          </a:p>
          <a:p>
            <a:r>
              <a:rPr lang="en-US" sz="1600" b="1" i="1" dirty="0">
                <a:solidFill>
                  <a:schemeClr val="accent3"/>
                </a:solidFill>
              </a:rPr>
              <a:t> </a:t>
            </a:r>
          </a:p>
          <a:p>
            <a:r>
              <a:rPr lang="en-US" sz="1600" b="1" i="1" dirty="0">
                <a:solidFill>
                  <a:schemeClr val="accent3"/>
                </a:solidFill>
              </a:rPr>
              <a:t>    void </a:t>
            </a:r>
            <a:r>
              <a:rPr lang="en-US" sz="1600" b="1" i="1" dirty="0" err="1">
                <a:solidFill>
                  <a:schemeClr val="accent3"/>
                </a:solidFill>
              </a:rPr>
              <a:t>moveRight</a:t>
            </a:r>
            <a:r>
              <a:rPr lang="en-US" sz="1600" b="1" i="1" dirty="0">
                <a:solidFill>
                  <a:schemeClr val="accent3"/>
                </a:solidFill>
              </a:rPr>
              <a:t>(); </a:t>
            </a:r>
          </a:p>
          <a:p>
            <a:r>
              <a:rPr lang="en-US" sz="1600" b="1" i="1" dirty="0">
                <a:solidFill>
                  <a:schemeClr val="accent3"/>
                </a:solidFill>
              </a:rPr>
              <a:t>    void </a:t>
            </a:r>
            <a:r>
              <a:rPr lang="en-US" sz="1600" b="1" i="1" dirty="0" err="1">
                <a:solidFill>
                  <a:schemeClr val="accent3"/>
                </a:solidFill>
              </a:rPr>
              <a:t>moveLeft</a:t>
            </a:r>
            <a:r>
              <a:rPr lang="en-US" sz="1600" b="1" i="1" dirty="0">
                <a:solidFill>
                  <a:schemeClr val="accent3"/>
                </a:solidFill>
              </a:rPr>
              <a:t>(); </a:t>
            </a:r>
          </a:p>
          <a:p>
            <a:r>
              <a:rPr lang="en-US" sz="1600" b="1" i="1" dirty="0">
                <a:solidFill>
                  <a:schemeClr val="accent3"/>
                </a:solidFill>
              </a:rPr>
              <a:t>    void </a:t>
            </a:r>
            <a:r>
              <a:rPr lang="en-US" sz="1600" b="1" i="1" dirty="0" err="1">
                <a:solidFill>
                  <a:schemeClr val="accent3"/>
                </a:solidFill>
              </a:rPr>
              <a:t>moveUp</a:t>
            </a:r>
            <a:r>
              <a:rPr lang="en-US" sz="1600" b="1" i="1" dirty="0">
                <a:solidFill>
                  <a:schemeClr val="accent3"/>
                </a:solidFill>
              </a:rPr>
              <a:t>(); </a:t>
            </a:r>
          </a:p>
          <a:p>
            <a:r>
              <a:rPr lang="en-US" sz="1600" b="1" i="1" dirty="0">
                <a:solidFill>
                  <a:schemeClr val="accent3"/>
                </a:solidFill>
              </a:rPr>
              <a:t>    void </a:t>
            </a:r>
            <a:r>
              <a:rPr lang="en-US" sz="1600" b="1" i="1" dirty="0" err="1">
                <a:solidFill>
                  <a:schemeClr val="accent3"/>
                </a:solidFill>
              </a:rPr>
              <a:t>moveDown</a:t>
            </a:r>
            <a:r>
              <a:rPr lang="en-US" sz="1600" b="1" i="1" dirty="0">
                <a:solidFill>
                  <a:schemeClr val="accent3"/>
                </a:solidFill>
              </a:rPr>
              <a:t>(); </a:t>
            </a:r>
          </a:p>
          <a:p>
            <a:r>
              <a:rPr lang="en-US" sz="1600" b="1" i="1" dirty="0">
                <a:solidFill>
                  <a:schemeClr val="accent3"/>
                </a:solidFill>
              </a:rPr>
              <a:t>    void </a:t>
            </a:r>
            <a:r>
              <a:rPr lang="en-US" sz="1600" b="1" i="1" dirty="0" err="1">
                <a:solidFill>
                  <a:schemeClr val="accent3"/>
                </a:solidFill>
              </a:rPr>
              <a:t>moveToDefaultPosition</a:t>
            </a:r>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 public class Circle  extends Shape implements Moveable { </a:t>
            </a:r>
          </a:p>
          <a:p>
            <a:r>
              <a:rPr lang="en-US" sz="1600" b="1" i="1" dirty="0">
                <a:solidFill>
                  <a:schemeClr val="accent3"/>
                </a:solidFill>
              </a:rPr>
              <a:t>     protected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x,y,r</a:t>
            </a:r>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    public Circle( </a:t>
            </a:r>
            <a:r>
              <a:rPr lang="en-US" sz="1600" b="1" i="1" dirty="0" err="1">
                <a:solidFill>
                  <a:schemeClr val="accent3"/>
                </a:solidFill>
              </a:rPr>
              <a:t>int</a:t>
            </a:r>
            <a:r>
              <a:rPr lang="en-US" sz="1600" b="1" i="1" dirty="0">
                <a:solidFill>
                  <a:schemeClr val="accent3"/>
                </a:solidFill>
              </a:rPr>
              <a:t>  x, </a:t>
            </a:r>
            <a:r>
              <a:rPr lang="en-US" sz="1600" b="1" i="1" dirty="0" err="1">
                <a:solidFill>
                  <a:schemeClr val="accent3"/>
                </a:solidFill>
              </a:rPr>
              <a:t>int</a:t>
            </a:r>
            <a:r>
              <a:rPr lang="en-US" sz="1600" b="1" i="1" dirty="0">
                <a:solidFill>
                  <a:schemeClr val="accent3"/>
                </a:solidFill>
              </a:rPr>
              <a:t>  y,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r,String</a:t>
            </a:r>
            <a:r>
              <a:rPr lang="en-US" sz="1600" b="1" i="1" dirty="0">
                <a:solidFill>
                  <a:schemeClr val="accent3"/>
                </a:solidFill>
              </a:rPr>
              <a:t> color) { </a:t>
            </a:r>
          </a:p>
          <a:p>
            <a:r>
              <a:rPr lang="en-US" sz="1600" b="1" i="1" dirty="0">
                <a:solidFill>
                  <a:schemeClr val="accent3"/>
                </a:solidFill>
              </a:rPr>
              <a:t>         super(color); </a:t>
            </a:r>
          </a:p>
          <a:p>
            <a:r>
              <a:rPr lang="en-US" sz="1600" b="1" i="1" dirty="0">
                <a:solidFill>
                  <a:schemeClr val="accent3"/>
                </a:solidFill>
              </a:rPr>
              <a:t>         </a:t>
            </a:r>
            <a:r>
              <a:rPr lang="en-US" sz="1600" b="1" i="1" dirty="0" err="1">
                <a:solidFill>
                  <a:schemeClr val="accent3"/>
                </a:solidFill>
              </a:rPr>
              <a:t>this.x</a:t>
            </a:r>
            <a:r>
              <a:rPr lang="en-US" sz="1600" b="1" i="1" dirty="0">
                <a:solidFill>
                  <a:schemeClr val="accent3"/>
                </a:solidFill>
              </a:rPr>
              <a:t> = x; </a:t>
            </a:r>
          </a:p>
          <a:p>
            <a:r>
              <a:rPr lang="en-US" sz="1600" b="1" i="1" dirty="0">
                <a:solidFill>
                  <a:schemeClr val="accent3"/>
                </a:solidFill>
              </a:rPr>
              <a:t>         </a:t>
            </a:r>
            <a:r>
              <a:rPr lang="en-US" sz="1600" b="1" i="1" dirty="0" err="1">
                <a:solidFill>
                  <a:schemeClr val="accent3"/>
                </a:solidFill>
              </a:rPr>
              <a:t>this.y</a:t>
            </a:r>
            <a:r>
              <a:rPr lang="en-US" sz="1600" b="1" i="1" dirty="0">
                <a:solidFill>
                  <a:schemeClr val="accent3"/>
                </a:solidFill>
              </a:rPr>
              <a:t> = y; </a:t>
            </a:r>
          </a:p>
          <a:p>
            <a:r>
              <a:rPr lang="en-US" sz="1600" b="1" i="1" dirty="0">
                <a:solidFill>
                  <a:schemeClr val="accent3"/>
                </a:solidFill>
              </a:rPr>
              <a:t>         </a:t>
            </a:r>
            <a:r>
              <a:rPr lang="en-US" sz="1600" b="1" i="1" dirty="0" err="1">
                <a:solidFill>
                  <a:schemeClr val="accent3"/>
                </a:solidFill>
              </a:rPr>
              <a:t>this.r</a:t>
            </a:r>
            <a:r>
              <a:rPr lang="en-US" sz="1600" b="1" i="1" dirty="0">
                <a:solidFill>
                  <a:schemeClr val="accent3"/>
                </a:solidFill>
              </a:rPr>
              <a:t> = r; </a:t>
            </a:r>
          </a:p>
          <a:p>
            <a:r>
              <a:rPr lang="en-US" sz="1600" b="1" i="1" dirty="0">
                <a:solidFill>
                  <a:schemeClr val="accent3"/>
                </a:solidFill>
              </a:rPr>
              <a:t>    }</a:t>
            </a:r>
            <a:endParaRPr lang="uk-UA" sz="1600" b="1" i="1" dirty="0">
              <a:solidFill>
                <a:schemeClr val="accent3"/>
              </a:solidFill>
            </a:endParaRPr>
          </a:p>
        </p:txBody>
      </p:sp>
      <p:sp>
        <p:nvSpPr>
          <p:cNvPr id="3" name="Rectangle 2"/>
          <p:cNvSpPr/>
          <p:nvPr/>
        </p:nvSpPr>
        <p:spPr>
          <a:xfrm>
            <a:off x="435909" y="395372"/>
            <a:ext cx="1553630" cy="461665"/>
          </a:xfrm>
          <a:prstGeom prst="rect">
            <a:avLst/>
          </a:prstGeom>
        </p:spPr>
        <p:txBody>
          <a:bodyPr wrap="none">
            <a:spAutoFit/>
          </a:bodyPr>
          <a:lstStyle/>
          <a:p>
            <a:r>
              <a:rPr lang="uk-UA" sz="2400" b="1" i="1" dirty="0">
                <a:solidFill>
                  <a:schemeClr val="accent3"/>
                </a:solidFill>
              </a:rPr>
              <a:t>Пример</a:t>
            </a:r>
          </a:p>
        </p:txBody>
      </p:sp>
    </p:spTree>
    <p:extLst>
      <p:ext uri="{BB962C8B-B14F-4D97-AF65-F5344CB8AC3E}">
        <p14:creationId xmlns:p14="http://schemas.microsoft.com/office/powerpoint/2010/main" val="3071322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692696"/>
            <a:ext cx="8352928" cy="5262979"/>
          </a:xfrm>
          <a:prstGeom prst="rect">
            <a:avLst/>
          </a:prstGeom>
        </p:spPr>
        <p:txBody>
          <a:bodyPr wrap="square">
            <a:spAutoFit/>
          </a:bodyPr>
          <a:lstStyle/>
          <a:p>
            <a:r>
              <a:rPr lang="en-US" sz="1600" b="1" i="1" dirty="0">
                <a:solidFill>
                  <a:schemeClr val="accent3"/>
                </a:solidFill>
              </a:rPr>
              <a:t> public void draw() {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("Drawing circle(x="+x+", y="+y+", radius="+r+", color="+</a:t>
            </a:r>
            <a:r>
              <a:rPr lang="en-US" sz="1600" b="1" i="1" dirty="0" err="1">
                <a:solidFill>
                  <a:schemeClr val="accent3"/>
                </a:solidFill>
              </a:rPr>
              <a:t>super.color</a:t>
            </a:r>
            <a:r>
              <a:rPr lang="en-US" sz="1600" b="1" i="1" dirty="0">
                <a:solidFill>
                  <a:schemeClr val="accent3"/>
                </a:solidFill>
              </a:rPr>
              <a:t>+")"); </a:t>
            </a:r>
          </a:p>
          <a:p>
            <a:r>
              <a:rPr lang="en-US" sz="1600" b="1" i="1" dirty="0">
                <a:solidFill>
                  <a:schemeClr val="accent3"/>
                </a:solidFill>
              </a:rPr>
              <a:t>    } </a:t>
            </a:r>
          </a:p>
          <a:p>
            <a:r>
              <a:rPr lang="en-US" sz="1600" b="1" i="1" dirty="0">
                <a:solidFill>
                  <a:schemeClr val="accent3"/>
                </a:solidFill>
              </a:rPr>
              <a:t>     public void </a:t>
            </a:r>
            <a:r>
              <a:rPr lang="en-US" sz="1600" b="1" i="1" dirty="0" err="1">
                <a:solidFill>
                  <a:schemeClr val="accent3"/>
                </a:solidFill>
              </a:rPr>
              <a:t>moveDown</a:t>
            </a:r>
            <a:r>
              <a:rPr lang="en-US" sz="1600" b="1" i="1" dirty="0">
                <a:solidFill>
                  <a:schemeClr val="accent3"/>
                </a:solidFill>
              </a:rPr>
              <a:t>() { </a:t>
            </a:r>
          </a:p>
          <a:p>
            <a:r>
              <a:rPr lang="en-US" sz="1600" b="1" i="1" dirty="0">
                <a:solidFill>
                  <a:schemeClr val="accent3"/>
                </a:solidFill>
              </a:rPr>
              <a:t>        y=-1; </a:t>
            </a:r>
          </a:p>
          <a:p>
            <a:r>
              <a:rPr lang="en-US" sz="1600" b="1" i="1" dirty="0">
                <a:solidFill>
                  <a:schemeClr val="accent3"/>
                </a:solidFill>
              </a:rPr>
              <a:t>    } </a:t>
            </a:r>
          </a:p>
          <a:p>
            <a:r>
              <a:rPr lang="en-US" sz="1600" b="1" i="1" dirty="0">
                <a:solidFill>
                  <a:schemeClr val="accent3"/>
                </a:solidFill>
              </a:rPr>
              <a:t>    public void </a:t>
            </a:r>
            <a:r>
              <a:rPr lang="en-US" sz="1600" b="1" i="1" dirty="0" err="1">
                <a:solidFill>
                  <a:schemeClr val="accent3"/>
                </a:solidFill>
              </a:rPr>
              <a:t>moveLeft</a:t>
            </a:r>
            <a:r>
              <a:rPr lang="en-US" sz="1600" b="1" i="1" dirty="0">
                <a:solidFill>
                  <a:schemeClr val="accent3"/>
                </a:solidFill>
              </a:rPr>
              <a:t>() { </a:t>
            </a:r>
          </a:p>
          <a:p>
            <a:r>
              <a:rPr lang="en-US" sz="1600" b="1" i="1" dirty="0">
                <a:solidFill>
                  <a:schemeClr val="accent3"/>
                </a:solidFill>
              </a:rPr>
              <a:t>        x=-1; </a:t>
            </a:r>
          </a:p>
          <a:p>
            <a:r>
              <a:rPr lang="en-US" sz="1600" b="1" i="1" dirty="0">
                <a:solidFill>
                  <a:schemeClr val="accent3"/>
                </a:solidFill>
              </a:rPr>
              <a:t>} </a:t>
            </a:r>
          </a:p>
          <a:p>
            <a:r>
              <a:rPr lang="en-US" sz="1600" b="1" i="1" dirty="0">
                <a:solidFill>
                  <a:schemeClr val="accent3"/>
                </a:solidFill>
              </a:rPr>
              <a:t>     public void </a:t>
            </a:r>
            <a:r>
              <a:rPr lang="en-US" sz="1600" b="1" i="1" dirty="0" err="1">
                <a:solidFill>
                  <a:schemeClr val="accent3"/>
                </a:solidFill>
              </a:rPr>
              <a:t>moveRight</a:t>
            </a:r>
            <a:r>
              <a:rPr lang="en-US" sz="1600" b="1" i="1" dirty="0">
                <a:solidFill>
                  <a:schemeClr val="accent3"/>
                </a:solidFill>
              </a:rPr>
              <a:t>() { </a:t>
            </a:r>
          </a:p>
          <a:p>
            <a:r>
              <a:rPr lang="en-US" sz="1600" b="1" i="1" dirty="0">
                <a:solidFill>
                  <a:schemeClr val="accent3"/>
                </a:solidFill>
              </a:rPr>
              <a:t>        x+=1; </a:t>
            </a:r>
          </a:p>
          <a:p>
            <a:r>
              <a:rPr lang="en-US" sz="1600" b="1" i="1" dirty="0">
                <a:solidFill>
                  <a:schemeClr val="accent3"/>
                </a:solidFill>
              </a:rPr>
              <a:t>} </a:t>
            </a:r>
          </a:p>
          <a:p>
            <a:r>
              <a:rPr lang="en-US" sz="1600" b="1" i="1" dirty="0">
                <a:solidFill>
                  <a:schemeClr val="accent3"/>
                </a:solidFill>
              </a:rPr>
              <a:t>     public void </a:t>
            </a:r>
            <a:r>
              <a:rPr lang="en-US" sz="1600" b="1" i="1" dirty="0" err="1">
                <a:solidFill>
                  <a:schemeClr val="accent3"/>
                </a:solidFill>
              </a:rPr>
              <a:t>moveUp</a:t>
            </a:r>
            <a:r>
              <a:rPr lang="en-US" sz="1600" b="1" i="1" dirty="0">
                <a:solidFill>
                  <a:schemeClr val="accent3"/>
                </a:solidFill>
              </a:rPr>
              <a:t>() { </a:t>
            </a:r>
          </a:p>
          <a:p>
            <a:r>
              <a:rPr lang="en-US" sz="1600" b="1" i="1" dirty="0">
                <a:solidFill>
                  <a:schemeClr val="accent3"/>
                </a:solidFill>
              </a:rPr>
              <a:t>        y+=1; </a:t>
            </a:r>
          </a:p>
          <a:p>
            <a:r>
              <a:rPr lang="en-US" sz="1600" b="1" i="1" dirty="0">
                <a:solidFill>
                  <a:schemeClr val="accent3"/>
                </a:solidFill>
              </a:rPr>
              <a:t>    } </a:t>
            </a:r>
          </a:p>
          <a:p>
            <a:r>
              <a:rPr lang="en-US" sz="1600" b="1" i="1" dirty="0">
                <a:solidFill>
                  <a:schemeClr val="accent3"/>
                </a:solidFill>
              </a:rPr>
              <a:t>     public void </a:t>
            </a:r>
            <a:r>
              <a:rPr lang="en-US" sz="1600" b="1" i="1" dirty="0" err="1">
                <a:solidFill>
                  <a:schemeClr val="accent3"/>
                </a:solidFill>
              </a:rPr>
              <a:t>moveToDefaultPosition</a:t>
            </a:r>
            <a:r>
              <a:rPr lang="en-US" sz="1600" b="1" i="1" dirty="0">
                <a:solidFill>
                  <a:schemeClr val="accent3"/>
                </a:solidFill>
              </a:rPr>
              <a:t>() { </a:t>
            </a:r>
          </a:p>
          <a:p>
            <a:r>
              <a:rPr lang="en-US" sz="1600" b="1" i="1" dirty="0">
                <a:solidFill>
                  <a:schemeClr val="accent3"/>
                </a:solidFill>
              </a:rPr>
              <a:t>        x = </a:t>
            </a:r>
            <a:r>
              <a:rPr lang="en-US" sz="1600" b="1" i="1" dirty="0" err="1">
                <a:solidFill>
                  <a:schemeClr val="accent3"/>
                </a:solidFill>
              </a:rPr>
              <a:t>defaultX</a:t>
            </a:r>
            <a:r>
              <a:rPr lang="en-US" sz="1600" b="1" i="1" dirty="0">
                <a:solidFill>
                  <a:schemeClr val="accent3"/>
                </a:solidFill>
              </a:rPr>
              <a:t>; </a:t>
            </a:r>
          </a:p>
          <a:p>
            <a:r>
              <a:rPr lang="en-US" sz="1600" b="1" i="1" dirty="0">
                <a:solidFill>
                  <a:schemeClr val="accent3"/>
                </a:solidFill>
              </a:rPr>
              <a:t>        y = </a:t>
            </a:r>
            <a:r>
              <a:rPr lang="en-US" sz="1600" b="1" i="1" dirty="0" err="1">
                <a:solidFill>
                  <a:schemeClr val="accent3"/>
                </a:solidFill>
              </a:rPr>
              <a:t>defaultY</a:t>
            </a:r>
            <a:r>
              <a:rPr lang="en-US" sz="1600" b="1" i="1" dirty="0">
                <a:solidFill>
                  <a:schemeClr val="accent3"/>
                </a:solidFill>
              </a:rPr>
              <a:t>; </a:t>
            </a:r>
          </a:p>
          <a:p>
            <a:r>
              <a:rPr lang="en-US" sz="1600" b="1" i="1" dirty="0">
                <a:solidFill>
                  <a:schemeClr val="accent3"/>
                </a:solidFill>
              </a:rPr>
              <a:t>    } </a:t>
            </a:r>
          </a:p>
          <a:p>
            <a:r>
              <a:rPr lang="en-US" sz="1600" b="1" i="1" dirty="0">
                <a:solidFill>
                  <a:schemeClr val="accent3"/>
                </a:solidFill>
              </a:rPr>
              <a:t>} </a:t>
            </a:r>
          </a:p>
        </p:txBody>
      </p:sp>
    </p:spTree>
    <p:extLst>
      <p:ext uri="{BB962C8B-B14F-4D97-AF65-F5344CB8AC3E}">
        <p14:creationId xmlns:p14="http://schemas.microsoft.com/office/powerpoint/2010/main" val="20345003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1640" y="476672"/>
            <a:ext cx="7160190" cy="6001643"/>
          </a:xfrm>
          <a:prstGeom prst="rect">
            <a:avLst/>
          </a:prstGeom>
        </p:spPr>
        <p:txBody>
          <a:bodyPr wrap="square">
            <a:spAutoFit/>
          </a:bodyPr>
          <a:lstStyle/>
          <a:p>
            <a:r>
              <a:rPr lang="en-US" sz="1600" b="1" i="1" dirty="0">
                <a:solidFill>
                  <a:schemeClr val="accent3"/>
                </a:solidFill>
              </a:rPr>
              <a:t>public interface </a:t>
            </a:r>
            <a:r>
              <a:rPr lang="en-US" sz="1600" b="1" i="1" dirty="0" err="1">
                <a:solidFill>
                  <a:schemeClr val="accent3"/>
                </a:solidFill>
              </a:rPr>
              <a:t>MyInterface</a:t>
            </a:r>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int</a:t>
            </a:r>
            <a:r>
              <a:rPr lang="en-US" sz="1600" b="1" i="1" dirty="0">
                <a:solidFill>
                  <a:schemeClr val="accent3"/>
                </a:solidFill>
              </a:rPr>
              <a:t> b=10;</a:t>
            </a: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enum</a:t>
            </a:r>
            <a:r>
              <a:rPr lang="en-US" sz="1600" b="1" i="1" dirty="0">
                <a:solidFill>
                  <a:schemeClr val="accent3"/>
                </a:solidFill>
              </a:rPr>
              <a:t> </a:t>
            </a:r>
            <a:r>
              <a:rPr lang="en-US" sz="1600" b="1" i="1" dirty="0" err="1">
                <a:solidFill>
                  <a:schemeClr val="accent3"/>
                </a:solidFill>
              </a:rPr>
              <a:t>Enum_in_interface</a:t>
            </a:r>
            <a:r>
              <a:rPr lang="en-US" sz="1600" b="1" i="1" dirty="0">
                <a:solidFill>
                  <a:schemeClr val="accent3"/>
                </a:solidFill>
              </a:rPr>
              <a:t>{A,B,C,};</a:t>
            </a:r>
          </a:p>
          <a:p>
            <a:endParaRPr lang="en-US" sz="1600" b="1" i="1" dirty="0">
              <a:solidFill>
                <a:schemeClr val="accent3"/>
              </a:solidFill>
            </a:endParaRPr>
          </a:p>
          <a:p>
            <a:r>
              <a:rPr lang="en-US" sz="1600" b="1" i="1" dirty="0">
                <a:solidFill>
                  <a:schemeClr val="accent3"/>
                </a:solidFill>
              </a:rPr>
              <a:t>    static void </a:t>
            </a:r>
            <a:r>
              <a:rPr lang="en-US" sz="1600" b="1" i="1" dirty="0" err="1">
                <a:solidFill>
                  <a:schemeClr val="accent3"/>
                </a:solidFill>
              </a:rPr>
              <a:t>static_metod_in_interface</a:t>
            </a:r>
            <a:r>
              <a:rPr lang="en-US" sz="1600" b="1" i="1" dirty="0">
                <a:solidFill>
                  <a:schemeClr val="accent3"/>
                </a:solidFill>
              </a:rPr>
              <a:t>(){</a:t>
            </a:r>
          </a:p>
          <a:p>
            <a:r>
              <a:rPr lang="en-US" sz="1600" b="1" i="1" dirty="0">
                <a:solidFill>
                  <a:schemeClr val="accent3"/>
                </a:solidFill>
              </a:rPr>
              <a:t>        </a:t>
            </a:r>
            <a:r>
              <a:rPr lang="en-US" sz="1600" b="1" i="1" dirty="0" err="1">
                <a:solidFill>
                  <a:schemeClr val="accent3"/>
                </a:solidFill>
              </a:rPr>
              <a:t>System.out.print</a:t>
            </a:r>
            <a:r>
              <a:rPr lang="en-US" sz="1600" b="1" i="1" dirty="0">
                <a:solidFill>
                  <a:schemeClr val="accent3"/>
                </a:solidFill>
              </a:rPr>
              <a:t>("</a:t>
            </a:r>
            <a:r>
              <a:rPr lang="ru-RU" sz="1600" b="1" i="1" dirty="0">
                <a:solidFill>
                  <a:schemeClr val="accent3"/>
                </a:solidFill>
              </a:rPr>
              <a:t>Привет из статического метода\</a:t>
            </a:r>
            <a:r>
              <a:rPr lang="en-US" sz="1600" b="1" i="1" dirty="0">
                <a:solidFill>
                  <a:schemeClr val="accent3"/>
                </a:solidFill>
              </a:rPr>
              <a:t>n");</a:t>
            </a:r>
          </a:p>
          <a:p>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    default void </a:t>
            </a:r>
            <a:r>
              <a:rPr lang="en-US" sz="1600" b="1" i="1" dirty="0" err="1">
                <a:solidFill>
                  <a:schemeClr val="accent3"/>
                </a:solidFill>
              </a:rPr>
              <a:t>defaul_metod_in_interface</a:t>
            </a:r>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System.out.print</a:t>
            </a:r>
            <a:r>
              <a:rPr lang="en-US" sz="1600" b="1" i="1" dirty="0">
                <a:solidFill>
                  <a:schemeClr val="accent3"/>
                </a:solidFill>
              </a:rPr>
              <a:t>("</a:t>
            </a:r>
            <a:r>
              <a:rPr lang="ru-RU" sz="1600" b="1" i="1" dirty="0">
                <a:solidFill>
                  <a:schemeClr val="accent3"/>
                </a:solidFill>
              </a:rPr>
              <a:t>Привет из дефолтного метода\</a:t>
            </a:r>
            <a:r>
              <a:rPr lang="en-US" sz="1600" b="1" i="1" dirty="0">
                <a:solidFill>
                  <a:schemeClr val="accent3"/>
                </a:solidFill>
              </a:rPr>
              <a:t>n");};</a:t>
            </a:r>
          </a:p>
          <a:p>
            <a:endParaRPr lang="en-US" sz="1600" b="1" i="1" dirty="0">
              <a:solidFill>
                <a:schemeClr val="accent3"/>
              </a:solidFill>
            </a:endParaRPr>
          </a:p>
          <a:p>
            <a:r>
              <a:rPr lang="en-US" sz="1600" b="1" i="1" dirty="0">
                <a:solidFill>
                  <a:schemeClr val="accent3"/>
                </a:solidFill>
              </a:rPr>
              <a:t>    class </a:t>
            </a:r>
            <a:r>
              <a:rPr lang="en-US" sz="1600" b="1" i="1" dirty="0" err="1">
                <a:solidFill>
                  <a:schemeClr val="accent3"/>
                </a:solidFill>
              </a:rPr>
              <a:t>Class_in_interface</a:t>
            </a:r>
            <a:r>
              <a:rPr lang="en-US" sz="1600" b="1" i="1" dirty="0">
                <a:solidFill>
                  <a:schemeClr val="accent3"/>
                </a:solidFill>
              </a:rPr>
              <a:t>{</a:t>
            </a:r>
          </a:p>
          <a:p>
            <a:r>
              <a:rPr lang="en-US" sz="1600" b="1" i="1" dirty="0">
                <a:solidFill>
                  <a:schemeClr val="accent3"/>
                </a:solidFill>
              </a:rPr>
              <a:t>        public void print(){</a:t>
            </a:r>
          </a:p>
          <a:p>
            <a:r>
              <a:rPr lang="en-US" sz="1600" b="1" i="1" dirty="0">
                <a:solidFill>
                  <a:schemeClr val="accent3"/>
                </a:solidFill>
              </a:rPr>
              <a:t>            </a:t>
            </a:r>
            <a:r>
              <a:rPr lang="en-US" sz="1600" b="1" i="1" dirty="0" err="1">
                <a:solidFill>
                  <a:schemeClr val="accent3"/>
                </a:solidFill>
              </a:rPr>
              <a:t>System.out.print</a:t>
            </a:r>
            <a:r>
              <a:rPr lang="en-US" sz="1600" b="1" i="1" dirty="0">
                <a:solidFill>
                  <a:schemeClr val="accent3"/>
                </a:solidFill>
              </a:rPr>
              <a:t>("</a:t>
            </a:r>
            <a:r>
              <a:rPr lang="ru-RU" sz="1600" b="1" i="1" dirty="0">
                <a:solidFill>
                  <a:schemeClr val="accent3"/>
                </a:solidFill>
              </a:rPr>
              <a:t>Привет из класса\</a:t>
            </a:r>
            <a:r>
              <a:rPr lang="en-US" sz="1600" b="1" i="1" dirty="0">
                <a:solidFill>
                  <a:schemeClr val="accent3"/>
                </a:solidFill>
              </a:rPr>
              <a:t>n");}</a:t>
            </a:r>
          </a:p>
          <a:p>
            <a:endParaRPr lang="en-US" sz="1600" b="1" i="1" dirty="0">
              <a:solidFill>
                <a:schemeClr val="accent3"/>
              </a:solidFill>
            </a:endParaRPr>
          </a:p>
          <a:p>
            <a:r>
              <a:rPr lang="en-US" sz="1600" b="1" i="1" dirty="0">
                <a:solidFill>
                  <a:schemeClr val="accent3"/>
                </a:solidFill>
              </a:rPr>
              <a:t>    interface </a:t>
            </a:r>
            <a:r>
              <a:rPr lang="en-US" sz="1600" b="1" i="1" dirty="0" err="1">
                <a:solidFill>
                  <a:schemeClr val="accent3"/>
                </a:solidFill>
              </a:rPr>
              <a:t>Interface_in_interface</a:t>
            </a:r>
            <a:r>
              <a:rPr lang="en-US" sz="1600" b="1" i="1" dirty="0">
                <a:solidFill>
                  <a:schemeClr val="accent3"/>
                </a:solidFill>
              </a:rPr>
              <a:t>{};</a:t>
            </a:r>
          </a:p>
          <a:p>
            <a:endParaRPr lang="en-US" sz="1600" b="1" i="1" dirty="0">
              <a:solidFill>
                <a:schemeClr val="accent3"/>
              </a:solidFill>
            </a:endParaRPr>
          </a:p>
          <a:p>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a:t>
            </a:r>
          </a:p>
        </p:txBody>
      </p:sp>
    </p:spTree>
    <p:extLst>
      <p:ext uri="{BB962C8B-B14F-4D97-AF65-F5344CB8AC3E}">
        <p14:creationId xmlns:p14="http://schemas.microsoft.com/office/powerpoint/2010/main" val="40407326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764704"/>
            <a:ext cx="8136904" cy="5016758"/>
          </a:xfrm>
          <a:prstGeom prst="rect">
            <a:avLst/>
          </a:prstGeom>
        </p:spPr>
        <p:txBody>
          <a:bodyPr wrap="square">
            <a:spAutoFit/>
          </a:bodyPr>
          <a:lstStyle/>
          <a:p>
            <a:r>
              <a:rPr lang="en-US" sz="1600" b="1" i="1" dirty="0">
                <a:solidFill>
                  <a:schemeClr val="accent3"/>
                </a:solidFill>
              </a:rPr>
              <a:t>public class main implements </a:t>
            </a:r>
            <a:r>
              <a:rPr lang="en-US" sz="1600" b="1" i="1" dirty="0" err="1">
                <a:solidFill>
                  <a:schemeClr val="accent3"/>
                </a:solidFill>
              </a:rPr>
              <a:t>MyInterface</a:t>
            </a:r>
            <a:r>
              <a:rPr lang="en-US" sz="1600" b="1" i="1" dirty="0">
                <a:solidFill>
                  <a:schemeClr val="accent3"/>
                </a:solidFill>
              </a:rPr>
              <a:t> {</a:t>
            </a: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Enum_in_interface</a:t>
            </a:r>
            <a:r>
              <a:rPr lang="en-US" sz="1600" b="1" i="1" dirty="0">
                <a:solidFill>
                  <a:schemeClr val="accent3"/>
                </a:solidFill>
              </a:rPr>
              <a:t> s =  </a:t>
            </a:r>
            <a:r>
              <a:rPr lang="en-US" sz="1600" b="1" i="1" dirty="0" err="1">
                <a:solidFill>
                  <a:schemeClr val="accent3"/>
                </a:solidFill>
              </a:rPr>
              <a:t>Enum_in_interface.C</a:t>
            </a:r>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a:t>
            </a:r>
            <a:r>
              <a:rPr lang="ru-RU" sz="1600" b="1" i="1" dirty="0">
                <a:solidFill>
                  <a:schemeClr val="accent3"/>
                </a:solidFill>
              </a:rPr>
              <a:t>Привет я </a:t>
            </a:r>
            <a:r>
              <a:rPr lang="en-US" sz="1600" b="1" i="1" dirty="0" err="1">
                <a:solidFill>
                  <a:schemeClr val="accent3"/>
                </a:solidFill>
              </a:rPr>
              <a:t>Enum</a:t>
            </a:r>
            <a:r>
              <a:rPr lang="en-US" sz="1600" b="1" i="1" dirty="0">
                <a:solidFill>
                  <a:schemeClr val="accent3"/>
                </a:solidFill>
              </a:rPr>
              <a:t>  </a:t>
            </a:r>
            <a:r>
              <a:rPr lang="ru-RU" sz="1600" b="1" i="1" dirty="0">
                <a:solidFill>
                  <a:schemeClr val="accent3"/>
                </a:solidFill>
              </a:rPr>
              <a:t>из интерфейса "+ </a:t>
            </a:r>
            <a:r>
              <a:rPr lang="en-US" sz="1600" b="1" i="1" dirty="0">
                <a:solidFill>
                  <a:schemeClr val="accent3"/>
                </a:solidFill>
              </a:rPr>
              <a:t>s);</a:t>
            </a: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MyInterface.static_metod_in_interface</a:t>
            </a:r>
            <a:r>
              <a:rPr lang="en-US" sz="1600" b="1" i="1" dirty="0">
                <a:solidFill>
                  <a:schemeClr val="accent3"/>
                </a:solidFill>
              </a:rPr>
              <a:t>();</a:t>
            </a: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MyInterface</a:t>
            </a:r>
            <a:r>
              <a:rPr lang="en-US" sz="1600" b="1" i="1" dirty="0">
                <a:solidFill>
                  <a:schemeClr val="accent3"/>
                </a:solidFill>
              </a:rPr>
              <a:t> g= new main();</a:t>
            </a:r>
          </a:p>
          <a:p>
            <a:r>
              <a:rPr lang="en-US" sz="1600" b="1" i="1" dirty="0">
                <a:solidFill>
                  <a:schemeClr val="accent3"/>
                </a:solidFill>
              </a:rPr>
              <a:t>        </a:t>
            </a:r>
            <a:r>
              <a:rPr lang="en-US" sz="1600" b="1" i="1" dirty="0" err="1">
                <a:solidFill>
                  <a:schemeClr val="accent3"/>
                </a:solidFill>
              </a:rPr>
              <a:t>g.defaul_metod_in_interface</a:t>
            </a:r>
            <a:r>
              <a:rPr lang="en-US" sz="1600" b="1" i="1" dirty="0">
                <a:solidFill>
                  <a:schemeClr val="accent3"/>
                </a:solidFill>
              </a:rPr>
              <a:t>();</a:t>
            </a:r>
          </a:p>
          <a:p>
            <a:endParaRPr lang="en-US" sz="1600" b="1" i="1" dirty="0">
              <a:solidFill>
                <a:schemeClr val="accent3"/>
              </a:solidFill>
            </a:endParaRPr>
          </a:p>
          <a:p>
            <a:r>
              <a:rPr lang="en-US" sz="1600" b="1" i="1" dirty="0">
                <a:solidFill>
                  <a:schemeClr val="accent3"/>
                </a:solidFill>
              </a:rPr>
              <a:t>        </a:t>
            </a:r>
            <a:r>
              <a:rPr lang="en-US" sz="1600" b="1" i="1" dirty="0" err="1">
                <a:solidFill>
                  <a:schemeClr val="accent3"/>
                </a:solidFill>
              </a:rPr>
              <a:t>Class_in_interface</a:t>
            </a:r>
            <a:r>
              <a:rPr lang="en-US" sz="1600" b="1" i="1" dirty="0">
                <a:solidFill>
                  <a:schemeClr val="accent3"/>
                </a:solidFill>
              </a:rPr>
              <a:t> f= new </a:t>
            </a:r>
            <a:r>
              <a:rPr lang="en-US" sz="1600" b="1" i="1" dirty="0" err="1">
                <a:solidFill>
                  <a:schemeClr val="accent3"/>
                </a:solidFill>
              </a:rPr>
              <a:t>Class_in_interface</a:t>
            </a:r>
            <a:r>
              <a:rPr lang="en-US" sz="1600" b="1" i="1" dirty="0">
                <a:solidFill>
                  <a:schemeClr val="accent3"/>
                </a:solidFill>
              </a:rPr>
              <a:t>();</a:t>
            </a:r>
          </a:p>
          <a:p>
            <a:r>
              <a:rPr lang="en-US" sz="1600" b="1" i="1" dirty="0">
                <a:solidFill>
                  <a:schemeClr val="accent3"/>
                </a:solidFill>
              </a:rPr>
              <a:t>        </a:t>
            </a:r>
            <a:r>
              <a:rPr lang="en-US" sz="1600" b="1" i="1" dirty="0" err="1">
                <a:solidFill>
                  <a:schemeClr val="accent3"/>
                </a:solidFill>
              </a:rPr>
              <a:t>f.print</a:t>
            </a:r>
            <a:r>
              <a:rPr lang="en-US" sz="1600" b="1" i="1" dirty="0">
                <a:solidFill>
                  <a:schemeClr val="accent3"/>
                </a:solidFill>
              </a:rPr>
              <a:t>();</a:t>
            </a: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a:t>
            </a:r>
          </a:p>
        </p:txBody>
      </p:sp>
    </p:spTree>
    <p:extLst>
      <p:ext uri="{BB962C8B-B14F-4D97-AF65-F5344CB8AC3E}">
        <p14:creationId xmlns:p14="http://schemas.microsoft.com/office/powerpoint/2010/main" val="1157152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908720"/>
            <a:ext cx="8424936" cy="4278094"/>
          </a:xfrm>
          <a:prstGeom prst="rect">
            <a:avLst/>
          </a:prstGeom>
        </p:spPr>
        <p:txBody>
          <a:bodyPr wrap="square">
            <a:spAutoFit/>
          </a:bodyPr>
          <a:lstStyle/>
          <a:p>
            <a:r>
              <a:rPr lang="en-US" sz="1600" b="1" i="1" dirty="0">
                <a:solidFill>
                  <a:srgbClr val="002060"/>
                </a:solidFill>
              </a:rPr>
              <a:t>interface Interface1 {</a:t>
            </a:r>
          </a:p>
          <a:p>
            <a:r>
              <a:rPr lang="en-US" sz="1600" b="1" i="1" dirty="0">
                <a:solidFill>
                  <a:srgbClr val="002060"/>
                </a:solidFill>
              </a:rPr>
              <a:t>    </a:t>
            </a:r>
            <a:r>
              <a:rPr lang="en-US" sz="1600" b="1" i="1" dirty="0">
                <a:solidFill>
                  <a:srgbClr val="00B050"/>
                </a:solidFill>
              </a:rPr>
              <a:t>default public void foo() { </a:t>
            </a:r>
            <a:r>
              <a:rPr lang="en-US" sz="1600" b="1" i="1" dirty="0" err="1">
                <a:solidFill>
                  <a:srgbClr val="00B050"/>
                </a:solidFill>
              </a:rPr>
              <a:t>System.out.println</a:t>
            </a:r>
            <a:r>
              <a:rPr lang="en-US" sz="1600" b="1" i="1" dirty="0">
                <a:solidFill>
                  <a:srgbClr val="00B050"/>
                </a:solidFill>
              </a:rPr>
              <a:t>("Interface1's foo");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interface Interface2 {</a:t>
            </a:r>
          </a:p>
          <a:p>
            <a:r>
              <a:rPr lang="en-US" sz="1600" b="1" i="1" dirty="0">
                <a:solidFill>
                  <a:srgbClr val="00B050"/>
                </a:solidFill>
              </a:rPr>
              <a:t>    default public void foo() { </a:t>
            </a:r>
            <a:r>
              <a:rPr lang="en-US" sz="1600" b="1" i="1" dirty="0" err="1">
                <a:solidFill>
                  <a:srgbClr val="00B050"/>
                </a:solidFill>
              </a:rPr>
              <a:t>System.out.println</a:t>
            </a:r>
            <a:r>
              <a:rPr lang="en-US" sz="1600" b="1" i="1" dirty="0">
                <a:solidFill>
                  <a:srgbClr val="00B050"/>
                </a:solidFill>
              </a:rPr>
              <a:t>("Interface2's foo");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public class Diamond implements Interface1, Interface2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B050"/>
                </a:solidFill>
              </a:rPr>
              <a:t>        new Diamond().foo();</a:t>
            </a:r>
          </a:p>
          <a:p>
            <a:r>
              <a:rPr lang="en-US" sz="1600" b="1" i="1" dirty="0">
                <a:solidFill>
                  <a:srgbClr val="002060"/>
                </a:solidFill>
              </a:rPr>
              <a:t>    }</a:t>
            </a:r>
          </a:p>
          <a:p>
            <a:r>
              <a:rPr lang="en-US" sz="1600" b="1" i="1" dirty="0">
                <a:solidFill>
                  <a:srgbClr val="002060"/>
                </a:solidFill>
              </a:rPr>
              <a:t>}</a:t>
            </a:r>
          </a:p>
          <a:p>
            <a:endParaRPr lang="en-US" sz="1600" b="1" i="1" dirty="0" smtClean="0">
              <a:solidFill>
                <a:srgbClr val="002060"/>
              </a:solidFill>
            </a:endParaRPr>
          </a:p>
          <a:p>
            <a:r>
              <a:rPr lang="en-US" sz="1600" b="1" i="1" dirty="0" smtClean="0">
                <a:solidFill>
                  <a:srgbClr val="00B050"/>
                </a:solidFill>
              </a:rPr>
              <a:t>Error</a:t>
            </a:r>
            <a:r>
              <a:rPr lang="en-US" sz="1600" b="1" i="1" dirty="0">
                <a:solidFill>
                  <a:srgbClr val="00B050"/>
                </a:solidFill>
              </a:rPr>
              <a:t>:(9, 8) java: class Diamond inherits unrelated defaults for foo() from types Interface1 </a:t>
            </a:r>
          </a:p>
          <a:p>
            <a:r>
              <a:rPr lang="en-US" sz="1600" b="1" i="1" dirty="0">
                <a:solidFill>
                  <a:srgbClr val="00B050"/>
                </a:solidFill>
              </a:rPr>
              <a:t>and Interface2</a:t>
            </a:r>
          </a:p>
        </p:txBody>
      </p:sp>
      <p:sp>
        <p:nvSpPr>
          <p:cNvPr id="3" name="Rectangle 2"/>
          <p:cNvSpPr/>
          <p:nvPr/>
        </p:nvSpPr>
        <p:spPr>
          <a:xfrm>
            <a:off x="1763688" y="5877272"/>
            <a:ext cx="6408712" cy="369332"/>
          </a:xfrm>
          <a:prstGeom prst="rect">
            <a:avLst/>
          </a:prstGeom>
        </p:spPr>
        <p:txBody>
          <a:bodyPr wrap="square">
            <a:spAutoFit/>
          </a:bodyPr>
          <a:lstStyle/>
          <a:p>
            <a:r>
              <a:rPr lang="en-US" b="1" i="1" dirty="0">
                <a:solidFill>
                  <a:srgbClr val="00B050"/>
                </a:solidFill>
              </a:rPr>
              <a:t>public void foo() { Interface1.super.foo(); }</a:t>
            </a:r>
          </a:p>
        </p:txBody>
      </p:sp>
    </p:spTree>
    <p:extLst>
      <p:ext uri="{BB962C8B-B14F-4D97-AF65-F5344CB8AC3E}">
        <p14:creationId xmlns:p14="http://schemas.microsoft.com/office/powerpoint/2010/main" val="33994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628800"/>
            <a:ext cx="8352928" cy="3539430"/>
          </a:xfrm>
          <a:prstGeom prst="rect">
            <a:avLst/>
          </a:prstGeom>
        </p:spPr>
        <p:txBody>
          <a:bodyPr wrap="square">
            <a:spAutoFit/>
          </a:bodyPr>
          <a:lstStyle/>
          <a:p>
            <a:r>
              <a:rPr lang="en-US" sz="1600" b="1" i="1" dirty="0">
                <a:solidFill>
                  <a:srgbClr val="002060"/>
                </a:solidFill>
              </a:rPr>
              <a:t>class </a:t>
            </a:r>
            <a:r>
              <a:rPr lang="en-US" sz="1600" b="1" i="1" dirty="0" err="1">
                <a:solidFill>
                  <a:srgbClr val="002060"/>
                </a:solidFill>
              </a:rPr>
              <a:t>BaseClass</a:t>
            </a:r>
            <a:r>
              <a:rPr lang="en-US" sz="1600" b="1" i="1" dirty="0">
                <a:solidFill>
                  <a:srgbClr val="002060"/>
                </a:solidFill>
              </a:rPr>
              <a:t> {</a:t>
            </a:r>
          </a:p>
          <a:p>
            <a:r>
              <a:rPr lang="en-US" sz="1600" b="1" i="1" dirty="0">
                <a:solidFill>
                  <a:srgbClr val="002060"/>
                </a:solidFill>
              </a:rPr>
              <a:t>    </a:t>
            </a:r>
            <a:r>
              <a:rPr lang="en-US" sz="1600" b="1" i="1" dirty="0">
                <a:solidFill>
                  <a:srgbClr val="00B050"/>
                </a:solidFill>
              </a:rPr>
              <a:t>public void foo() { </a:t>
            </a:r>
            <a:r>
              <a:rPr lang="en-US" sz="1600" b="1" i="1" dirty="0" err="1">
                <a:solidFill>
                  <a:srgbClr val="00B050"/>
                </a:solidFill>
              </a:rPr>
              <a:t>System.out.println</a:t>
            </a:r>
            <a:r>
              <a:rPr lang="en-US" sz="1600" b="1" i="1" dirty="0">
                <a:solidFill>
                  <a:srgbClr val="00B050"/>
                </a:solidFill>
              </a:rPr>
              <a:t>("</a:t>
            </a:r>
            <a:r>
              <a:rPr lang="en-US" sz="1600" b="1" i="1" dirty="0" err="1">
                <a:solidFill>
                  <a:srgbClr val="00B050"/>
                </a:solidFill>
              </a:rPr>
              <a:t>BaseClass's</a:t>
            </a:r>
            <a:r>
              <a:rPr lang="en-US" sz="1600" b="1" i="1" dirty="0">
                <a:solidFill>
                  <a:srgbClr val="00B050"/>
                </a:solidFill>
              </a:rPr>
              <a:t> foo");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interface </a:t>
            </a:r>
            <a:r>
              <a:rPr lang="en-US" sz="1600" b="1" i="1" dirty="0" err="1">
                <a:solidFill>
                  <a:srgbClr val="002060"/>
                </a:solidFill>
              </a:rPr>
              <a:t>BaseInterface</a:t>
            </a:r>
            <a:r>
              <a:rPr lang="en-US" sz="1600" b="1" i="1" dirty="0">
                <a:solidFill>
                  <a:srgbClr val="002060"/>
                </a:solidFill>
              </a:rPr>
              <a:t> {</a:t>
            </a:r>
          </a:p>
          <a:p>
            <a:r>
              <a:rPr lang="en-US" sz="1600" b="1" i="1" dirty="0">
                <a:solidFill>
                  <a:srgbClr val="00B050"/>
                </a:solidFill>
              </a:rPr>
              <a:t>    default public void foo() { </a:t>
            </a:r>
            <a:r>
              <a:rPr lang="en-US" sz="1600" b="1" i="1" dirty="0" err="1">
                <a:solidFill>
                  <a:srgbClr val="00B050"/>
                </a:solidFill>
              </a:rPr>
              <a:t>System.out.println</a:t>
            </a:r>
            <a:r>
              <a:rPr lang="en-US" sz="1600" b="1" i="1" dirty="0">
                <a:solidFill>
                  <a:srgbClr val="00B050"/>
                </a:solidFill>
              </a:rPr>
              <a:t>("</a:t>
            </a:r>
            <a:r>
              <a:rPr lang="en-US" sz="1600" b="1" i="1" dirty="0" err="1">
                <a:solidFill>
                  <a:srgbClr val="00B050"/>
                </a:solidFill>
              </a:rPr>
              <a:t>BaseInterface's</a:t>
            </a:r>
            <a:r>
              <a:rPr lang="en-US" sz="1600" b="1" i="1" dirty="0">
                <a:solidFill>
                  <a:srgbClr val="00B050"/>
                </a:solidFill>
              </a:rPr>
              <a:t> foo");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public class Diamond extends </a:t>
            </a:r>
            <a:r>
              <a:rPr lang="en-US" sz="1600" b="1" i="1" dirty="0" err="1">
                <a:solidFill>
                  <a:srgbClr val="002060"/>
                </a:solidFill>
              </a:rPr>
              <a:t>BaseClass</a:t>
            </a:r>
            <a:r>
              <a:rPr lang="en-US" sz="1600" b="1" i="1" dirty="0">
                <a:solidFill>
                  <a:srgbClr val="002060"/>
                </a:solidFill>
              </a:rPr>
              <a:t> implements </a:t>
            </a:r>
            <a:r>
              <a:rPr lang="en-US" sz="1600" b="1" i="1" dirty="0" err="1">
                <a:solidFill>
                  <a:srgbClr val="002060"/>
                </a:solidFill>
              </a:rPr>
              <a:t>BaseInterface</a:t>
            </a:r>
            <a:r>
              <a:rPr lang="en-US" sz="1600" b="1" i="1" dirty="0">
                <a:solidFill>
                  <a:srgbClr val="002060"/>
                </a:solidFill>
              </a:rPr>
              <a:t>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2060"/>
                </a:solidFill>
              </a:rPr>
              <a:t>        </a:t>
            </a:r>
            <a:r>
              <a:rPr lang="en-US" sz="1600" b="1" i="1" dirty="0">
                <a:solidFill>
                  <a:srgbClr val="00B050"/>
                </a:solidFill>
              </a:rPr>
              <a:t>new Diamond().foo();</a:t>
            </a:r>
          </a:p>
          <a:p>
            <a:r>
              <a:rPr lang="en-US" sz="1600" b="1" i="1" dirty="0">
                <a:solidFill>
                  <a:srgbClr val="002060"/>
                </a:solidFill>
              </a:rPr>
              <a:t>    }</a:t>
            </a:r>
          </a:p>
          <a:p>
            <a:r>
              <a:rPr lang="en-US" sz="1600" b="1" i="1" dirty="0">
                <a:solidFill>
                  <a:srgbClr val="002060"/>
                </a:solidFill>
              </a:rPr>
              <a:t>}</a:t>
            </a:r>
          </a:p>
        </p:txBody>
      </p:sp>
    </p:spTree>
    <p:extLst>
      <p:ext uri="{BB962C8B-B14F-4D97-AF65-F5344CB8AC3E}">
        <p14:creationId xmlns:p14="http://schemas.microsoft.com/office/powerpoint/2010/main" val="32050023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9792" y="692696"/>
            <a:ext cx="2965877" cy="369332"/>
          </a:xfrm>
          <a:prstGeom prst="rect">
            <a:avLst/>
          </a:prstGeom>
        </p:spPr>
        <p:txBody>
          <a:bodyPr wrap="none">
            <a:spAutoFit/>
          </a:bodyPr>
          <a:lstStyle/>
          <a:p>
            <a:r>
              <a:rPr lang="en-US" b="1" i="1" dirty="0">
                <a:solidFill>
                  <a:srgbClr val="002060"/>
                </a:solidFill>
              </a:rPr>
              <a:t>Functional Interfaces</a:t>
            </a:r>
          </a:p>
        </p:txBody>
      </p:sp>
      <p:sp>
        <p:nvSpPr>
          <p:cNvPr id="3" name="Rectangle 2"/>
          <p:cNvSpPr/>
          <p:nvPr/>
        </p:nvSpPr>
        <p:spPr>
          <a:xfrm>
            <a:off x="413792" y="1628800"/>
            <a:ext cx="7830616" cy="2800767"/>
          </a:xfrm>
          <a:prstGeom prst="rect">
            <a:avLst/>
          </a:prstGeom>
        </p:spPr>
        <p:txBody>
          <a:bodyPr wrap="square">
            <a:spAutoFit/>
          </a:bodyPr>
          <a:lstStyle/>
          <a:p>
            <a:r>
              <a:rPr lang="en-US" sz="1600" b="1" i="1" dirty="0">
                <a:solidFill>
                  <a:srgbClr val="002060"/>
                </a:solidFill>
              </a:rPr>
              <a:t>// in </a:t>
            </a:r>
            <a:r>
              <a:rPr lang="en-US" sz="1600" b="1" i="1" dirty="0" err="1">
                <a:solidFill>
                  <a:srgbClr val="002060"/>
                </a:solidFill>
              </a:rPr>
              <a:t>java.lang</a:t>
            </a:r>
            <a:r>
              <a:rPr lang="en-US" sz="1600" b="1" i="1" dirty="0">
                <a:solidFill>
                  <a:srgbClr val="002060"/>
                </a:solidFill>
              </a:rPr>
              <a:t> package</a:t>
            </a:r>
          </a:p>
          <a:p>
            <a:r>
              <a:rPr lang="en-US" sz="1600" b="1" i="1" dirty="0">
                <a:solidFill>
                  <a:srgbClr val="002060"/>
                </a:solidFill>
              </a:rPr>
              <a:t>interface Runnable { </a:t>
            </a:r>
            <a:r>
              <a:rPr lang="en-US" sz="1600" b="1" i="1" dirty="0">
                <a:solidFill>
                  <a:srgbClr val="00B050"/>
                </a:solidFill>
              </a:rPr>
              <a:t>void run(); </a:t>
            </a:r>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 in </a:t>
            </a:r>
            <a:r>
              <a:rPr lang="en-US" sz="1600" b="1" i="1" dirty="0" err="1">
                <a:solidFill>
                  <a:srgbClr val="002060"/>
                </a:solidFill>
              </a:rPr>
              <a:t>java.util</a:t>
            </a:r>
            <a:r>
              <a:rPr lang="en-US" sz="1600" b="1" i="1" dirty="0">
                <a:solidFill>
                  <a:srgbClr val="002060"/>
                </a:solidFill>
              </a:rPr>
              <a:t> package</a:t>
            </a:r>
          </a:p>
          <a:p>
            <a:r>
              <a:rPr lang="en-US" sz="1600" b="1" i="1" dirty="0">
                <a:solidFill>
                  <a:srgbClr val="002060"/>
                </a:solidFill>
              </a:rPr>
              <a:t>interface Comparator&lt;T&gt; { </a:t>
            </a:r>
            <a:r>
              <a:rPr lang="en-US" sz="1600" b="1" i="1" dirty="0" err="1">
                <a:solidFill>
                  <a:srgbClr val="00B050"/>
                </a:solidFill>
              </a:rPr>
              <a:t>boolean</a:t>
            </a:r>
            <a:r>
              <a:rPr lang="en-US" sz="1600" b="1" i="1" dirty="0">
                <a:solidFill>
                  <a:srgbClr val="00B050"/>
                </a:solidFill>
              </a:rPr>
              <a:t> compare(T x, T y); </a:t>
            </a:r>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 </a:t>
            </a:r>
            <a:r>
              <a:rPr lang="en-US" sz="1600" b="1" i="1" dirty="0" err="1">
                <a:solidFill>
                  <a:srgbClr val="002060"/>
                </a:solidFill>
              </a:rPr>
              <a:t>java.awt.event</a:t>
            </a:r>
            <a:r>
              <a:rPr lang="en-US" sz="1600" b="1" i="1" dirty="0">
                <a:solidFill>
                  <a:srgbClr val="002060"/>
                </a:solidFill>
              </a:rPr>
              <a:t> package:</a:t>
            </a:r>
          </a:p>
          <a:p>
            <a:r>
              <a:rPr lang="en-US" sz="1600" b="1" i="1" dirty="0">
                <a:solidFill>
                  <a:srgbClr val="002060"/>
                </a:solidFill>
              </a:rPr>
              <a:t>interface </a:t>
            </a:r>
            <a:r>
              <a:rPr lang="en-US" sz="1600" b="1" i="1" dirty="0" err="1">
                <a:solidFill>
                  <a:srgbClr val="002060"/>
                </a:solidFill>
              </a:rPr>
              <a:t>ActionListener</a:t>
            </a:r>
            <a:r>
              <a:rPr lang="en-US" sz="1600" b="1" i="1" dirty="0">
                <a:solidFill>
                  <a:srgbClr val="002060"/>
                </a:solidFill>
              </a:rPr>
              <a:t> { </a:t>
            </a:r>
            <a:r>
              <a:rPr lang="en-US" sz="1600" b="1" i="1" dirty="0">
                <a:solidFill>
                  <a:srgbClr val="00B050"/>
                </a:solidFill>
              </a:rPr>
              <a:t>void </a:t>
            </a:r>
            <a:r>
              <a:rPr lang="en-US" sz="1600" b="1" i="1" dirty="0" err="1">
                <a:solidFill>
                  <a:srgbClr val="00B050"/>
                </a:solidFill>
              </a:rPr>
              <a:t>actionPerformed</a:t>
            </a:r>
            <a:r>
              <a:rPr lang="en-US" sz="1600" b="1" i="1" dirty="0">
                <a:solidFill>
                  <a:srgbClr val="00B050"/>
                </a:solidFill>
              </a:rPr>
              <a:t>(</a:t>
            </a:r>
            <a:r>
              <a:rPr lang="en-US" sz="1600" b="1" i="1" dirty="0" err="1">
                <a:solidFill>
                  <a:srgbClr val="00B050"/>
                </a:solidFill>
              </a:rPr>
              <a:t>ActionEvent</a:t>
            </a:r>
            <a:r>
              <a:rPr lang="en-US" sz="1600" b="1" i="1" dirty="0">
                <a:solidFill>
                  <a:srgbClr val="00B050"/>
                </a:solidFill>
              </a:rPr>
              <a:t> e); </a:t>
            </a:r>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 java.io package</a:t>
            </a:r>
          </a:p>
          <a:p>
            <a:r>
              <a:rPr lang="en-US" sz="1600" b="1" i="1" dirty="0">
                <a:solidFill>
                  <a:srgbClr val="002060"/>
                </a:solidFill>
              </a:rPr>
              <a:t>interface </a:t>
            </a:r>
            <a:r>
              <a:rPr lang="en-US" sz="1600" b="1" i="1" dirty="0" err="1">
                <a:solidFill>
                  <a:srgbClr val="002060"/>
                </a:solidFill>
              </a:rPr>
              <a:t>FileFilter</a:t>
            </a:r>
            <a:r>
              <a:rPr lang="en-US" sz="1600" b="1" i="1" dirty="0">
                <a:solidFill>
                  <a:srgbClr val="002060"/>
                </a:solidFill>
              </a:rPr>
              <a:t> { </a:t>
            </a:r>
            <a:r>
              <a:rPr lang="en-US" sz="1600" b="1" i="1" dirty="0" err="1">
                <a:solidFill>
                  <a:srgbClr val="00B050"/>
                </a:solidFill>
              </a:rPr>
              <a:t>boolean</a:t>
            </a:r>
            <a:r>
              <a:rPr lang="en-US" sz="1600" b="1" i="1" dirty="0">
                <a:solidFill>
                  <a:srgbClr val="00B050"/>
                </a:solidFill>
              </a:rPr>
              <a:t> accept(File </a:t>
            </a:r>
            <a:r>
              <a:rPr lang="en-US" sz="1600" b="1" i="1" dirty="0" err="1">
                <a:solidFill>
                  <a:srgbClr val="00B050"/>
                </a:solidFill>
              </a:rPr>
              <a:t>pathName</a:t>
            </a:r>
            <a:r>
              <a:rPr lang="en-US" sz="1600" b="1" i="1" dirty="0">
                <a:solidFill>
                  <a:srgbClr val="00B050"/>
                </a:solidFill>
              </a:rPr>
              <a:t>); </a:t>
            </a:r>
            <a:r>
              <a:rPr lang="en-US" sz="1600" b="1" i="1" dirty="0">
                <a:solidFill>
                  <a:srgbClr val="002060"/>
                </a:solidFill>
              </a:rPr>
              <a:t>}</a:t>
            </a:r>
          </a:p>
        </p:txBody>
      </p:sp>
    </p:spTree>
    <p:extLst>
      <p:ext uri="{BB962C8B-B14F-4D97-AF65-F5344CB8AC3E}">
        <p14:creationId xmlns:p14="http://schemas.microsoft.com/office/powerpoint/2010/main" val="28018977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548680"/>
            <a:ext cx="8064896" cy="1077218"/>
          </a:xfrm>
          <a:prstGeom prst="rect">
            <a:avLst/>
          </a:prstGeom>
        </p:spPr>
        <p:txBody>
          <a:bodyPr wrap="square">
            <a:spAutoFit/>
          </a:bodyPr>
          <a:lstStyle/>
          <a:p>
            <a:r>
              <a:rPr lang="en-US" sz="1600" b="1" i="1" dirty="0">
                <a:solidFill>
                  <a:srgbClr val="002060"/>
                </a:solidFill>
              </a:rPr>
              <a:t>For an interface to be treated as a functional interface, it should have only one abstract method. </a:t>
            </a:r>
          </a:p>
          <a:p>
            <a:r>
              <a:rPr lang="en-US" sz="1600" b="1" i="1" dirty="0">
                <a:solidFill>
                  <a:srgbClr val="002060"/>
                </a:solidFill>
              </a:rPr>
              <a:t>However, it may have any number of default or static methods defined in it. </a:t>
            </a:r>
          </a:p>
        </p:txBody>
      </p:sp>
      <p:sp>
        <p:nvSpPr>
          <p:cNvPr id="3" name="Rectangle 2"/>
          <p:cNvSpPr/>
          <p:nvPr/>
        </p:nvSpPr>
        <p:spPr>
          <a:xfrm>
            <a:off x="1115616" y="2420888"/>
            <a:ext cx="7200800" cy="1815882"/>
          </a:xfrm>
          <a:prstGeom prst="rect">
            <a:avLst/>
          </a:prstGeom>
        </p:spPr>
        <p:txBody>
          <a:bodyPr wrap="square">
            <a:spAutoFit/>
          </a:bodyPr>
          <a:lstStyle/>
          <a:p>
            <a:r>
              <a:rPr lang="en-US" sz="1600" b="1" i="1" dirty="0"/>
              <a:t>public interface </a:t>
            </a:r>
            <a:r>
              <a:rPr lang="en-US" sz="1600" b="1" i="1" dirty="0" err="1"/>
              <a:t>IntConsumer</a:t>
            </a:r>
            <a:r>
              <a:rPr lang="en-US" sz="1600" b="1" i="1" dirty="0"/>
              <a:t> {</a:t>
            </a:r>
          </a:p>
          <a:p>
            <a:r>
              <a:rPr lang="en-US" sz="1600" b="1" i="1" dirty="0"/>
              <a:t>    void accept(</a:t>
            </a:r>
            <a:r>
              <a:rPr lang="en-US" sz="1600" b="1" i="1" dirty="0" err="1"/>
              <a:t>int</a:t>
            </a:r>
            <a:r>
              <a:rPr lang="en-US" sz="1600" b="1" i="1" dirty="0"/>
              <a:t> value);</a:t>
            </a:r>
          </a:p>
          <a:p>
            <a:r>
              <a:rPr lang="en-US" sz="1600" b="1" i="1" dirty="0"/>
              <a:t>    default </a:t>
            </a:r>
            <a:r>
              <a:rPr lang="en-US" sz="1600" b="1" i="1" dirty="0" err="1"/>
              <a:t>IntConsumer</a:t>
            </a:r>
            <a:r>
              <a:rPr lang="en-US" sz="1600" b="1" i="1" dirty="0"/>
              <a:t> </a:t>
            </a:r>
            <a:r>
              <a:rPr lang="en-US" sz="1600" b="1" i="1" dirty="0" err="1"/>
              <a:t>andThen</a:t>
            </a:r>
            <a:r>
              <a:rPr lang="en-US" sz="1600" b="1" i="1" dirty="0"/>
              <a:t>(</a:t>
            </a:r>
            <a:r>
              <a:rPr lang="en-US" sz="1600" b="1" i="1" dirty="0" err="1"/>
              <a:t>IntConsumer</a:t>
            </a:r>
            <a:r>
              <a:rPr lang="en-US" sz="1600" b="1" i="1" dirty="0"/>
              <a:t> after) {</a:t>
            </a:r>
          </a:p>
          <a:p>
            <a:r>
              <a:rPr lang="en-US" sz="1600" b="1" i="1" dirty="0"/>
              <a:t>        </a:t>
            </a:r>
            <a:r>
              <a:rPr lang="en-US" sz="1600" b="1" i="1" dirty="0" err="1"/>
              <a:t>Objects.requireNonNull</a:t>
            </a:r>
            <a:r>
              <a:rPr lang="en-US" sz="1600" b="1" i="1" dirty="0"/>
              <a:t>(after);</a:t>
            </a:r>
          </a:p>
          <a:p>
            <a:r>
              <a:rPr lang="en-US" sz="1600" b="1" i="1" dirty="0"/>
              <a:t>        return (</a:t>
            </a:r>
            <a:r>
              <a:rPr lang="en-US" sz="1600" b="1" i="1" dirty="0" err="1"/>
              <a:t>int</a:t>
            </a:r>
            <a:r>
              <a:rPr lang="en-US" sz="1600" b="1" i="1" dirty="0"/>
              <a:t> t) -&gt; { accept(t); </a:t>
            </a:r>
            <a:r>
              <a:rPr lang="en-US" sz="1600" b="1" i="1" dirty="0" err="1"/>
              <a:t>after.accept</a:t>
            </a:r>
            <a:r>
              <a:rPr lang="en-US" sz="1600" b="1" i="1" dirty="0"/>
              <a:t>(t); };</a:t>
            </a:r>
          </a:p>
          <a:p>
            <a:r>
              <a:rPr lang="en-US" sz="1600" b="1" i="1" dirty="0"/>
              <a:t>    }</a:t>
            </a:r>
          </a:p>
          <a:p>
            <a:r>
              <a:rPr lang="en-US" sz="1600" b="1" i="1" dirty="0"/>
              <a:t>}</a:t>
            </a:r>
          </a:p>
        </p:txBody>
      </p:sp>
      <p:sp>
        <p:nvSpPr>
          <p:cNvPr id="4" name="Rectangle 3"/>
          <p:cNvSpPr/>
          <p:nvPr/>
        </p:nvSpPr>
        <p:spPr>
          <a:xfrm>
            <a:off x="2627784" y="4671449"/>
            <a:ext cx="3384376" cy="369332"/>
          </a:xfrm>
          <a:prstGeom prst="rect">
            <a:avLst/>
          </a:prstGeom>
        </p:spPr>
        <p:txBody>
          <a:bodyPr wrap="square">
            <a:spAutoFit/>
          </a:bodyPr>
          <a:lstStyle/>
          <a:p>
            <a:r>
              <a:rPr lang="en-US" b="1" i="1" dirty="0">
                <a:solidFill>
                  <a:srgbClr val="00B050"/>
                </a:solidFill>
              </a:rPr>
              <a:t>@</a:t>
            </a:r>
            <a:r>
              <a:rPr lang="en-US" b="1" i="1" dirty="0" err="1" smtClean="0">
                <a:solidFill>
                  <a:srgbClr val="00B050"/>
                </a:solidFill>
              </a:rPr>
              <a:t>FunctionalInterface</a:t>
            </a:r>
            <a:endParaRPr lang="en-US" b="1" i="1" dirty="0">
              <a:solidFill>
                <a:srgbClr val="00B050"/>
              </a:solidFill>
            </a:endParaRPr>
          </a:p>
        </p:txBody>
      </p:sp>
    </p:spTree>
    <p:extLst>
      <p:ext uri="{BB962C8B-B14F-4D97-AF65-F5344CB8AC3E}">
        <p14:creationId xmlns:p14="http://schemas.microsoft.com/office/powerpoint/2010/main" val="1386741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980728"/>
            <a:ext cx="7560840" cy="3970318"/>
          </a:xfrm>
          <a:prstGeom prst="rect">
            <a:avLst/>
          </a:prstGeom>
        </p:spPr>
        <p:txBody>
          <a:bodyPr wrap="square">
            <a:spAutoFit/>
          </a:bodyPr>
          <a:lstStyle/>
          <a:p>
            <a:pPr algn="just"/>
            <a:r>
              <a:rPr lang="ru-RU" b="1" i="1" dirty="0">
                <a:solidFill>
                  <a:schemeClr val="accent3"/>
                </a:solidFill>
              </a:rPr>
              <a:t>Если по каким-либо причинам метод для данного класса не имеет реализации или его реализация нежелательна, рекомендуется генерация исключения</a:t>
            </a:r>
            <a:r>
              <a:rPr lang="en-US" b="1" i="1" dirty="0">
                <a:solidFill>
                  <a:schemeClr val="accent3"/>
                </a:solidFill>
              </a:rPr>
              <a:t> </a:t>
            </a:r>
            <a:r>
              <a:rPr lang="ru-RU" b="1" i="1" dirty="0">
                <a:solidFill>
                  <a:schemeClr val="accent3"/>
                </a:solidFill>
              </a:rPr>
              <a:t>в теле метода, а именно:</a:t>
            </a:r>
            <a:endParaRPr lang="en-US" b="1" i="1" dirty="0">
              <a:solidFill>
                <a:schemeClr val="accent3"/>
              </a:solidFill>
            </a:endParaRPr>
          </a:p>
          <a:p>
            <a:pPr algn="just"/>
            <a:endParaRPr lang="ru-RU" b="1" i="1" dirty="0">
              <a:solidFill>
                <a:schemeClr val="accent3"/>
              </a:solidFill>
            </a:endParaRPr>
          </a:p>
          <a:p>
            <a:r>
              <a:rPr lang="ru-RU" b="1" i="1" dirty="0" err="1">
                <a:solidFill>
                  <a:schemeClr val="accent3"/>
                </a:solidFill>
              </a:rPr>
              <a:t>public</a:t>
            </a:r>
            <a:r>
              <a:rPr lang="ru-RU" b="1" i="1" dirty="0">
                <a:solidFill>
                  <a:schemeClr val="accent3"/>
                </a:solidFill>
              </a:rPr>
              <a:t> </a:t>
            </a:r>
            <a:r>
              <a:rPr lang="ru-RU" b="1" i="1" dirty="0" err="1">
                <a:solidFill>
                  <a:schemeClr val="accent3"/>
                </a:solidFill>
              </a:rPr>
              <a:t>boolean</a:t>
            </a:r>
            <a:r>
              <a:rPr lang="ru-RU" b="1" i="1" dirty="0">
                <a:solidFill>
                  <a:schemeClr val="accent3"/>
                </a:solidFill>
              </a:rPr>
              <a:t> </a:t>
            </a:r>
            <a:r>
              <a:rPr lang="ru-RU" b="1" i="1" dirty="0" err="1">
                <a:solidFill>
                  <a:schemeClr val="accent3"/>
                </a:solidFill>
              </a:rPr>
              <a:t>blocking</a:t>
            </a:r>
            <a:r>
              <a:rPr lang="ru-RU" b="1" i="1" dirty="0">
                <a:solidFill>
                  <a:schemeClr val="accent3"/>
                </a:solidFill>
              </a:rPr>
              <a:t>() {</a:t>
            </a:r>
          </a:p>
          <a:p>
            <a:r>
              <a:rPr lang="ru-RU" b="1" i="1" dirty="0" err="1">
                <a:solidFill>
                  <a:srgbClr val="00B050"/>
                </a:solidFill>
              </a:rPr>
              <a:t>throw</a:t>
            </a:r>
            <a:r>
              <a:rPr lang="ru-RU" b="1" i="1" dirty="0">
                <a:solidFill>
                  <a:srgbClr val="00B050"/>
                </a:solidFill>
              </a:rPr>
              <a:t> </a:t>
            </a:r>
            <a:r>
              <a:rPr lang="ru-RU" b="1" i="1" dirty="0" err="1">
                <a:solidFill>
                  <a:srgbClr val="00B050"/>
                </a:solidFill>
              </a:rPr>
              <a:t>new</a:t>
            </a:r>
            <a:r>
              <a:rPr lang="ru-RU" b="1" i="1" dirty="0">
                <a:solidFill>
                  <a:srgbClr val="00B050"/>
                </a:solidFill>
              </a:rPr>
              <a:t> </a:t>
            </a:r>
            <a:r>
              <a:rPr lang="ru-RU" b="1" i="1" dirty="0" err="1">
                <a:solidFill>
                  <a:srgbClr val="00B050"/>
                </a:solidFill>
              </a:rPr>
              <a:t>UnsupportedOperationException</a:t>
            </a:r>
            <a:r>
              <a:rPr lang="ru-RU" b="1" i="1" dirty="0">
                <a:solidFill>
                  <a:srgbClr val="00B050"/>
                </a:solidFill>
              </a:rPr>
              <a:t>(); // лучше собственное исключение</a:t>
            </a:r>
          </a:p>
          <a:p>
            <a:r>
              <a:rPr lang="ru-RU" b="1" i="1" dirty="0">
                <a:solidFill>
                  <a:schemeClr val="accent3"/>
                </a:solidFill>
              </a:rPr>
              <a:t>}</a:t>
            </a:r>
            <a:endParaRPr lang="en-US" b="1" i="1" dirty="0">
              <a:solidFill>
                <a:schemeClr val="accent3"/>
              </a:solidFill>
            </a:endParaRPr>
          </a:p>
          <a:p>
            <a:endParaRPr lang="ru-RU" b="1" i="1" dirty="0">
              <a:solidFill>
                <a:schemeClr val="accent3"/>
              </a:solidFill>
            </a:endParaRPr>
          </a:p>
          <a:p>
            <a:r>
              <a:rPr lang="ru-RU" b="1" i="1" dirty="0">
                <a:solidFill>
                  <a:schemeClr val="accent3"/>
                </a:solidFill>
              </a:rPr>
              <a:t>Менее хорошим примером будет реализация в виде:</a:t>
            </a:r>
          </a:p>
          <a:p>
            <a:r>
              <a:rPr lang="ru-RU" b="1" i="1" dirty="0" err="1">
                <a:solidFill>
                  <a:schemeClr val="accent3"/>
                </a:solidFill>
              </a:rPr>
              <a:t>public</a:t>
            </a:r>
            <a:r>
              <a:rPr lang="ru-RU" b="1" i="1" dirty="0">
                <a:solidFill>
                  <a:schemeClr val="accent3"/>
                </a:solidFill>
              </a:rPr>
              <a:t> </a:t>
            </a:r>
            <a:r>
              <a:rPr lang="ru-RU" b="1" i="1" dirty="0" err="1">
                <a:solidFill>
                  <a:schemeClr val="accent3"/>
                </a:solidFill>
              </a:rPr>
              <a:t>boolean</a:t>
            </a:r>
            <a:r>
              <a:rPr lang="ru-RU" b="1" i="1" dirty="0">
                <a:solidFill>
                  <a:schemeClr val="accent3"/>
                </a:solidFill>
              </a:rPr>
              <a:t> </a:t>
            </a:r>
            <a:r>
              <a:rPr lang="ru-RU" b="1" i="1" dirty="0" err="1">
                <a:solidFill>
                  <a:schemeClr val="accent3"/>
                </a:solidFill>
              </a:rPr>
              <a:t>blocking</a:t>
            </a:r>
            <a:r>
              <a:rPr lang="ru-RU" b="1" i="1" dirty="0">
                <a:solidFill>
                  <a:schemeClr val="accent3"/>
                </a:solidFill>
              </a:rPr>
              <a:t>() {</a:t>
            </a:r>
          </a:p>
          <a:p>
            <a:r>
              <a:rPr lang="ru-RU" b="1" i="1" dirty="0" err="1">
                <a:solidFill>
                  <a:srgbClr val="00B050"/>
                </a:solidFill>
              </a:rPr>
              <a:t>return</a:t>
            </a:r>
            <a:r>
              <a:rPr lang="ru-RU" b="1" i="1" dirty="0">
                <a:solidFill>
                  <a:srgbClr val="00B050"/>
                </a:solidFill>
              </a:rPr>
              <a:t> </a:t>
            </a:r>
            <a:r>
              <a:rPr lang="ru-RU" b="1" i="1" dirty="0" err="1">
                <a:solidFill>
                  <a:srgbClr val="00B050"/>
                </a:solidFill>
              </a:rPr>
              <a:t>false</a:t>
            </a:r>
            <a:r>
              <a:rPr lang="ru-RU" b="1" i="1" dirty="0">
                <a:solidFill>
                  <a:srgbClr val="00B050"/>
                </a:solidFill>
              </a:rPr>
              <a:t>;</a:t>
            </a:r>
          </a:p>
          <a:p>
            <a:r>
              <a:rPr lang="ru-RU" b="1" i="1" dirty="0">
                <a:solidFill>
                  <a:schemeClr val="accent3"/>
                </a:solidFill>
              </a:rPr>
              <a:t>}</a:t>
            </a:r>
            <a:endParaRPr lang="en-US" b="1" i="1" dirty="0">
              <a:solidFill>
                <a:schemeClr val="accent3"/>
              </a:solidFill>
            </a:endParaRPr>
          </a:p>
        </p:txBody>
      </p:sp>
    </p:spTree>
    <p:extLst>
      <p:ext uri="{BB962C8B-B14F-4D97-AF65-F5344CB8AC3E}">
        <p14:creationId xmlns:p14="http://schemas.microsoft.com/office/powerpoint/2010/main" val="341237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7534" y="816899"/>
            <a:ext cx="2736304" cy="2736304"/>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 name="Rounded Rectangle 2"/>
          <p:cNvSpPr/>
          <p:nvPr/>
        </p:nvSpPr>
        <p:spPr>
          <a:xfrm>
            <a:off x="2411760" y="3861048"/>
            <a:ext cx="4712256" cy="23042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r>
              <a:rPr lang="en-US" sz="1200" b="1" i="1" dirty="0">
                <a:solidFill>
                  <a:schemeClr val="bg1"/>
                </a:solidFill>
              </a:rPr>
              <a:t>class </a:t>
            </a:r>
            <a:r>
              <a:rPr lang="en-US" sz="1200" b="1" i="1" dirty="0" err="1">
                <a:solidFill>
                  <a:schemeClr val="bg1"/>
                </a:solidFill>
              </a:rPr>
              <a:t>BoxDemo</a:t>
            </a:r>
            <a:r>
              <a:rPr lang="en-US" sz="1200" b="1" i="1" dirty="0">
                <a:solidFill>
                  <a:schemeClr val="bg1"/>
                </a:solidFill>
              </a:rPr>
              <a:t> {</a:t>
            </a:r>
          </a:p>
          <a:p>
            <a:r>
              <a:rPr lang="en-US" sz="1200" b="1" i="1" dirty="0">
                <a:solidFill>
                  <a:schemeClr val="bg1"/>
                </a:solidFill>
              </a:rPr>
              <a:t>public static void main(String </a:t>
            </a:r>
            <a:r>
              <a:rPr lang="en-US" sz="1200" b="1" i="1" dirty="0" err="1">
                <a:solidFill>
                  <a:schemeClr val="bg1"/>
                </a:solidFill>
              </a:rPr>
              <a:t>args</a:t>
            </a:r>
            <a:r>
              <a:rPr lang="en-US" sz="1200" b="1" i="1" dirty="0">
                <a:solidFill>
                  <a:schemeClr val="bg1"/>
                </a:solidFill>
              </a:rPr>
              <a:t>[]) {</a:t>
            </a:r>
          </a:p>
          <a:p>
            <a:pPr algn="ctr"/>
            <a:r>
              <a:rPr lang="ru-RU" sz="1200" b="1" i="1" dirty="0">
                <a:solidFill>
                  <a:schemeClr val="bg1"/>
                </a:solidFill>
              </a:rPr>
              <a:t>В</a:t>
            </a:r>
            <a:r>
              <a:rPr lang="en-US" sz="1200" b="1" i="1" dirty="0" err="1">
                <a:solidFill>
                  <a:schemeClr val="bg1"/>
                </a:solidFill>
              </a:rPr>
              <a:t>ird</a:t>
            </a:r>
            <a:r>
              <a:rPr lang="ru-RU" sz="1200" b="1" i="1" dirty="0">
                <a:solidFill>
                  <a:schemeClr val="bg1"/>
                </a:solidFill>
              </a:rPr>
              <a:t> </a:t>
            </a:r>
            <a:r>
              <a:rPr lang="en-US" sz="1200" b="1" i="1" dirty="0">
                <a:solidFill>
                  <a:schemeClr val="bg1"/>
                </a:solidFill>
              </a:rPr>
              <a:t>m</a:t>
            </a:r>
            <a:r>
              <a:rPr lang="ru-RU" sz="1200" b="1" i="1" dirty="0" err="1">
                <a:solidFill>
                  <a:schemeClr val="bg1"/>
                </a:solidFill>
              </a:rPr>
              <a:t>уВ</a:t>
            </a:r>
            <a:r>
              <a:rPr lang="en-US" sz="1200" b="1" i="1" dirty="0" err="1">
                <a:solidFill>
                  <a:schemeClr val="bg1"/>
                </a:solidFill>
              </a:rPr>
              <a:t>ird</a:t>
            </a:r>
            <a:r>
              <a:rPr lang="en-US" sz="1200" b="1" i="1" dirty="0">
                <a:solidFill>
                  <a:schemeClr val="bg1"/>
                </a:solidFill>
              </a:rPr>
              <a:t> </a:t>
            </a:r>
            <a:r>
              <a:rPr lang="ru-RU" sz="1200" b="1" i="1" dirty="0">
                <a:solidFill>
                  <a:schemeClr val="bg1"/>
                </a:solidFill>
              </a:rPr>
              <a:t>= </a:t>
            </a:r>
            <a:r>
              <a:rPr lang="en-US" sz="1200" b="1" i="1" dirty="0">
                <a:solidFill>
                  <a:schemeClr val="bg1"/>
                </a:solidFill>
              </a:rPr>
              <a:t>new </a:t>
            </a:r>
            <a:r>
              <a:rPr lang="ru-RU" sz="1200" b="1" i="1" dirty="0">
                <a:solidFill>
                  <a:schemeClr val="bg1"/>
                </a:solidFill>
              </a:rPr>
              <a:t>В</a:t>
            </a:r>
            <a:r>
              <a:rPr lang="en-US" sz="1200" b="1" i="1" dirty="0" err="1">
                <a:solidFill>
                  <a:schemeClr val="bg1"/>
                </a:solidFill>
              </a:rPr>
              <a:t>ird</a:t>
            </a:r>
            <a:r>
              <a:rPr lang="en-US" sz="1200" b="1" i="1" dirty="0">
                <a:solidFill>
                  <a:schemeClr val="bg1"/>
                </a:solidFill>
              </a:rPr>
              <a:t> </a:t>
            </a:r>
            <a:r>
              <a:rPr lang="ru-RU" sz="1200" b="1" i="1" dirty="0">
                <a:solidFill>
                  <a:schemeClr val="bg1"/>
                </a:solidFill>
              </a:rPr>
              <a:t>(); </a:t>
            </a:r>
            <a:endParaRPr lang="en-US" sz="1200" b="1" i="1" dirty="0">
              <a:solidFill>
                <a:schemeClr val="bg1"/>
              </a:solidFill>
            </a:endParaRPr>
          </a:p>
          <a:p>
            <a:r>
              <a:rPr lang="en-US" sz="1200" b="1" i="1" dirty="0">
                <a:solidFill>
                  <a:schemeClr val="bg1"/>
                </a:solidFill>
              </a:rPr>
              <a:t>Bug</a:t>
            </a:r>
            <a:r>
              <a:rPr lang="ru-RU" sz="1200" b="1" i="1" dirty="0">
                <a:solidFill>
                  <a:schemeClr val="bg1"/>
                </a:solidFill>
              </a:rPr>
              <a:t> </a:t>
            </a:r>
            <a:r>
              <a:rPr lang="en-US" sz="1200" b="1" i="1" dirty="0">
                <a:solidFill>
                  <a:schemeClr val="bg1"/>
                </a:solidFill>
              </a:rPr>
              <a:t>m</a:t>
            </a:r>
            <a:r>
              <a:rPr lang="ru-RU" sz="1200" b="1" i="1" dirty="0">
                <a:solidFill>
                  <a:schemeClr val="bg1"/>
                </a:solidFill>
              </a:rPr>
              <a:t>у</a:t>
            </a:r>
            <a:r>
              <a:rPr lang="en-US" sz="1200" b="1" i="1" dirty="0">
                <a:solidFill>
                  <a:schemeClr val="bg1"/>
                </a:solidFill>
              </a:rPr>
              <a:t>Bug </a:t>
            </a:r>
            <a:r>
              <a:rPr lang="ru-RU" sz="1200" b="1" i="1" dirty="0">
                <a:solidFill>
                  <a:schemeClr val="bg1"/>
                </a:solidFill>
              </a:rPr>
              <a:t>= </a:t>
            </a:r>
            <a:r>
              <a:rPr lang="en-US" sz="1200" b="1" i="1" dirty="0">
                <a:solidFill>
                  <a:schemeClr val="bg1"/>
                </a:solidFill>
              </a:rPr>
              <a:t>new Bug</a:t>
            </a:r>
            <a:r>
              <a:rPr lang="ru-RU" sz="1200" b="1" i="1" dirty="0">
                <a:solidFill>
                  <a:schemeClr val="bg1"/>
                </a:solidFill>
              </a:rPr>
              <a:t>(); </a:t>
            </a:r>
            <a:endParaRPr lang="en-US" sz="1200" b="1" i="1" dirty="0">
              <a:solidFill>
                <a:schemeClr val="bg1"/>
              </a:solidFill>
            </a:endParaRPr>
          </a:p>
          <a:p>
            <a:r>
              <a:rPr lang="en-US" sz="1200" b="1" i="1" dirty="0">
                <a:solidFill>
                  <a:schemeClr val="bg1"/>
                </a:solidFill>
              </a:rPr>
              <a:t>Fish</a:t>
            </a:r>
            <a:r>
              <a:rPr lang="ru-RU" sz="1200" b="1" i="1" dirty="0">
                <a:solidFill>
                  <a:schemeClr val="bg1"/>
                </a:solidFill>
              </a:rPr>
              <a:t> </a:t>
            </a:r>
            <a:r>
              <a:rPr lang="en-US" sz="1200" b="1" i="1" dirty="0">
                <a:solidFill>
                  <a:schemeClr val="bg1"/>
                </a:solidFill>
              </a:rPr>
              <a:t>m</a:t>
            </a:r>
            <a:r>
              <a:rPr lang="ru-RU" sz="1200" b="1" i="1" dirty="0">
                <a:solidFill>
                  <a:schemeClr val="bg1"/>
                </a:solidFill>
              </a:rPr>
              <a:t>у</a:t>
            </a:r>
            <a:r>
              <a:rPr lang="en-US" sz="1200" b="1" i="1" dirty="0">
                <a:solidFill>
                  <a:schemeClr val="bg1"/>
                </a:solidFill>
              </a:rPr>
              <a:t>Fish </a:t>
            </a:r>
            <a:r>
              <a:rPr lang="ru-RU" sz="1200" b="1" i="1" dirty="0">
                <a:solidFill>
                  <a:schemeClr val="bg1"/>
                </a:solidFill>
              </a:rPr>
              <a:t>= </a:t>
            </a:r>
            <a:r>
              <a:rPr lang="en-US" sz="1200" b="1" i="1" dirty="0">
                <a:solidFill>
                  <a:schemeClr val="bg1"/>
                </a:solidFill>
              </a:rPr>
              <a:t>new Fish </a:t>
            </a:r>
            <a:r>
              <a:rPr lang="ru-RU" sz="1200" b="1" i="1" dirty="0">
                <a:solidFill>
                  <a:schemeClr val="bg1"/>
                </a:solidFill>
              </a:rPr>
              <a:t>(); </a:t>
            </a:r>
            <a:endParaRPr lang="en-US" sz="1200" b="1" i="1" dirty="0">
              <a:solidFill>
                <a:schemeClr val="bg1"/>
              </a:solidFill>
            </a:endParaRPr>
          </a:p>
          <a:p>
            <a:r>
              <a:rPr lang="en-US" sz="1200" b="1" i="1" dirty="0">
                <a:solidFill>
                  <a:schemeClr val="bg1"/>
                </a:solidFill>
              </a:rPr>
              <a:t>m</a:t>
            </a:r>
            <a:r>
              <a:rPr lang="ru-RU" sz="1200" b="1" i="1" dirty="0" err="1">
                <a:solidFill>
                  <a:schemeClr val="bg1"/>
                </a:solidFill>
              </a:rPr>
              <a:t>уВ</a:t>
            </a:r>
            <a:r>
              <a:rPr lang="en-US" sz="1200" b="1" i="1" dirty="0" err="1">
                <a:solidFill>
                  <a:schemeClr val="bg1"/>
                </a:solidFill>
              </a:rPr>
              <a:t>ird</a:t>
            </a:r>
            <a:r>
              <a:rPr lang="en-US" sz="1200" b="1" i="1" dirty="0">
                <a:solidFill>
                  <a:schemeClr val="bg1"/>
                </a:solidFill>
              </a:rPr>
              <a:t>. move();</a:t>
            </a:r>
          </a:p>
          <a:p>
            <a:r>
              <a:rPr lang="en-US" sz="1200" b="1" i="1" dirty="0">
                <a:solidFill>
                  <a:schemeClr val="bg1"/>
                </a:solidFill>
              </a:rPr>
              <a:t>m</a:t>
            </a:r>
            <a:r>
              <a:rPr lang="ru-RU" sz="1200" b="1" i="1" dirty="0" err="1">
                <a:solidFill>
                  <a:schemeClr val="bg1"/>
                </a:solidFill>
              </a:rPr>
              <a:t>уВ</a:t>
            </a:r>
            <a:r>
              <a:rPr lang="en-US" sz="1200" b="1" i="1" dirty="0" err="1">
                <a:solidFill>
                  <a:schemeClr val="bg1"/>
                </a:solidFill>
              </a:rPr>
              <a:t>ird</a:t>
            </a:r>
            <a:r>
              <a:rPr lang="en-US" sz="1200" b="1" i="1" dirty="0">
                <a:solidFill>
                  <a:schemeClr val="bg1"/>
                </a:solidFill>
              </a:rPr>
              <a:t>. move();</a:t>
            </a:r>
          </a:p>
          <a:p>
            <a:r>
              <a:rPr lang="en-US" sz="1200" b="1" i="1" dirty="0">
                <a:solidFill>
                  <a:schemeClr val="bg1"/>
                </a:solidFill>
              </a:rPr>
              <a:t>….</a:t>
            </a:r>
          </a:p>
          <a:p>
            <a:endParaRPr lang="en-US" sz="1200" b="1" i="1" dirty="0">
              <a:solidFill>
                <a:schemeClr val="bg1"/>
              </a:solidFill>
            </a:endParaRPr>
          </a:p>
          <a:p>
            <a:r>
              <a:rPr lang="en-US" sz="1200" b="1" i="1" dirty="0">
                <a:solidFill>
                  <a:schemeClr val="bg1"/>
                </a:solidFill>
              </a:rPr>
              <a:t>}</a:t>
            </a:r>
            <a:endParaRPr lang="ru-RU" sz="1200" b="1" i="1" dirty="0">
              <a:solidFill>
                <a:schemeClr val="bg1"/>
              </a:solidFill>
            </a:endParaRPr>
          </a:p>
        </p:txBody>
      </p:sp>
      <p:sp>
        <p:nvSpPr>
          <p:cNvPr id="8" name="Rectangle 7"/>
          <p:cNvSpPr/>
          <p:nvPr/>
        </p:nvSpPr>
        <p:spPr>
          <a:xfrm>
            <a:off x="611560" y="908720"/>
            <a:ext cx="2448273" cy="2585323"/>
          </a:xfrm>
          <a:prstGeom prst="rect">
            <a:avLst/>
          </a:prstGeom>
        </p:spPr>
        <p:txBody>
          <a:bodyPr wrap="square">
            <a:spAutoFit/>
          </a:bodyPr>
          <a:lstStyle/>
          <a:p>
            <a:r>
              <a:rPr lang="en-US" sz="900" i="1" dirty="0">
                <a:solidFill>
                  <a:schemeClr val="bg1"/>
                </a:solidFill>
              </a:rPr>
              <a:t>class </a:t>
            </a:r>
            <a:r>
              <a:rPr lang="ru-RU" sz="900" b="1" i="1" dirty="0">
                <a:solidFill>
                  <a:schemeClr val="bg1"/>
                </a:solidFill>
              </a:rPr>
              <a:t>В</a:t>
            </a:r>
            <a:r>
              <a:rPr lang="en-US" sz="900" b="1" i="1" dirty="0" err="1">
                <a:solidFill>
                  <a:schemeClr val="bg1"/>
                </a:solidFill>
              </a:rPr>
              <a:t>ird</a:t>
            </a:r>
            <a:r>
              <a:rPr lang="en-US" sz="900" b="1" i="1" dirty="0">
                <a:solidFill>
                  <a:schemeClr val="bg1"/>
                </a:solidFill>
              </a:rPr>
              <a:t> </a:t>
            </a:r>
            <a:r>
              <a:rPr lang="ru-RU" sz="900" i="1" dirty="0">
                <a:solidFill>
                  <a:schemeClr val="bg1"/>
                </a:solidFill>
              </a:rPr>
              <a:t>{  </a:t>
            </a:r>
          </a:p>
          <a:p>
            <a:r>
              <a:rPr lang="ru-RU" sz="900" i="1" dirty="0">
                <a:solidFill>
                  <a:schemeClr val="bg1"/>
                </a:solidFill>
              </a:rPr>
              <a:t>тип переменная  экземпляра 1; </a:t>
            </a:r>
          </a:p>
          <a:p>
            <a:r>
              <a:rPr lang="ru-RU" sz="900" i="1" dirty="0">
                <a:solidFill>
                  <a:schemeClr val="bg1"/>
                </a:solidFill>
              </a:rPr>
              <a:t>тип переменная  экземпляра 2 ; </a:t>
            </a:r>
          </a:p>
          <a:p>
            <a:r>
              <a:rPr lang="ru-RU" sz="900" i="1" dirty="0">
                <a:solidFill>
                  <a:schemeClr val="bg1"/>
                </a:solidFill>
              </a:rPr>
              <a:t>/ / ... </a:t>
            </a:r>
          </a:p>
          <a:p>
            <a:r>
              <a:rPr lang="ru-RU" sz="900" i="1" dirty="0">
                <a:solidFill>
                  <a:schemeClr val="bg1"/>
                </a:solidFill>
              </a:rPr>
              <a:t>тип переменная  экземпляра</a:t>
            </a:r>
            <a:r>
              <a:rPr lang="en-US" sz="900" i="1" dirty="0">
                <a:solidFill>
                  <a:schemeClr val="bg1"/>
                </a:solidFill>
              </a:rPr>
              <a:t>N; </a:t>
            </a:r>
          </a:p>
          <a:p>
            <a:r>
              <a:rPr lang="ru-RU" sz="900" i="1" dirty="0">
                <a:solidFill>
                  <a:schemeClr val="bg1"/>
                </a:solidFill>
              </a:rPr>
              <a:t>тип имя метода 1 ( список параметров) {</a:t>
            </a:r>
          </a:p>
          <a:p>
            <a:r>
              <a:rPr lang="ru-RU" sz="900" i="1" dirty="0">
                <a:solidFill>
                  <a:schemeClr val="bg1"/>
                </a:solidFill>
              </a:rPr>
              <a:t>// тело метода </a:t>
            </a:r>
          </a:p>
          <a:p>
            <a:r>
              <a:rPr lang="ru-RU" sz="900" i="1" dirty="0">
                <a:solidFill>
                  <a:schemeClr val="bg1"/>
                </a:solidFill>
              </a:rPr>
              <a:t>}</a:t>
            </a:r>
          </a:p>
          <a:p>
            <a:r>
              <a:rPr lang="en-US" sz="900" b="1" i="1" dirty="0">
                <a:solidFill>
                  <a:schemeClr val="bg1"/>
                </a:solidFill>
              </a:rPr>
              <a:t>void </a:t>
            </a:r>
            <a:r>
              <a:rPr lang="ru-RU" sz="900" b="1" i="1" dirty="0">
                <a:solidFill>
                  <a:schemeClr val="bg1"/>
                </a:solidFill>
              </a:rPr>
              <a:t> </a:t>
            </a:r>
            <a:r>
              <a:rPr lang="en-US" sz="900" b="1" i="1" dirty="0">
                <a:solidFill>
                  <a:schemeClr val="bg1"/>
                </a:solidFill>
              </a:rPr>
              <a:t>move</a:t>
            </a:r>
            <a:r>
              <a:rPr lang="ru-RU" sz="900" b="1" i="1" dirty="0">
                <a:solidFill>
                  <a:schemeClr val="bg1"/>
                </a:solidFill>
              </a:rPr>
              <a:t> </a:t>
            </a:r>
            <a:r>
              <a:rPr lang="ru-RU" sz="900" i="1" dirty="0">
                <a:solidFill>
                  <a:schemeClr val="bg1"/>
                </a:solidFill>
              </a:rPr>
              <a:t>(список параметров)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 </a:t>
            </a:r>
          </a:p>
          <a:p>
            <a:r>
              <a:rPr lang="ru-RU" sz="900" i="1" dirty="0">
                <a:solidFill>
                  <a:schemeClr val="bg1"/>
                </a:solidFill>
              </a:rPr>
              <a:t>тип имя  метода</a:t>
            </a:r>
            <a:r>
              <a:rPr lang="en-US" sz="900" i="1" dirty="0">
                <a:solidFill>
                  <a:schemeClr val="bg1"/>
                </a:solidFill>
              </a:rPr>
              <a:t>N (</a:t>
            </a:r>
            <a:r>
              <a:rPr lang="ru-RU" sz="900" i="1" dirty="0">
                <a:solidFill>
                  <a:schemeClr val="bg1"/>
                </a:solidFill>
              </a:rPr>
              <a:t>список  параметров )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a:t>
            </a:r>
          </a:p>
        </p:txBody>
      </p:sp>
      <p:sp>
        <p:nvSpPr>
          <p:cNvPr id="9" name="Rounded Rectangle 8"/>
          <p:cNvSpPr/>
          <p:nvPr/>
        </p:nvSpPr>
        <p:spPr>
          <a:xfrm>
            <a:off x="3167844" y="816899"/>
            <a:ext cx="2736304" cy="2736304"/>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0" name="Rounded Rectangle 9"/>
          <p:cNvSpPr/>
          <p:nvPr/>
        </p:nvSpPr>
        <p:spPr>
          <a:xfrm>
            <a:off x="6027836" y="816899"/>
            <a:ext cx="2720628" cy="2736304"/>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11" name="Rectangle 10"/>
          <p:cNvSpPr/>
          <p:nvPr/>
        </p:nvSpPr>
        <p:spPr>
          <a:xfrm>
            <a:off x="3365392" y="908719"/>
            <a:ext cx="2538755" cy="2585323"/>
          </a:xfrm>
          <a:prstGeom prst="rect">
            <a:avLst/>
          </a:prstGeom>
        </p:spPr>
        <p:txBody>
          <a:bodyPr wrap="square">
            <a:spAutoFit/>
          </a:bodyPr>
          <a:lstStyle/>
          <a:p>
            <a:r>
              <a:rPr lang="en-US" sz="900" i="1" dirty="0">
                <a:solidFill>
                  <a:schemeClr val="bg1"/>
                </a:solidFill>
              </a:rPr>
              <a:t>class </a:t>
            </a:r>
            <a:r>
              <a:rPr lang="en-US" sz="900" b="1" i="1" dirty="0">
                <a:solidFill>
                  <a:schemeClr val="bg1"/>
                </a:solidFill>
              </a:rPr>
              <a:t>Bug </a:t>
            </a:r>
            <a:r>
              <a:rPr lang="ru-RU" sz="900" i="1" dirty="0">
                <a:solidFill>
                  <a:schemeClr val="bg1"/>
                </a:solidFill>
              </a:rPr>
              <a:t>{  </a:t>
            </a:r>
          </a:p>
          <a:p>
            <a:r>
              <a:rPr lang="ru-RU" sz="900" i="1" dirty="0">
                <a:solidFill>
                  <a:schemeClr val="bg1"/>
                </a:solidFill>
              </a:rPr>
              <a:t>тип переменная  экземпляра 1; </a:t>
            </a:r>
          </a:p>
          <a:p>
            <a:r>
              <a:rPr lang="ru-RU" sz="900" i="1" dirty="0">
                <a:solidFill>
                  <a:schemeClr val="bg1"/>
                </a:solidFill>
              </a:rPr>
              <a:t>тип переменная  экземпляра 2 ; </a:t>
            </a:r>
          </a:p>
          <a:p>
            <a:r>
              <a:rPr lang="ru-RU" sz="900" i="1" dirty="0">
                <a:solidFill>
                  <a:schemeClr val="bg1"/>
                </a:solidFill>
              </a:rPr>
              <a:t>/ / ... </a:t>
            </a:r>
          </a:p>
          <a:p>
            <a:r>
              <a:rPr lang="ru-RU" sz="900" i="1" dirty="0">
                <a:solidFill>
                  <a:schemeClr val="bg1"/>
                </a:solidFill>
              </a:rPr>
              <a:t>тип переменная  экземпляра</a:t>
            </a:r>
            <a:r>
              <a:rPr lang="en-US" sz="900" i="1" dirty="0">
                <a:solidFill>
                  <a:schemeClr val="bg1"/>
                </a:solidFill>
              </a:rPr>
              <a:t>N; </a:t>
            </a:r>
          </a:p>
          <a:p>
            <a:r>
              <a:rPr lang="ru-RU" sz="900" i="1" dirty="0">
                <a:solidFill>
                  <a:schemeClr val="bg1"/>
                </a:solidFill>
              </a:rPr>
              <a:t>тип имя метода 1 ( список параметров) {</a:t>
            </a:r>
          </a:p>
          <a:p>
            <a:r>
              <a:rPr lang="ru-RU" sz="900" i="1" dirty="0">
                <a:solidFill>
                  <a:schemeClr val="bg1"/>
                </a:solidFill>
              </a:rPr>
              <a:t>// тело метода </a:t>
            </a:r>
          </a:p>
          <a:p>
            <a:r>
              <a:rPr lang="ru-RU" sz="900" i="1" dirty="0">
                <a:solidFill>
                  <a:schemeClr val="bg1"/>
                </a:solidFill>
              </a:rPr>
              <a:t>}</a:t>
            </a:r>
          </a:p>
          <a:p>
            <a:r>
              <a:rPr lang="en-US" sz="900" b="1" i="1" dirty="0">
                <a:solidFill>
                  <a:schemeClr val="bg1"/>
                </a:solidFill>
              </a:rPr>
              <a:t>void </a:t>
            </a:r>
            <a:r>
              <a:rPr lang="ru-RU" sz="900" b="1" i="1" dirty="0">
                <a:solidFill>
                  <a:schemeClr val="bg1"/>
                </a:solidFill>
              </a:rPr>
              <a:t> </a:t>
            </a:r>
            <a:r>
              <a:rPr lang="en-US" sz="900" b="1" i="1" dirty="0">
                <a:solidFill>
                  <a:schemeClr val="bg1"/>
                </a:solidFill>
              </a:rPr>
              <a:t>move</a:t>
            </a:r>
            <a:r>
              <a:rPr lang="ru-RU" sz="900" i="1" dirty="0">
                <a:solidFill>
                  <a:schemeClr val="bg1"/>
                </a:solidFill>
              </a:rPr>
              <a:t>(список параметров)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 </a:t>
            </a:r>
          </a:p>
          <a:p>
            <a:r>
              <a:rPr lang="ru-RU" sz="900" i="1" dirty="0">
                <a:solidFill>
                  <a:schemeClr val="bg1"/>
                </a:solidFill>
              </a:rPr>
              <a:t>тип имя  метода</a:t>
            </a:r>
            <a:r>
              <a:rPr lang="en-US" sz="900" i="1" dirty="0">
                <a:solidFill>
                  <a:schemeClr val="bg1"/>
                </a:solidFill>
              </a:rPr>
              <a:t>N (</a:t>
            </a:r>
            <a:r>
              <a:rPr lang="ru-RU" sz="900" i="1" dirty="0">
                <a:solidFill>
                  <a:schemeClr val="bg1"/>
                </a:solidFill>
              </a:rPr>
              <a:t>список  параметров )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a:t>
            </a:r>
          </a:p>
        </p:txBody>
      </p:sp>
      <p:sp>
        <p:nvSpPr>
          <p:cNvPr id="12" name="Rectangle 11"/>
          <p:cNvSpPr/>
          <p:nvPr/>
        </p:nvSpPr>
        <p:spPr>
          <a:xfrm>
            <a:off x="6155703" y="908718"/>
            <a:ext cx="2592761" cy="2585323"/>
          </a:xfrm>
          <a:prstGeom prst="rect">
            <a:avLst/>
          </a:prstGeom>
        </p:spPr>
        <p:txBody>
          <a:bodyPr wrap="square">
            <a:spAutoFit/>
          </a:bodyPr>
          <a:lstStyle/>
          <a:p>
            <a:r>
              <a:rPr lang="en-US" sz="900" i="1" dirty="0">
                <a:solidFill>
                  <a:schemeClr val="bg1"/>
                </a:solidFill>
              </a:rPr>
              <a:t>class </a:t>
            </a:r>
            <a:r>
              <a:rPr lang="en-US" sz="900" b="1" i="1" dirty="0">
                <a:solidFill>
                  <a:schemeClr val="bg1"/>
                </a:solidFill>
              </a:rPr>
              <a:t>Fish</a:t>
            </a:r>
            <a:r>
              <a:rPr lang="en-US" sz="900" dirty="0"/>
              <a:t> </a:t>
            </a:r>
            <a:r>
              <a:rPr lang="ru-RU" sz="900" i="1" dirty="0">
                <a:solidFill>
                  <a:schemeClr val="bg1"/>
                </a:solidFill>
              </a:rPr>
              <a:t>{  </a:t>
            </a:r>
          </a:p>
          <a:p>
            <a:r>
              <a:rPr lang="ru-RU" sz="900" i="1" dirty="0">
                <a:solidFill>
                  <a:schemeClr val="bg1"/>
                </a:solidFill>
              </a:rPr>
              <a:t>тип переменная  экземпляра 1; </a:t>
            </a:r>
          </a:p>
          <a:p>
            <a:r>
              <a:rPr lang="ru-RU" sz="900" i="1" dirty="0">
                <a:solidFill>
                  <a:schemeClr val="bg1"/>
                </a:solidFill>
              </a:rPr>
              <a:t>тип переменная  экземпляра 2 ; </a:t>
            </a:r>
          </a:p>
          <a:p>
            <a:r>
              <a:rPr lang="ru-RU" sz="900" i="1" dirty="0">
                <a:solidFill>
                  <a:schemeClr val="bg1"/>
                </a:solidFill>
              </a:rPr>
              <a:t>/ / ... </a:t>
            </a:r>
          </a:p>
          <a:p>
            <a:r>
              <a:rPr lang="ru-RU" sz="900" i="1" dirty="0">
                <a:solidFill>
                  <a:schemeClr val="bg1"/>
                </a:solidFill>
              </a:rPr>
              <a:t>тип переменная  экземпляра</a:t>
            </a:r>
            <a:r>
              <a:rPr lang="en-US" sz="900" i="1" dirty="0">
                <a:solidFill>
                  <a:schemeClr val="bg1"/>
                </a:solidFill>
              </a:rPr>
              <a:t>N; </a:t>
            </a:r>
          </a:p>
          <a:p>
            <a:r>
              <a:rPr lang="ru-RU" sz="900" i="1" dirty="0">
                <a:solidFill>
                  <a:schemeClr val="bg1"/>
                </a:solidFill>
              </a:rPr>
              <a:t>тип имя метода 1 ( список параметров) {</a:t>
            </a:r>
          </a:p>
          <a:p>
            <a:r>
              <a:rPr lang="ru-RU" sz="900" i="1" dirty="0">
                <a:solidFill>
                  <a:schemeClr val="bg1"/>
                </a:solidFill>
              </a:rPr>
              <a:t>// тело метода </a:t>
            </a:r>
          </a:p>
          <a:p>
            <a:r>
              <a:rPr lang="ru-RU" sz="900" i="1" dirty="0">
                <a:solidFill>
                  <a:schemeClr val="bg1"/>
                </a:solidFill>
              </a:rPr>
              <a:t>}</a:t>
            </a:r>
          </a:p>
          <a:p>
            <a:r>
              <a:rPr lang="en-US" sz="900" b="1" i="1" dirty="0">
                <a:solidFill>
                  <a:schemeClr val="bg1"/>
                </a:solidFill>
              </a:rPr>
              <a:t>void </a:t>
            </a:r>
            <a:r>
              <a:rPr lang="ru-RU" sz="900" b="1" i="1" dirty="0">
                <a:solidFill>
                  <a:schemeClr val="bg1"/>
                </a:solidFill>
              </a:rPr>
              <a:t> </a:t>
            </a:r>
            <a:r>
              <a:rPr lang="en-US" sz="900" b="1" i="1" dirty="0">
                <a:solidFill>
                  <a:schemeClr val="bg1"/>
                </a:solidFill>
              </a:rPr>
              <a:t>move</a:t>
            </a:r>
            <a:r>
              <a:rPr lang="ru-RU" sz="900" i="1" dirty="0">
                <a:solidFill>
                  <a:schemeClr val="bg1"/>
                </a:solidFill>
              </a:rPr>
              <a:t>(список параметров)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 </a:t>
            </a:r>
          </a:p>
          <a:p>
            <a:r>
              <a:rPr lang="ru-RU" sz="900" i="1" dirty="0">
                <a:solidFill>
                  <a:schemeClr val="bg1"/>
                </a:solidFill>
              </a:rPr>
              <a:t>тип имя  метода</a:t>
            </a:r>
            <a:r>
              <a:rPr lang="en-US" sz="900" i="1" dirty="0">
                <a:solidFill>
                  <a:schemeClr val="bg1"/>
                </a:solidFill>
              </a:rPr>
              <a:t>N (</a:t>
            </a:r>
            <a:r>
              <a:rPr lang="ru-RU" sz="900" i="1" dirty="0">
                <a:solidFill>
                  <a:schemeClr val="bg1"/>
                </a:solidFill>
              </a:rPr>
              <a:t>список  параметров ) {</a:t>
            </a:r>
          </a:p>
          <a:p>
            <a:r>
              <a:rPr lang="ru-RU" sz="900" i="1" dirty="0">
                <a:solidFill>
                  <a:schemeClr val="bg1"/>
                </a:solidFill>
              </a:rPr>
              <a:t>// тело метода </a:t>
            </a:r>
          </a:p>
          <a:p>
            <a:r>
              <a:rPr lang="ru-RU" sz="900" i="1" dirty="0">
                <a:solidFill>
                  <a:schemeClr val="bg1"/>
                </a:solidFill>
              </a:rPr>
              <a:t>}</a:t>
            </a:r>
          </a:p>
          <a:p>
            <a:r>
              <a:rPr lang="ru-RU" sz="900" i="1" dirty="0">
                <a:solidFill>
                  <a:schemeClr val="bg1"/>
                </a:solidFill>
              </a:rPr>
              <a:t>}</a:t>
            </a:r>
          </a:p>
        </p:txBody>
      </p:sp>
    </p:spTree>
    <p:extLst>
      <p:ext uri="{BB962C8B-B14F-4D97-AF65-F5344CB8AC3E}">
        <p14:creationId xmlns:p14="http://schemas.microsoft.com/office/powerpoint/2010/main" val="26369924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620688"/>
            <a:ext cx="6984776" cy="369332"/>
          </a:xfrm>
          <a:prstGeom prst="rect">
            <a:avLst/>
          </a:prstGeom>
        </p:spPr>
        <p:txBody>
          <a:bodyPr wrap="square">
            <a:spAutoFit/>
          </a:bodyPr>
          <a:lstStyle/>
          <a:p>
            <a:pPr algn="ctr"/>
            <a:r>
              <a:rPr lang="ru-RU" b="1" i="1" dirty="0">
                <a:solidFill>
                  <a:schemeClr val="accent3">
                    <a:lumMod val="75000"/>
                  </a:schemeClr>
                </a:solidFill>
              </a:rPr>
              <a:t>Предпочитайте интерфейсы абстрактным классам</a:t>
            </a:r>
          </a:p>
        </p:txBody>
      </p:sp>
      <p:sp>
        <p:nvSpPr>
          <p:cNvPr id="3" name="Прямоугольник 2"/>
          <p:cNvSpPr/>
          <p:nvPr/>
        </p:nvSpPr>
        <p:spPr>
          <a:xfrm>
            <a:off x="467544" y="1196752"/>
            <a:ext cx="8064896" cy="1200329"/>
          </a:xfrm>
          <a:prstGeom prst="rect">
            <a:avLst/>
          </a:prstGeom>
        </p:spPr>
        <p:txBody>
          <a:bodyPr wrap="square">
            <a:spAutoFit/>
          </a:bodyPr>
          <a:lstStyle/>
          <a:p>
            <a:pPr algn="just"/>
            <a:r>
              <a:rPr lang="ru-RU" b="1" i="1" dirty="0">
                <a:solidFill>
                  <a:schemeClr val="accent3">
                    <a:lumMod val="75000"/>
                  </a:schemeClr>
                </a:solidFill>
              </a:rPr>
              <a:t>В языке программирования </a:t>
            </a:r>
            <a:r>
              <a:rPr lang="ru-RU" b="1" i="1" dirty="0" err="1">
                <a:solidFill>
                  <a:schemeClr val="accent3">
                    <a:lumMod val="75000"/>
                  </a:schemeClr>
                </a:solidFill>
              </a:rPr>
              <a:t>Java</a:t>
            </a:r>
            <a:r>
              <a:rPr lang="ru-RU" b="1" i="1" dirty="0">
                <a:solidFill>
                  <a:schemeClr val="accent3">
                    <a:lumMod val="75000"/>
                  </a:schemeClr>
                </a:solidFill>
              </a:rPr>
              <a:t> предоставлены два механизма определения типов, которые</a:t>
            </a:r>
            <a:r>
              <a:rPr lang="en-US" b="1" i="1" dirty="0">
                <a:solidFill>
                  <a:schemeClr val="accent3">
                    <a:lumMod val="75000"/>
                  </a:schemeClr>
                </a:solidFill>
              </a:rPr>
              <a:t> </a:t>
            </a:r>
            <a:r>
              <a:rPr lang="ru-RU" b="1" i="1" dirty="0">
                <a:solidFill>
                  <a:schemeClr val="accent3">
                    <a:lumMod val="75000"/>
                  </a:schemeClr>
                </a:solidFill>
              </a:rPr>
              <a:t>допускают   множественность   реализаций:   интерфейсы   и   абстрактные   классы. </a:t>
            </a:r>
          </a:p>
        </p:txBody>
      </p:sp>
      <p:sp>
        <p:nvSpPr>
          <p:cNvPr id="4" name="Прямоугольник 3"/>
          <p:cNvSpPr/>
          <p:nvPr/>
        </p:nvSpPr>
        <p:spPr>
          <a:xfrm>
            <a:off x="5940152" y="3367102"/>
            <a:ext cx="1997968" cy="369332"/>
          </a:xfrm>
          <a:prstGeom prst="rect">
            <a:avLst/>
          </a:prstGeom>
        </p:spPr>
        <p:txBody>
          <a:bodyPr wrap="square">
            <a:spAutoFit/>
          </a:bodyPr>
          <a:lstStyle/>
          <a:p>
            <a:r>
              <a:rPr lang="en-US" b="1" i="1" dirty="0">
                <a:solidFill>
                  <a:schemeClr val="accent4"/>
                </a:solidFill>
              </a:rPr>
              <a:t>Comparable</a:t>
            </a:r>
            <a:endParaRPr lang="ru-RU" b="1" i="1" dirty="0">
              <a:solidFill>
                <a:schemeClr val="accent4"/>
              </a:solidFill>
            </a:endParaRPr>
          </a:p>
        </p:txBody>
      </p:sp>
      <p:sp>
        <p:nvSpPr>
          <p:cNvPr id="5" name="Прямоугольник 4"/>
          <p:cNvSpPr/>
          <p:nvPr/>
        </p:nvSpPr>
        <p:spPr>
          <a:xfrm>
            <a:off x="6444208" y="4221088"/>
            <a:ext cx="1154483" cy="369332"/>
          </a:xfrm>
          <a:prstGeom prst="rect">
            <a:avLst/>
          </a:prstGeom>
        </p:spPr>
        <p:txBody>
          <a:bodyPr wrap="none">
            <a:spAutoFit/>
          </a:bodyPr>
          <a:lstStyle/>
          <a:p>
            <a:r>
              <a:rPr lang="en-US" b="1" i="1" dirty="0">
                <a:solidFill>
                  <a:schemeClr val="accent4"/>
                </a:solidFill>
              </a:rPr>
              <a:t>(</a:t>
            </a:r>
            <a:r>
              <a:rPr lang="en-US" b="1" i="1" dirty="0" err="1">
                <a:solidFill>
                  <a:schemeClr val="accent4"/>
                </a:solidFill>
              </a:rPr>
              <a:t>mixin</a:t>
            </a:r>
            <a:r>
              <a:rPr lang="en-US" b="1" i="1" dirty="0">
                <a:solidFill>
                  <a:schemeClr val="accent4"/>
                </a:solidFill>
              </a:rPr>
              <a:t>)</a:t>
            </a:r>
            <a:endParaRPr lang="ru-RU" b="1" i="1" dirty="0">
              <a:solidFill>
                <a:schemeClr val="accent4"/>
              </a:solidFill>
            </a:endParaRPr>
          </a:p>
        </p:txBody>
      </p:sp>
      <p:sp>
        <p:nvSpPr>
          <p:cNvPr id="6" name="Прямоугольник 5"/>
          <p:cNvSpPr/>
          <p:nvPr/>
        </p:nvSpPr>
        <p:spPr>
          <a:xfrm>
            <a:off x="1043608" y="4221088"/>
            <a:ext cx="4104456" cy="369332"/>
          </a:xfrm>
          <a:prstGeom prst="rect">
            <a:avLst/>
          </a:prstGeom>
        </p:spPr>
        <p:txBody>
          <a:bodyPr wrap="square">
            <a:spAutoFit/>
          </a:bodyPr>
          <a:lstStyle/>
          <a:p>
            <a:r>
              <a:rPr lang="en-US" b="1" i="1" dirty="0">
                <a:solidFill>
                  <a:schemeClr val="accent4"/>
                </a:solidFill>
              </a:rPr>
              <a:t>Skeletal implementation class</a:t>
            </a:r>
            <a:endParaRPr lang="ru-RU" b="1" i="1" dirty="0">
              <a:solidFill>
                <a:schemeClr val="accent4"/>
              </a:solidFill>
            </a:endParaRPr>
          </a:p>
        </p:txBody>
      </p:sp>
      <p:sp>
        <p:nvSpPr>
          <p:cNvPr id="7" name="Прямоугольник 6"/>
          <p:cNvSpPr/>
          <p:nvPr/>
        </p:nvSpPr>
        <p:spPr>
          <a:xfrm>
            <a:off x="1403648" y="3356992"/>
            <a:ext cx="3153427" cy="369332"/>
          </a:xfrm>
          <a:prstGeom prst="rect">
            <a:avLst/>
          </a:prstGeom>
        </p:spPr>
        <p:txBody>
          <a:bodyPr wrap="none">
            <a:spAutoFit/>
          </a:bodyPr>
          <a:lstStyle/>
          <a:p>
            <a:r>
              <a:rPr lang="en-US" b="1" i="1" dirty="0">
                <a:solidFill>
                  <a:schemeClr val="accent4"/>
                </a:solidFill>
              </a:rPr>
              <a:t>Collections Framework</a:t>
            </a:r>
            <a:endParaRPr lang="ru-RU" b="1" i="1" dirty="0">
              <a:solidFill>
                <a:schemeClr val="accent4"/>
              </a:solidFill>
            </a:endParaRPr>
          </a:p>
        </p:txBody>
      </p:sp>
    </p:spTree>
    <p:extLst>
      <p:ext uri="{BB962C8B-B14F-4D97-AF65-F5344CB8AC3E}">
        <p14:creationId xmlns:p14="http://schemas.microsoft.com/office/powerpoint/2010/main" val="2395612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798360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42658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95222" y="692696"/>
            <a:ext cx="8280920" cy="3785652"/>
          </a:xfrm>
          <a:prstGeom prst="rect">
            <a:avLst/>
          </a:prstGeom>
        </p:spPr>
        <p:txBody>
          <a:bodyPr wrap="square">
            <a:spAutoFit/>
          </a:bodyPr>
          <a:lstStyle/>
          <a:p>
            <a:endParaRPr lang="ru-RU" sz="1600" dirty="0"/>
          </a:p>
          <a:p>
            <a:r>
              <a:rPr lang="ru-RU" sz="1600" b="1" i="1" dirty="0">
                <a:solidFill>
                  <a:schemeClr val="accent3"/>
                </a:solidFill>
              </a:rPr>
              <a:t>Подклассом (</a:t>
            </a:r>
            <a:r>
              <a:rPr lang="ru-RU" sz="1600" b="1" i="1" dirty="0" err="1">
                <a:solidFill>
                  <a:schemeClr val="accent3"/>
                </a:solidFill>
              </a:rPr>
              <a:t>subclass</a:t>
            </a:r>
            <a:r>
              <a:rPr lang="ru-RU" sz="1600" b="1" i="1" dirty="0">
                <a:solidFill>
                  <a:schemeClr val="accent3"/>
                </a:solidFill>
              </a:rPr>
              <a:t>)  – называется  класс ,  объявленный  внутри другого  класса. </a:t>
            </a:r>
          </a:p>
          <a:p>
            <a:endParaRPr lang="ru-RU" sz="1600" b="1" i="1" dirty="0">
              <a:solidFill>
                <a:schemeClr val="accent3"/>
              </a:solidFill>
            </a:endParaRPr>
          </a:p>
          <a:p>
            <a:r>
              <a:rPr lang="ru-RU" sz="1600" b="1" i="1" dirty="0">
                <a:solidFill>
                  <a:schemeClr val="accent3"/>
                </a:solidFill>
              </a:rPr>
              <a:t>Подклассы используются:</a:t>
            </a:r>
          </a:p>
          <a:p>
            <a:endParaRPr lang="ru-RU" sz="1600" b="1" i="1" dirty="0">
              <a:solidFill>
                <a:schemeClr val="accent3"/>
              </a:solidFill>
            </a:endParaRPr>
          </a:p>
          <a:p>
            <a:r>
              <a:rPr lang="ru-RU" sz="1600" b="1" i="1" dirty="0">
                <a:solidFill>
                  <a:schemeClr val="accent3"/>
                </a:solidFill>
              </a:rPr>
              <a:t>●      При реализации класса со сложной логикой работы .  Возможна ситуация  в которой Вам  понадобятся некоторые вспомогательные классы  ( для  расчетов , специфического  вывода  информации и т.д.).  Что  бы « не засорять »  проект служебными классами ,  как  правила их реализуют в виде подклассов .</a:t>
            </a:r>
          </a:p>
          <a:p>
            <a:endParaRPr lang="ru-RU" sz="1600" b="1" i="1" dirty="0">
              <a:solidFill>
                <a:schemeClr val="accent3"/>
              </a:solidFill>
            </a:endParaRPr>
          </a:p>
          <a:p>
            <a:r>
              <a:rPr lang="ru-RU" sz="1600" b="1" i="1" dirty="0">
                <a:solidFill>
                  <a:schemeClr val="accent3"/>
                </a:solidFill>
              </a:rPr>
              <a:t>●      Для  реализации класса помощника ,  который позволяет управлять экземпляром  другого  класса.</a:t>
            </a:r>
            <a:endParaRPr lang="uk-UA" sz="1600" b="1" i="1" dirty="0">
              <a:solidFill>
                <a:schemeClr val="accent3"/>
              </a:solidFill>
            </a:endParaRPr>
          </a:p>
        </p:txBody>
      </p:sp>
      <p:sp>
        <p:nvSpPr>
          <p:cNvPr id="3" name="Rectangle 2"/>
          <p:cNvSpPr/>
          <p:nvPr/>
        </p:nvSpPr>
        <p:spPr>
          <a:xfrm>
            <a:off x="0" y="332656"/>
            <a:ext cx="6928966" cy="461665"/>
          </a:xfrm>
          <a:prstGeom prst="rect">
            <a:avLst/>
          </a:prstGeom>
        </p:spPr>
        <p:txBody>
          <a:bodyPr wrap="square">
            <a:spAutoFit/>
          </a:bodyPr>
          <a:lstStyle/>
          <a:p>
            <a:pPr algn="ctr"/>
            <a:r>
              <a:rPr lang="ru-RU" sz="2400" b="1" i="1" dirty="0">
                <a:solidFill>
                  <a:schemeClr val="accent3"/>
                </a:solidFill>
              </a:rPr>
              <a:t>Вложенные классы  (</a:t>
            </a:r>
            <a:r>
              <a:rPr lang="ru-RU" sz="2400" b="1" i="1" dirty="0" err="1">
                <a:solidFill>
                  <a:schemeClr val="accent3"/>
                </a:solidFill>
              </a:rPr>
              <a:t>Subclassing</a:t>
            </a:r>
            <a:r>
              <a:rPr lang="ru-RU" sz="2400" b="1" i="1" dirty="0">
                <a:solidFill>
                  <a:schemeClr val="accent3"/>
                </a:solidFill>
              </a:rPr>
              <a:t>)</a:t>
            </a:r>
          </a:p>
        </p:txBody>
      </p:sp>
    </p:spTree>
    <p:extLst>
      <p:ext uri="{BB962C8B-B14F-4D97-AF65-F5344CB8AC3E}">
        <p14:creationId xmlns:p14="http://schemas.microsoft.com/office/powerpoint/2010/main" val="18603103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1640" y="548680"/>
            <a:ext cx="7128792" cy="5755422"/>
          </a:xfrm>
          <a:prstGeom prst="rect">
            <a:avLst/>
          </a:prstGeom>
        </p:spPr>
        <p:txBody>
          <a:bodyPr wrap="square">
            <a:spAutoFit/>
          </a:bodyPr>
          <a:lstStyle/>
          <a:p>
            <a:r>
              <a:rPr lang="en-US" sz="1600" b="1" i="1" dirty="0">
                <a:solidFill>
                  <a:schemeClr val="accent3"/>
                </a:solidFill>
              </a:rPr>
              <a:t> class Base {</a:t>
            </a:r>
          </a:p>
          <a:p>
            <a:r>
              <a:rPr lang="en-US" sz="1600" b="1" i="1" dirty="0">
                <a:solidFill>
                  <a:schemeClr val="accent3"/>
                </a:solidFill>
              </a:rPr>
              <a:t>        void method1() {}</a:t>
            </a:r>
          </a:p>
          <a:p>
            <a:r>
              <a:rPr lang="en-US" sz="1600" b="1" i="1" dirty="0">
                <a:solidFill>
                  <a:schemeClr val="accent3"/>
                </a:solidFill>
              </a:rPr>
              <a:t>        void method2() {}</a:t>
            </a:r>
          </a:p>
          <a:p>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    class A { // </a:t>
            </a:r>
            <a:r>
              <a:rPr lang="ru-RU" sz="1600" b="1" i="1" dirty="0">
                <a:solidFill>
                  <a:schemeClr val="accent3"/>
                </a:solidFill>
              </a:rPr>
              <a:t>нормальный класс</a:t>
            </a:r>
          </a:p>
          <a:p>
            <a:r>
              <a:rPr lang="ru-RU" sz="1600" b="1" i="1" dirty="0">
                <a:solidFill>
                  <a:schemeClr val="accent3"/>
                </a:solidFill>
              </a:rPr>
              <a:t>    </a:t>
            </a:r>
          </a:p>
          <a:p>
            <a:r>
              <a:rPr lang="ru-RU" sz="1600" b="1" i="1" dirty="0">
                <a:solidFill>
                  <a:schemeClr val="accent3"/>
                </a:solidFill>
              </a:rPr>
              <a:t>        </a:t>
            </a:r>
            <a:r>
              <a:rPr lang="en-US" sz="1600" b="1" i="1" dirty="0">
                <a:solidFill>
                  <a:schemeClr val="accent4"/>
                </a:solidFill>
              </a:rPr>
              <a:t>static class B {} // </a:t>
            </a:r>
            <a:r>
              <a:rPr lang="ru-RU" sz="1600" b="1" i="1" dirty="0">
                <a:solidFill>
                  <a:schemeClr val="accent4"/>
                </a:solidFill>
              </a:rPr>
              <a:t>статический вложенный класс</a:t>
            </a:r>
          </a:p>
          <a:p>
            <a:r>
              <a:rPr lang="ru-RU" sz="1600" b="1" i="1" dirty="0">
                <a:solidFill>
                  <a:schemeClr val="accent4"/>
                </a:solidFill>
              </a:rPr>
              <a:t>    </a:t>
            </a:r>
          </a:p>
          <a:p>
            <a:r>
              <a:rPr lang="ru-RU" sz="1600" b="1" i="1" dirty="0">
                <a:solidFill>
                  <a:schemeClr val="accent3"/>
                </a:solidFill>
              </a:rPr>
              <a:t>        </a:t>
            </a:r>
            <a:r>
              <a:rPr lang="en-US" sz="1600" b="1" i="1" dirty="0">
                <a:solidFill>
                  <a:schemeClr val="accent4"/>
                </a:solidFill>
              </a:rPr>
              <a:t>class C {} // </a:t>
            </a:r>
            <a:r>
              <a:rPr lang="ru-RU" sz="1600" b="1" i="1" dirty="0">
                <a:solidFill>
                  <a:schemeClr val="accent4"/>
                </a:solidFill>
              </a:rPr>
              <a:t>внутренний класс</a:t>
            </a:r>
          </a:p>
          <a:p>
            <a:r>
              <a:rPr lang="ru-RU" sz="1600" b="1" i="1" dirty="0">
                <a:solidFill>
                  <a:schemeClr val="accent3"/>
                </a:solidFill>
              </a:rPr>
              <a:t>    </a:t>
            </a:r>
          </a:p>
          <a:p>
            <a:r>
              <a:rPr lang="ru-RU" sz="1600" b="1" i="1" dirty="0">
                <a:solidFill>
                  <a:schemeClr val="accent3"/>
                </a:solidFill>
              </a:rPr>
              <a:t>        </a:t>
            </a:r>
            <a:r>
              <a:rPr lang="en-US" sz="1600" b="1" i="1" dirty="0">
                <a:solidFill>
                  <a:schemeClr val="accent3"/>
                </a:solidFill>
              </a:rPr>
              <a:t>void f() {</a:t>
            </a:r>
          </a:p>
          <a:p>
            <a:r>
              <a:rPr lang="en-US" sz="1600" b="1" i="1" dirty="0">
                <a:solidFill>
                  <a:schemeClr val="accent3"/>
                </a:solidFill>
              </a:rPr>
              <a:t>            </a:t>
            </a:r>
            <a:r>
              <a:rPr lang="en-US" sz="1600" b="1" i="1" dirty="0">
                <a:solidFill>
                  <a:schemeClr val="accent4"/>
                </a:solidFill>
              </a:rPr>
              <a:t>class D {} // </a:t>
            </a:r>
            <a:r>
              <a:rPr lang="ru-RU" sz="1600" b="1" i="1" dirty="0">
                <a:solidFill>
                  <a:schemeClr val="accent4"/>
                </a:solidFill>
              </a:rPr>
              <a:t>локальный внутренний класс</a:t>
            </a:r>
          </a:p>
          <a:p>
            <a:r>
              <a:rPr lang="ru-RU" sz="1600" b="1" i="1" dirty="0">
                <a:solidFill>
                  <a:schemeClr val="accent3"/>
                </a:solidFill>
              </a:rPr>
              <a:t>        }</a:t>
            </a:r>
          </a:p>
          <a:p>
            <a:r>
              <a:rPr lang="ru-RU" sz="1600" b="1" i="1" dirty="0">
                <a:solidFill>
                  <a:schemeClr val="accent3"/>
                </a:solidFill>
              </a:rPr>
              <a:t>    </a:t>
            </a:r>
          </a:p>
          <a:p>
            <a:r>
              <a:rPr lang="ru-RU" sz="1600" b="1" i="1" dirty="0">
                <a:solidFill>
                  <a:schemeClr val="accent3"/>
                </a:solidFill>
              </a:rPr>
              <a:t>        </a:t>
            </a:r>
            <a:r>
              <a:rPr lang="en-US" sz="1600" b="1" i="1" dirty="0">
                <a:solidFill>
                  <a:schemeClr val="accent3"/>
                </a:solidFill>
              </a:rPr>
              <a:t>void g() {</a:t>
            </a:r>
          </a:p>
          <a:p>
            <a:r>
              <a:rPr lang="en-US" sz="1600" b="1" i="1" dirty="0">
                <a:solidFill>
                  <a:schemeClr val="accent3"/>
                </a:solidFill>
              </a:rPr>
              <a:t>            // </a:t>
            </a:r>
            <a:r>
              <a:rPr lang="ru-RU" sz="1600" b="1" i="1" dirty="0">
                <a:solidFill>
                  <a:schemeClr val="accent3"/>
                </a:solidFill>
              </a:rPr>
              <a:t>анонимный класс</a:t>
            </a:r>
          </a:p>
          <a:p>
            <a:r>
              <a:rPr lang="ru-RU" sz="1600" b="1" i="1" dirty="0">
                <a:solidFill>
                  <a:schemeClr val="accent3"/>
                </a:solidFill>
              </a:rPr>
              <a:t>            </a:t>
            </a:r>
            <a:r>
              <a:rPr lang="en-US" sz="1600" b="1" i="1" dirty="0">
                <a:solidFill>
                  <a:schemeClr val="accent3"/>
                </a:solidFill>
              </a:rPr>
              <a:t>Base </a:t>
            </a:r>
            <a:r>
              <a:rPr lang="en-US" sz="1600" b="1" i="1" dirty="0" err="1">
                <a:solidFill>
                  <a:schemeClr val="accent3"/>
                </a:solidFill>
              </a:rPr>
              <a:t>bref</a:t>
            </a:r>
            <a:r>
              <a:rPr lang="en-US" sz="1600" b="1" i="1" dirty="0">
                <a:solidFill>
                  <a:schemeClr val="accent3"/>
                </a:solidFill>
              </a:rPr>
              <a:t> = new Base() { </a:t>
            </a:r>
          </a:p>
          <a:p>
            <a:r>
              <a:rPr lang="en-US" sz="1600" b="1" i="1" dirty="0">
                <a:solidFill>
                  <a:schemeClr val="accent3"/>
                </a:solidFill>
              </a:rPr>
              <a:t>                void method1() {}</a:t>
            </a:r>
          </a:p>
          <a:p>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    }</a:t>
            </a:r>
          </a:p>
          <a:p>
            <a:endParaRPr lang="en-US" sz="1600" b="1" i="1" dirty="0">
              <a:solidFill>
                <a:schemeClr val="accent3"/>
              </a:solidFill>
            </a:endParaRPr>
          </a:p>
        </p:txBody>
      </p:sp>
    </p:spTree>
    <p:extLst>
      <p:ext uri="{BB962C8B-B14F-4D97-AF65-F5344CB8AC3E}">
        <p14:creationId xmlns:p14="http://schemas.microsoft.com/office/powerpoint/2010/main" val="42461976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332656"/>
            <a:ext cx="7776864" cy="830997"/>
          </a:xfrm>
          <a:prstGeom prst="rect">
            <a:avLst/>
          </a:prstGeom>
        </p:spPr>
        <p:txBody>
          <a:bodyPr wrap="square">
            <a:spAutoFit/>
          </a:bodyPr>
          <a:lstStyle/>
          <a:p>
            <a:r>
              <a:rPr lang="ru-RU" sz="2400" b="1" i="1" dirty="0">
                <a:solidFill>
                  <a:schemeClr val="accent3"/>
                </a:solidFill>
              </a:rPr>
              <a:t>"внутренние классы" - (</a:t>
            </a:r>
            <a:r>
              <a:rPr lang="ru-RU" sz="2400" b="1" i="1" dirty="0" err="1">
                <a:solidFill>
                  <a:schemeClr val="accent3"/>
                </a:solidFill>
              </a:rPr>
              <a:t>inner</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a:p>
            <a:r>
              <a:rPr lang="ru-RU" sz="2400" b="1" i="1" dirty="0">
                <a:solidFill>
                  <a:schemeClr val="accent3"/>
                </a:solidFill>
              </a:rPr>
              <a:t>"вложенные классы" - (</a:t>
            </a:r>
            <a:r>
              <a:rPr lang="ru-RU" sz="2400" b="1" i="1" dirty="0" err="1">
                <a:solidFill>
                  <a:schemeClr val="accent3"/>
                </a:solidFill>
              </a:rPr>
              <a:t>nested</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p:txBody>
      </p:sp>
      <p:sp>
        <p:nvSpPr>
          <p:cNvPr id="3" name="Rectangle 2"/>
          <p:cNvSpPr/>
          <p:nvPr/>
        </p:nvSpPr>
        <p:spPr>
          <a:xfrm>
            <a:off x="1009384" y="1556792"/>
            <a:ext cx="7272808" cy="3970318"/>
          </a:xfrm>
          <a:prstGeom prst="rect">
            <a:avLst/>
          </a:prstGeom>
        </p:spPr>
        <p:txBody>
          <a:bodyPr wrap="square">
            <a:spAutoFit/>
          </a:bodyPr>
          <a:lstStyle/>
          <a:p>
            <a:r>
              <a:rPr lang="en-US" sz="1050" b="1" i="1" dirty="0">
                <a:solidFill>
                  <a:schemeClr val="accent3"/>
                </a:solidFill>
              </a:rPr>
              <a:t>package inner;</a:t>
            </a:r>
          </a:p>
          <a:p>
            <a:endParaRPr lang="en-US" sz="1050" b="1" i="1" dirty="0">
              <a:solidFill>
                <a:schemeClr val="accent3"/>
              </a:solidFill>
            </a:endParaRPr>
          </a:p>
          <a:p>
            <a:r>
              <a:rPr lang="en-US" sz="1050" b="1" i="1" dirty="0">
                <a:solidFill>
                  <a:schemeClr val="accent3"/>
                </a:solidFill>
              </a:rPr>
              <a:t>import static </a:t>
            </a:r>
            <a:r>
              <a:rPr lang="en-US" sz="1050" b="1" i="1" dirty="0" err="1">
                <a:solidFill>
                  <a:schemeClr val="accent3"/>
                </a:solidFill>
              </a:rPr>
              <a:t>java.lang.System.out</a:t>
            </a:r>
            <a:r>
              <a:rPr lang="en-US" sz="1050" b="1" i="1" dirty="0">
                <a:solidFill>
                  <a:schemeClr val="accent3"/>
                </a:solidFill>
              </a:rPr>
              <a:t>;</a:t>
            </a:r>
          </a:p>
          <a:p>
            <a:endParaRPr lang="en-US" sz="1050" b="1" i="1" dirty="0">
              <a:solidFill>
                <a:schemeClr val="accent3"/>
              </a:solidFill>
            </a:endParaRPr>
          </a:p>
          <a:p>
            <a:r>
              <a:rPr lang="en-US" sz="1050" b="1" i="1" dirty="0">
                <a:solidFill>
                  <a:schemeClr val="accent3"/>
                </a:solidFill>
              </a:rPr>
              <a:t>public class Test </a:t>
            </a:r>
          </a:p>
          <a:p>
            <a:r>
              <a:rPr lang="en-US" sz="1050" b="1" i="1" dirty="0">
                <a:solidFill>
                  <a:schemeClr val="accent3"/>
                </a:solidFill>
              </a:rPr>
              <a:t>{</a:t>
            </a:r>
          </a:p>
          <a:p>
            <a:r>
              <a:rPr lang="en-US" sz="1050" b="1" i="1" dirty="0">
                <a:solidFill>
                  <a:schemeClr val="accent3"/>
                </a:solidFill>
              </a:rPr>
              <a:t>public String </a:t>
            </a:r>
            <a:r>
              <a:rPr lang="en-US" sz="1050" b="1" i="1" dirty="0" err="1">
                <a:solidFill>
                  <a:schemeClr val="accent3"/>
                </a:solidFill>
              </a:rPr>
              <a:t>testfield</a:t>
            </a:r>
            <a:r>
              <a:rPr lang="en-US" sz="1050" b="1" i="1" dirty="0">
                <a:solidFill>
                  <a:schemeClr val="accent3"/>
                </a:solidFill>
              </a:rPr>
              <a:t>="(</a:t>
            </a:r>
            <a:r>
              <a:rPr lang="en-US" sz="1050" b="1" i="1" dirty="0" err="1">
                <a:solidFill>
                  <a:schemeClr val="accent3"/>
                </a:solidFill>
              </a:rPr>
              <a:t>testfield</a:t>
            </a:r>
            <a:r>
              <a:rPr lang="en-US" sz="1050" b="1" i="1" dirty="0">
                <a:solidFill>
                  <a:schemeClr val="accent3"/>
                </a:solidFill>
              </a:rPr>
              <a:t>!)";</a:t>
            </a:r>
          </a:p>
          <a:p>
            <a:r>
              <a:rPr lang="en-US" sz="1050" b="1" i="1" dirty="0">
                <a:solidFill>
                  <a:srgbClr val="FF0000"/>
                </a:solidFill>
              </a:rPr>
              <a:t>public static class </a:t>
            </a:r>
            <a:r>
              <a:rPr lang="en-US" sz="1050" b="1" i="1" dirty="0" err="1">
                <a:solidFill>
                  <a:srgbClr val="FF0000"/>
                </a:solidFill>
              </a:rPr>
              <a:t>Mynested</a:t>
            </a:r>
            <a:r>
              <a:rPr lang="en-US" sz="1050" b="1" i="1" dirty="0">
                <a:solidFill>
                  <a:schemeClr val="accent4"/>
                </a:solidFill>
              </a:rPr>
              <a:t>/*nested class</a:t>
            </a:r>
            <a:endParaRPr lang="ru-RU" sz="1050" b="1" i="1" dirty="0">
              <a:solidFill>
                <a:schemeClr val="accent4"/>
              </a:solidFill>
            </a:endParaRPr>
          </a:p>
          <a:p>
            <a:r>
              <a:rPr lang="en-US" sz="1050" b="1" i="1" dirty="0">
                <a:solidFill>
                  <a:schemeClr val="accent4"/>
                </a:solidFill>
              </a:rPr>
              <a:t> </a:t>
            </a:r>
            <a:r>
              <a:rPr lang="ru-RU" sz="1050" b="1" i="1" dirty="0">
                <a:solidFill>
                  <a:schemeClr val="accent4"/>
                </a:solidFill>
              </a:rPr>
              <a:t>вложенный класс независим от внешнего (без объекта внешнего класса)*/</a:t>
            </a:r>
          </a:p>
          <a:p>
            <a:r>
              <a:rPr lang="ru-RU" sz="1050" b="1" i="1" dirty="0">
                <a:solidFill>
                  <a:schemeClr val="accent4"/>
                </a:solidFill>
              </a:rPr>
              <a:t>{</a:t>
            </a:r>
          </a:p>
          <a:p>
            <a:pPr lvl="1"/>
            <a:r>
              <a:rPr lang="en-US" sz="1050" b="1" i="1" dirty="0">
                <a:solidFill>
                  <a:schemeClr val="accent3"/>
                </a:solidFill>
              </a:rPr>
              <a:t>public String nested="(nested!)";</a:t>
            </a:r>
          </a:p>
          <a:p>
            <a:pPr lvl="1"/>
            <a:r>
              <a:rPr lang="en-US" sz="1050" b="1" i="1" dirty="0">
                <a:solidFill>
                  <a:schemeClr val="accent3"/>
                </a:solidFill>
              </a:rPr>
              <a:t>public void </a:t>
            </a:r>
            <a:r>
              <a:rPr lang="en-US" sz="1050" b="1" i="1" dirty="0" err="1">
                <a:solidFill>
                  <a:schemeClr val="accent3"/>
                </a:solidFill>
              </a:rPr>
              <a:t>nestedshow</a:t>
            </a:r>
            <a:r>
              <a:rPr lang="en-US" sz="1050" b="1" i="1" dirty="0">
                <a:solidFill>
                  <a:schemeClr val="accent3"/>
                </a:solidFill>
              </a:rPr>
              <a:t>(){</a:t>
            </a:r>
          </a:p>
          <a:p>
            <a:pPr lvl="1"/>
            <a:r>
              <a:rPr lang="en-US" sz="1050" b="1" i="1" dirty="0" err="1">
                <a:solidFill>
                  <a:schemeClr val="accent3"/>
                </a:solidFill>
              </a:rPr>
              <a:t>out.println</a:t>
            </a:r>
            <a:r>
              <a:rPr lang="en-US" sz="1050" b="1" i="1" dirty="0">
                <a:solidFill>
                  <a:schemeClr val="accent3"/>
                </a:solidFill>
              </a:rPr>
              <a:t>("</a:t>
            </a:r>
            <a:r>
              <a:rPr lang="ru-RU" sz="1050" b="1" i="1" dirty="0">
                <a:solidFill>
                  <a:schemeClr val="accent3"/>
                </a:solidFill>
              </a:rPr>
              <a:t>Привет я </a:t>
            </a:r>
            <a:r>
              <a:rPr lang="ru-RU" sz="1050" b="1" i="1" dirty="0" err="1">
                <a:solidFill>
                  <a:schemeClr val="accent3"/>
                </a:solidFill>
              </a:rPr>
              <a:t>вложеный</a:t>
            </a:r>
            <a:r>
              <a:rPr lang="ru-RU" sz="1050" b="1" i="1" dirty="0">
                <a:solidFill>
                  <a:schemeClr val="accent3"/>
                </a:solidFill>
              </a:rPr>
              <a:t> класс !"+</a:t>
            </a:r>
            <a:r>
              <a:rPr lang="en-US" sz="1050" b="1" i="1" dirty="0">
                <a:solidFill>
                  <a:schemeClr val="accent3"/>
                </a:solidFill>
              </a:rPr>
              <a:t>nested);}</a:t>
            </a:r>
          </a:p>
          <a:p>
            <a:r>
              <a:rPr lang="en-US" sz="1050" b="1" i="1" dirty="0">
                <a:solidFill>
                  <a:schemeClr val="accent3"/>
                </a:solidFill>
              </a:rPr>
              <a:t>		</a:t>
            </a:r>
            <a:r>
              <a:rPr lang="en-US" sz="1050" b="1" i="1" dirty="0">
                <a:solidFill>
                  <a:schemeClr val="accent4"/>
                </a:solidFill>
              </a:rPr>
              <a:t>}</a:t>
            </a:r>
          </a:p>
          <a:p>
            <a:r>
              <a:rPr lang="en-US" sz="1050" b="1" i="1" dirty="0">
                <a:solidFill>
                  <a:srgbClr val="FF0000"/>
                </a:solidFill>
              </a:rPr>
              <a:t>public  class </a:t>
            </a:r>
            <a:r>
              <a:rPr lang="en-US" sz="1050" b="1" i="1" dirty="0" err="1">
                <a:solidFill>
                  <a:srgbClr val="FF0000"/>
                </a:solidFill>
              </a:rPr>
              <a:t>Myinner</a:t>
            </a:r>
            <a:r>
              <a:rPr lang="en-US" sz="1050" b="1" i="1" dirty="0">
                <a:solidFill>
                  <a:schemeClr val="accent4"/>
                </a:solidFill>
              </a:rPr>
              <a:t>/*inner class </a:t>
            </a:r>
            <a:endParaRPr lang="ru-RU" sz="1050" b="1" i="1" dirty="0">
              <a:solidFill>
                <a:schemeClr val="accent4"/>
              </a:solidFill>
            </a:endParaRPr>
          </a:p>
          <a:p>
            <a:r>
              <a:rPr lang="ru-RU" sz="1050" b="1" i="1" dirty="0">
                <a:solidFill>
                  <a:schemeClr val="accent4"/>
                </a:solidFill>
              </a:rPr>
              <a:t>вложенный класс зависим от внешнего (необходим объекта внешнего класса)*/</a:t>
            </a:r>
          </a:p>
          <a:p>
            <a:r>
              <a:rPr lang="ru-RU" sz="1050" b="1" i="1" dirty="0">
                <a:solidFill>
                  <a:schemeClr val="accent4"/>
                </a:solidFill>
              </a:rPr>
              <a:t>{</a:t>
            </a:r>
          </a:p>
          <a:p>
            <a:pPr lvl="1"/>
            <a:r>
              <a:rPr lang="en-US" sz="1050" b="1" i="1" dirty="0">
                <a:solidFill>
                  <a:schemeClr val="accent3"/>
                </a:solidFill>
              </a:rPr>
              <a:t>public String inner="(inner!)";</a:t>
            </a:r>
          </a:p>
          <a:p>
            <a:pPr lvl="1"/>
            <a:r>
              <a:rPr lang="en-US" sz="1050" b="1" i="1" dirty="0">
                <a:solidFill>
                  <a:schemeClr val="accent3"/>
                </a:solidFill>
              </a:rPr>
              <a:t>public void </a:t>
            </a:r>
            <a:r>
              <a:rPr lang="en-US" sz="1050" b="1" i="1" dirty="0" err="1">
                <a:solidFill>
                  <a:schemeClr val="accent3"/>
                </a:solidFill>
              </a:rPr>
              <a:t>innershow</a:t>
            </a:r>
            <a:r>
              <a:rPr lang="en-US" sz="1050" b="1" i="1" dirty="0">
                <a:solidFill>
                  <a:schemeClr val="accent3"/>
                </a:solidFill>
              </a:rPr>
              <a:t>()	{</a:t>
            </a:r>
          </a:p>
          <a:p>
            <a:pPr lvl="1"/>
            <a:r>
              <a:rPr lang="en-US" sz="1050" b="1" i="1" dirty="0" err="1">
                <a:solidFill>
                  <a:schemeClr val="accent3"/>
                </a:solidFill>
              </a:rPr>
              <a:t>out.println</a:t>
            </a:r>
            <a:r>
              <a:rPr lang="en-US" sz="1050" b="1" i="1" dirty="0">
                <a:solidFill>
                  <a:schemeClr val="accent3"/>
                </a:solidFill>
              </a:rPr>
              <a:t>("</a:t>
            </a:r>
            <a:r>
              <a:rPr lang="ru-RU" sz="1050" b="1" i="1" dirty="0">
                <a:solidFill>
                  <a:schemeClr val="accent3"/>
                </a:solidFill>
              </a:rPr>
              <a:t>Привет я </a:t>
            </a:r>
            <a:r>
              <a:rPr lang="ru-RU" sz="1050" b="1" i="1" dirty="0" err="1">
                <a:solidFill>
                  <a:schemeClr val="accent3"/>
                </a:solidFill>
              </a:rPr>
              <a:t>вложеный</a:t>
            </a:r>
            <a:r>
              <a:rPr lang="ru-RU" sz="1050" b="1" i="1" dirty="0">
                <a:solidFill>
                  <a:schemeClr val="accent3"/>
                </a:solidFill>
              </a:rPr>
              <a:t> класс !"+</a:t>
            </a:r>
            <a:r>
              <a:rPr lang="en-US" sz="1050" b="1" i="1" dirty="0">
                <a:solidFill>
                  <a:schemeClr val="accent3"/>
                </a:solidFill>
              </a:rPr>
              <a:t>inner);}</a:t>
            </a:r>
          </a:p>
          <a:p>
            <a:r>
              <a:rPr lang="en-US" sz="1050" b="1" i="1" dirty="0">
                <a:solidFill>
                  <a:schemeClr val="accent3"/>
                </a:solidFill>
              </a:rPr>
              <a:t>	</a:t>
            </a:r>
            <a:r>
              <a:rPr lang="en-US" sz="1050" b="1" i="1" dirty="0">
                <a:solidFill>
                  <a:schemeClr val="accent4"/>
                </a:solidFill>
              </a:rPr>
              <a:t>}</a:t>
            </a:r>
          </a:p>
          <a:p>
            <a:r>
              <a:rPr lang="en-US" sz="1050" b="1" i="1" dirty="0">
                <a:solidFill>
                  <a:schemeClr val="accent3"/>
                </a:solidFill>
              </a:rPr>
              <a:t>public void show() {</a:t>
            </a:r>
          </a:p>
          <a:p>
            <a:r>
              <a:rPr lang="en-US" sz="1050" b="1" i="1" dirty="0">
                <a:solidFill>
                  <a:schemeClr val="accent3"/>
                </a:solidFill>
              </a:rPr>
              <a:t>	</a:t>
            </a:r>
            <a:r>
              <a:rPr lang="en-US" sz="1050" b="1" i="1" dirty="0" err="1">
                <a:solidFill>
                  <a:schemeClr val="accent3"/>
                </a:solidFill>
              </a:rPr>
              <a:t>System.out.println</a:t>
            </a:r>
            <a:r>
              <a:rPr lang="en-US" sz="1050" b="1" i="1" dirty="0">
                <a:solidFill>
                  <a:schemeClr val="accent3"/>
                </a:solidFill>
              </a:rPr>
              <a:t>("</a:t>
            </a:r>
            <a:r>
              <a:rPr lang="ru-RU" sz="1050" b="1" i="1" dirty="0">
                <a:solidFill>
                  <a:schemeClr val="accent3"/>
                </a:solidFill>
              </a:rPr>
              <a:t>Привет я просто класс!"+</a:t>
            </a:r>
            <a:r>
              <a:rPr lang="en-US" sz="1050" b="1" i="1" dirty="0" err="1">
                <a:solidFill>
                  <a:schemeClr val="accent3"/>
                </a:solidFill>
              </a:rPr>
              <a:t>testfield</a:t>
            </a:r>
            <a:r>
              <a:rPr lang="en-US" sz="1050" b="1" i="1" dirty="0">
                <a:solidFill>
                  <a:schemeClr val="accent3"/>
                </a:solidFill>
              </a:rPr>
              <a:t>);}</a:t>
            </a:r>
          </a:p>
          <a:p>
            <a:r>
              <a:rPr lang="en-US" sz="1050" b="1" i="1" dirty="0">
                <a:solidFill>
                  <a:schemeClr val="accent3"/>
                </a:solidFill>
              </a:rPr>
              <a:t>}</a:t>
            </a:r>
            <a:endParaRPr lang="ru-RU" sz="1050" b="1" i="1" dirty="0">
              <a:solidFill>
                <a:schemeClr val="accent3"/>
              </a:solidFill>
            </a:endParaRPr>
          </a:p>
        </p:txBody>
      </p:sp>
    </p:spTree>
    <p:extLst>
      <p:ext uri="{BB962C8B-B14F-4D97-AF65-F5344CB8AC3E}">
        <p14:creationId xmlns:p14="http://schemas.microsoft.com/office/powerpoint/2010/main" val="16552500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624" y="1340768"/>
            <a:ext cx="7416824" cy="4278094"/>
          </a:xfrm>
          <a:prstGeom prst="rect">
            <a:avLst/>
          </a:prstGeom>
        </p:spPr>
        <p:txBody>
          <a:bodyPr wrap="square">
            <a:spAutoFit/>
          </a:bodyPr>
          <a:lstStyle/>
          <a:p>
            <a:r>
              <a:rPr lang="en-US" sz="1600" b="1" i="1" dirty="0">
                <a:solidFill>
                  <a:schemeClr val="accent3"/>
                </a:solidFill>
              </a:rPr>
              <a:t>package inner;</a:t>
            </a:r>
          </a:p>
          <a:p>
            <a:endParaRPr lang="en-US" sz="1600" b="1" i="1" dirty="0">
              <a:solidFill>
                <a:schemeClr val="accent3"/>
              </a:solidFill>
            </a:endParaRPr>
          </a:p>
          <a:p>
            <a:r>
              <a:rPr lang="en-US" sz="1600" b="1" i="1" dirty="0">
                <a:solidFill>
                  <a:schemeClr val="accent3"/>
                </a:solidFill>
              </a:rPr>
              <a:t>public class inner {</a:t>
            </a: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 @</a:t>
            </a:r>
            <a:r>
              <a:rPr lang="en-US" sz="1600" b="1" i="1" dirty="0" err="1">
                <a:solidFill>
                  <a:schemeClr val="accent3"/>
                </a:solidFill>
              </a:rPr>
              <a:t>param</a:t>
            </a:r>
            <a:r>
              <a:rPr lang="en-US" sz="1600" b="1" i="1" dirty="0">
                <a:solidFill>
                  <a:schemeClr val="accent3"/>
                </a:solidFill>
              </a:rPr>
              <a:t> </a:t>
            </a:r>
            <a:r>
              <a:rPr lang="en-US" sz="1600" b="1" i="1" dirty="0" err="1">
                <a:solidFill>
                  <a:schemeClr val="accent3"/>
                </a:solidFill>
              </a:rPr>
              <a:t>args</a:t>
            </a:r>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3"/>
                </a:solidFill>
              </a:rPr>
              <a:t>		// TODO Auto-generated method stub</a:t>
            </a:r>
          </a:p>
          <a:p>
            <a:r>
              <a:rPr lang="en-US" sz="1600" b="1" i="1" dirty="0">
                <a:solidFill>
                  <a:schemeClr val="accent3"/>
                </a:solidFill>
              </a:rPr>
              <a:t>    Test a=new Test();</a:t>
            </a:r>
          </a:p>
          <a:p>
            <a:r>
              <a:rPr lang="en-US" sz="1600" b="1" i="1" dirty="0">
                <a:solidFill>
                  <a:schemeClr val="accent3"/>
                </a:solidFill>
              </a:rPr>
              <a:t>    </a:t>
            </a:r>
            <a:r>
              <a:rPr lang="en-US" sz="1600" b="1" i="1" dirty="0" err="1">
                <a:solidFill>
                  <a:schemeClr val="accent3"/>
                </a:solidFill>
              </a:rPr>
              <a:t>a.show</a:t>
            </a:r>
            <a:r>
              <a:rPr lang="en-US" sz="1600" b="1" i="1" dirty="0">
                <a:solidFill>
                  <a:schemeClr val="accent3"/>
                </a:solidFill>
              </a:rPr>
              <a:t>();</a:t>
            </a:r>
          </a:p>
          <a:p>
            <a:r>
              <a:rPr lang="en-US" sz="1600" b="1" i="1" dirty="0">
                <a:solidFill>
                  <a:schemeClr val="accent4"/>
                </a:solidFill>
              </a:rPr>
              <a:t>    </a:t>
            </a:r>
            <a:r>
              <a:rPr lang="en-US" sz="1600" b="1" i="1" dirty="0" err="1">
                <a:solidFill>
                  <a:schemeClr val="accent4"/>
                </a:solidFill>
              </a:rPr>
              <a:t>Test.Mynested</a:t>
            </a:r>
            <a:r>
              <a:rPr lang="en-US" sz="1600" b="1" i="1" dirty="0">
                <a:solidFill>
                  <a:schemeClr val="accent4"/>
                </a:solidFill>
              </a:rPr>
              <a:t> a1=new </a:t>
            </a:r>
            <a:r>
              <a:rPr lang="en-US" sz="1600" b="1" i="1" dirty="0" err="1">
                <a:solidFill>
                  <a:schemeClr val="accent4"/>
                </a:solidFill>
              </a:rPr>
              <a:t>Test.Mynested</a:t>
            </a:r>
            <a:r>
              <a:rPr lang="en-US" sz="1600" b="1" i="1" dirty="0">
                <a:solidFill>
                  <a:schemeClr val="accent4"/>
                </a:solidFill>
              </a:rPr>
              <a:t>();</a:t>
            </a:r>
          </a:p>
          <a:p>
            <a:r>
              <a:rPr lang="en-US" sz="1600" b="1" i="1" dirty="0">
                <a:solidFill>
                  <a:schemeClr val="accent4"/>
                </a:solidFill>
              </a:rPr>
              <a:t>	a1.nestedshow();</a:t>
            </a:r>
          </a:p>
          <a:p>
            <a:r>
              <a:rPr lang="en-US" sz="1600" b="1" i="1" dirty="0">
                <a:solidFill>
                  <a:schemeClr val="accent4"/>
                </a:solidFill>
              </a:rPr>
              <a:t>	</a:t>
            </a:r>
            <a:r>
              <a:rPr lang="en-US" sz="1600" b="1" i="1" dirty="0" err="1">
                <a:solidFill>
                  <a:schemeClr val="accent4"/>
                </a:solidFill>
              </a:rPr>
              <a:t>Test.Myinner</a:t>
            </a:r>
            <a:r>
              <a:rPr lang="en-US" sz="1600" b="1" i="1" dirty="0">
                <a:solidFill>
                  <a:schemeClr val="accent4"/>
                </a:solidFill>
              </a:rPr>
              <a:t> a2=</a:t>
            </a:r>
            <a:r>
              <a:rPr lang="en-US" sz="1600" b="1" i="1" dirty="0" err="1">
                <a:solidFill>
                  <a:schemeClr val="accent4"/>
                </a:solidFill>
              </a:rPr>
              <a:t>a.new</a:t>
            </a:r>
            <a:r>
              <a:rPr lang="en-US" sz="1600" b="1" i="1" dirty="0">
                <a:solidFill>
                  <a:schemeClr val="accent4"/>
                </a:solidFill>
              </a:rPr>
              <a:t> </a:t>
            </a:r>
            <a:r>
              <a:rPr lang="en-US" sz="1600" b="1" i="1" dirty="0" err="1">
                <a:solidFill>
                  <a:schemeClr val="accent4"/>
                </a:solidFill>
              </a:rPr>
              <a:t>Myinner</a:t>
            </a:r>
            <a:r>
              <a:rPr lang="en-US" sz="1600" b="1" i="1" dirty="0">
                <a:solidFill>
                  <a:schemeClr val="accent4"/>
                </a:solidFill>
              </a:rPr>
              <a:t>();</a:t>
            </a:r>
          </a:p>
          <a:p>
            <a:r>
              <a:rPr lang="en-US" sz="1600" b="1" i="1" dirty="0">
                <a:solidFill>
                  <a:schemeClr val="accent4"/>
                </a:solidFill>
              </a:rPr>
              <a:t>	</a:t>
            </a:r>
            <a:r>
              <a:rPr lang="en-US" sz="1600" b="1" i="1" dirty="0" err="1">
                <a:solidFill>
                  <a:schemeClr val="accent4"/>
                </a:solidFill>
              </a:rPr>
              <a:t>Test.Myinner</a:t>
            </a:r>
            <a:r>
              <a:rPr lang="en-US" sz="1600" b="1" i="1" dirty="0">
                <a:solidFill>
                  <a:schemeClr val="accent4"/>
                </a:solidFill>
              </a:rPr>
              <a:t> a3=</a:t>
            </a:r>
            <a:r>
              <a:rPr lang="en-US" sz="1600" b="1" i="1" dirty="0" err="1">
                <a:solidFill>
                  <a:schemeClr val="accent4"/>
                </a:solidFill>
              </a:rPr>
              <a:t>a.new</a:t>
            </a:r>
            <a:r>
              <a:rPr lang="en-US" sz="1600" b="1" i="1" dirty="0">
                <a:solidFill>
                  <a:schemeClr val="accent4"/>
                </a:solidFill>
              </a:rPr>
              <a:t> </a:t>
            </a:r>
            <a:r>
              <a:rPr lang="en-US" sz="1600" b="1" i="1" dirty="0" err="1">
                <a:solidFill>
                  <a:schemeClr val="accent4"/>
                </a:solidFill>
              </a:rPr>
              <a:t>Myinner</a:t>
            </a:r>
            <a:r>
              <a:rPr lang="en-US" sz="1600" b="1" i="1" dirty="0">
                <a:solidFill>
                  <a:schemeClr val="accent4"/>
                </a:solidFill>
              </a:rPr>
              <a:t>();</a:t>
            </a:r>
          </a:p>
          <a:p>
            <a:r>
              <a:rPr lang="en-US" sz="1600" b="1" i="1" dirty="0">
                <a:solidFill>
                  <a:schemeClr val="accent3"/>
                </a:solidFill>
              </a:rPr>
              <a:t>		a2.innershow();</a:t>
            </a:r>
          </a:p>
          <a:p>
            <a:r>
              <a:rPr lang="en-US" sz="1600" b="1" i="1" dirty="0">
                <a:solidFill>
                  <a:schemeClr val="accent3"/>
                </a:solidFill>
              </a:rPr>
              <a:t>		a3.innershow();}</a:t>
            </a:r>
            <a:endParaRPr lang="ru-RU" sz="1600" b="1" i="1" dirty="0">
              <a:solidFill>
                <a:schemeClr val="accent3"/>
              </a:solidFill>
            </a:endParaRPr>
          </a:p>
        </p:txBody>
      </p:sp>
    </p:spTree>
    <p:extLst>
      <p:ext uri="{BB962C8B-B14F-4D97-AF65-F5344CB8AC3E}">
        <p14:creationId xmlns:p14="http://schemas.microsoft.com/office/powerpoint/2010/main" val="8696310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67744" y="692696"/>
            <a:ext cx="4980851" cy="369332"/>
          </a:xfrm>
          <a:prstGeom prst="rect">
            <a:avLst/>
          </a:prstGeom>
        </p:spPr>
        <p:txBody>
          <a:bodyPr wrap="none">
            <a:spAutoFit/>
          </a:bodyPr>
          <a:lstStyle/>
          <a:p>
            <a:r>
              <a:rPr lang="en-US" b="1" i="1" dirty="0">
                <a:solidFill>
                  <a:srgbClr val="002060"/>
                </a:solidFill>
              </a:rPr>
              <a:t>Static Nested Classes (or Interfaces)</a:t>
            </a:r>
          </a:p>
        </p:txBody>
      </p:sp>
      <p:sp>
        <p:nvSpPr>
          <p:cNvPr id="3" name="Rectangle 2"/>
          <p:cNvSpPr/>
          <p:nvPr/>
        </p:nvSpPr>
        <p:spPr>
          <a:xfrm>
            <a:off x="941745" y="1844824"/>
            <a:ext cx="7632848" cy="3785652"/>
          </a:xfrm>
          <a:prstGeom prst="rect">
            <a:avLst/>
          </a:prstGeom>
        </p:spPr>
        <p:txBody>
          <a:bodyPr wrap="square">
            <a:spAutoFit/>
          </a:bodyPr>
          <a:lstStyle/>
          <a:p>
            <a:r>
              <a:rPr lang="en-US" sz="1600" b="1" i="1" dirty="0">
                <a:solidFill>
                  <a:srgbClr val="002060"/>
                </a:solidFill>
              </a:rPr>
              <a:t>class Outer {            // an outer class has a static nested class</a:t>
            </a:r>
          </a:p>
          <a:p>
            <a:r>
              <a:rPr lang="en-US" sz="1600" b="1" i="1" dirty="0">
                <a:solidFill>
                  <a:srgbClr val="002060"/>
                </a:solidFill>
              </a:rPr>
              <a:t>    </a:t>
            </a:r>
            <a:r>
              <a:rPr lang="en-US" sz="1600" b="1" i="1" dirty="0">
                <a:solidFill>
                  <a:srgbClr val="00B050"/>
                </a:solidFill>
              </a:rPr>
              <a:t>static class Inner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interface Outer {        // an outer interface has a static nested </a:t>
            </a:r>
            <a:r>
              <a:rPr lang="en-US" sz="1600" b="1" i="1" dirty="0" smtClean="0">
                <a:solidFill>
                  <a:srgbClr val="00B050"/>
                </a:solidFill>
              </a:rPr>
              <a:t>class   </a:t>
            </a:r>
            <a:r>
              <a:rPr lang="en-US" sz="1600" b="1" i="1" dirty="0">
                <a:solidFill>
                  <a:srgbClr val="00B050"/>
                </a:solidFill>
              </a:rPr>
              <a:t>static class Inner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class Outer {            // an outer class has a static nested </a:t>
            </a:r>
            <a:r>
              <a:rPr lang="en-US" sz="1600" b="1" i="1" dirty="0" smtClean="0">
                <a:solidFill>
                  <a:srgbClr val="00B050"/>
                </a:solidFill>
              </a:rPr>
              <a:t>interface   </a:t>
            </a:r>
            <a:r>
              <a:rPr lang="en-US" sz="1600" b="1" i="1" dirty="0">
                <a:solidFill>
                  <a:srgbClr val="00B050"/>
                </a:solidFill>
              </a:rPr>
              <a:t>static interface Inner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interface Outer {        // an outer interface has a static nested </a:t>
            </a:r>
            <a:r>
              <a:rPr lang="en-US" sz="1600" b="1" i="1" dirty="0" smtClean="0">
                <a:solidFill>
                  <a:srgbClr val="00B050"/>
                </a:solidFill>
              </a:rPr>
              <a:t>interface   </a:t>
            </a:r>
            <a:r>
              <a:rPr lang="en-US" sz="1600" b="1" i="1" dirty="0">
                <a:solidFill>
                  <a:srgbClr val="00B050"/>
                </a:solidFill>
              </a:rPr>
              <a:t>static interface Inner {}</a:t>
            </a:r>
          </a:p>
          <a:p>
            <a:r>
              <a:rPr lang="en-US" sz="1600" b="1" i="1" dirty="0">
                <a:solidFill>
                  <a:srgbClr val="002060"/>
                </a:solidFill>
              </a:rPr>
              <a:t>}</a:t>
            </a:r>
          </a:p>
        </p:txBody>
      </p:sp>
    </p:spTree>
    <p:extLst>
      <p:ext uri="{BB962C8B-B14F-4D97-AF65-F5344CB8AC3E}">
        <p14:creationId xmlns:p14="http://schemas.microsoft.com/office/powerpoint/2010/main" val="38623404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592" y="404664"/>
            <a:ext cx="7560840" cy="830997"/>
          </a:xfrm>
          <a:prstGeom prst="rect">
            <a:avLst/>
          </a:prstGeom>
        </p:spPr>
        <p:txBody>
          <a:bodyPr wrap="square">
            <a:spAutoFit/>
          </a:bodyPr>
          <a:lstStyle/>
          <a:p>
            <a:r>
              <a:rPr lang="ru-RU" sz="2400" b="1" i="1" dirty="0">
                <a:solidFill>
                  <a:schemeClr val="accent3"/>
                </a:solidFill>
              </a:rPr>
              <a:t>Статические вложенные классы </a:t>
            </a:r>
          </a:p>
          <a:p>
            <a:r>
              <a:rPr lang="ru-RU" sz="2400" b="1" i="1" dirty="0">
                <a:solidFill>
                  <a:schemeClr val="accent3"/>
                </a:solidFill>
              </a:rPr>
              <a:t>(</a:t>
            </a:r>
            <a:r>
              <a:rPr lang="ru-RU" sz="2400" b="1" i="1" dirty="0" err="1">
                <a:solidFill>
                  <a:schemeClr val="accent3"/>
                </a:solidFill>
              </a:rPr>
              <a:t>static</a:t>
            </a:r>
            <a:r>
              <a:rPr lang="ru-RU" sz="2400" b="1" i="1" dirty="0">
                <a:solidFill>
                  <a:schemeClr val="accent3"/>
                </a:solidFill>
              </a:rPr>
              <a:t> </a:t>
            </a:r>
            <a:r>
              <a:rPr lang="ru-RU" sz="2400" b="1" i="1" dirty="0" err="1">
                <a:solidFill>
                  <a:schemeClr val="accent3"/>
                </a:solidFill>
              </a:rPr>
              <a:t>nested</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p:txBody>
      </p:sp>
      <p:sp>
        <p:nvSpPr>
          <p:cNvPr id="3" name="Rectangle 2"/>
          <p:cNvSpPr/>
          <p:nvPr/>
        </p:nvSpPr>
        <p:spPr>
          <a:xfrm>
            <a:off x="611560" y="1484784"/>
            <a:ext cx="7920880" cy="3046988"/>
          </a:xfrm>
          <a:prstGeom prst="rect">
            <a:avLst/>
          </a:prstGeom>
        </p:spPr>
        <p:txBody>
          <a:bodyPr wrap="square">
            <a:spAutoFit/>
          </a:bodyPr>
          <a:lstStyle/>
          <a:p>
            <a:pPr marL="285750" indent="-285750" algn="just">
              <a:buFont typeface="Arial" panose="020B0604020202020204" pitchFamily="34" charset="0"/>
              <a:buChar char="•"/>
            </a:pPr>
            <a:r>
              <a:rPr lang="ru-RU" sz="1600" b="1" i="1" dirty="0">
                <a:solidFill>
                  <a:schemeClr val="accent3"/>
                </a:solidFill>
              </a:rPr>
              <a:t>Статические вложенные классы, не имеют доступа к нестатическим полям и методам обрамляющего класса, что в некотором роде аналогично статическим методам, объявленным внутри класса</a:t>
            </a:r>
          </a:p>
          <a:p>
            <a:pPr marL="285750" indent="-285750" algn="just">
              <a:buFont typeface="Arial" panose="020B0604020202020204" pitchFamily="34" charset="0"/>
              <a:buChar char="•"/>
            </a:pPr>
            <a:endParaRPr lang="ru-RU" sz="1600" b="1" i="1" dirty="0">
              <a:solidFill>
                <a:schemeClr val="accent3"/>
              </a:solidFill>
            </a:endParaRPr>
          </a:p>
          <a:p>
            <a:pPr marL="285750" indent="-285750" algn="just">
              <a:buFont typeface="Arial" panose="020B0604020202020204" pitchFamily="34" charset="0"/>
              <a:buChar char="•"/>
            </a:pPr>
            <a:r>
              <a:rPr lang="ru-RU" sz="1600" b="1" i="1" dirty="0">
                <a:solidFill>
                  <a:schemeClr val="accent3"/>
                </a:solidFill>
              </a:rPr>
              <a:t>Кроме этого, </a:t>
            </a:r>
            <a:r>
              <a:rPr lang="ru-RU" sz="1600" b="1" i="1" dirty="0" err="1">
                <a:solidFill>
                  <a:schemeClr val="accent3"/>
                </a:solidFill>
              </a:rPr>
              <a:t>static</a:t>
            </a:r>
            <a:r>
              <a:rPr lang="ru-RU" sz="1600" b="1" i="1" dirty="0">
                <a:solidFill>
                  <a:schemeClr val="accent3"/>
                </a:solidFill>
              </a:rPr>
              <a:t> </a:t>
            </a:r>
            <a:r>
              <a:rPr lang="ru-RU" sz="1600" b="1" i="1" dirty="0" err="1">
                <a:solidFill>
                  <a:schemeClr val="accent3"/>
                </a:solidFill>
              </a:rPr>
              <a:t>nested</a:t>
            </a:r>
            <a:r>
              <a:rPr lang="ru-RU" sz="1600" b="1" i="1" dirty="0">
                <a:solidFill>
                  <a:schemeClr val="accent3"/>
                </a:solidFill>
              </a:rPr>
              <a:t> классы имеют доступ к любым статическим методам внешнего класса, в том числе и к приватным.</a:t>
            </a:r>
          </a:p>
          <a:p>
            <a:pPr marL="285750" indent="-285750" algn="just">
              <a:buFont typeface="Arial" panose="020B0604020202020204" pitchFamily="34" charset="0"/>
              <a:buChar char="•"/>
            </a:pPr>
            <a:endParaRPr lang="ru-RU" sz="1600" b="1" i="1" dirty="0">
              <a:solidFill>
                <a:schemeClr val="accent3"/>
              </a:solidFill>
            </a:endParaRPr>
          </a:p>
          <a:p>
            <a:pPr marL="285750" indent="-285750" algn="just">
              <a:buFont typeface="Arial" panose="020B0604020202020204" pitchFamily="34" charset="0"/>
              <a:buChar char="•"/>
            </a:pPr>
            <a:r>
              <a:rPr lang="ru-RU" sz="1600" b="1" i="1" dirty="0">
                <a:solidFill>
                  <a:schemeClr val="accent3"/>
                </a:solidFill>
              </a:rPr>
              <a:t>Польза данных классов заключается в основном в логической группировке сущностей, в улучшении инкапсуляции, а также в экономии </a:t>
            </a:r>
            <a:r>
              <a:rPr lang="ru-RU" sz="1600" b="1" i="1" dirty="0" err="1">
                <a:solidFill>
                  <a:schemeClr val="accent3"/>
                </a:solidFill>
              </a:rPr>
              <a:t>class-space</a:t>
            </a:r>
            <a:r>
              <a:rPr lang="ru-RU" sz="1600" b="1" i="1" dirty="0">
                <a:solidFill>
                  <a:schemeClr val="accent3"/>
                </a:solidFill>
              </a:rPr>
              <a:t>.</a:t>
            </a:r>
          </a:p>
        </p:txBody>
      </p:sp>
    </p:spTree>
    <p:extLst>
      <p:ext uri="{BB962C8B-B14F-4D97-AF65-F5344CB8AC3E}">
        <p14:creationId xmlns:p14="http://schemas.microsoft.com/office/powerpoint/2010/main" val="3044917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247900" y="1766887"/>
            <a:ext cx="4648200" cy="3324225"/>
          </a:xfrm>
          <a:prstGeom prst="rect">
            <a:avLst/>
          </a:prstGeom>
        </p:spPr>
      </p:pic>
    </p:spTree>
    <p:extLst>
      <p:ext uri="{BB962C8B-B14F-4D97-AF65-F5344CB8AC3E}">
        <p14:creationId xmlns:p14="http://schemas.microsoft.com/office/powerpoint/2010/main" val="21651320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219" y="2132856"/>
            <a:ext cx="8208912" cy="1754326"/>
          </a:xfrm>
          <a:prstGeom prst="rect">
            <a:avLst/>
          </a:prstGeom>
        </p:spPr>
        <p:txBody>
          <a:bodyPr wrap="square">
            <a:spAutoFit/>
          </a:bodyPr>
          <a:lstStyle/>
          <a:p>
            <a:endParaRPr lang="en-US" b="1" i="1" dirty="0">
              <a:solidFill>
                <a:schemeClr val="accent3"/>
              </a:solidFill>
            </a:endParaRPr>
          </a:p>
          <a:p>
            <a:r>
              <a:rPr lang="ru-RU" b="1" i="1" dirty="0">
                <a:solidFill>
                  <a:schemeClr val="accent3"/>
                </a:solidFill>
              </a:rPr>
              <a:t>Внутренние классы в </a:t>
            </a:r>
            <a:r>
              <a:rPr lang="en-US" b="1" i="1" dirty="0">
                <a:solidFill>
                  <a:schemeClr val="accent3"/>
                </a:solidFill>
              </a:rPr>
              <a:t>Java </a:t>
            </a:r>
            <a:r>
              <a:rPr lang="ru-RU" b="1" i="1" dirty="0">
                <a:solidFill>
                  <a:schemeClr val="accent3"/>
                </a:solidFill>
              </a:rPr>
              <a:t>делятся на такие три вида:</a:t>
            </a:r>
          </a:p>
          <a:p>
            <a:pPr marL="285750" indent="-285750">
              <a:buFont typeface="Arial" panose="020B0604020202020204" pitchFamily="34" charset="0"/>
              <a:buChar char="•"/>
            </a:pPr>
            <a:endParaRPr lang="ru-RU" b="1" i="1" dirty="0">
              <a:solidFill>
                <a:schemeClr val="accent3"/>
              </a:solidFill>
            </a:endParaRPr>
          </a:p>
          <a:p>
            <a:pPr marL="285750" indent="-285750">
              <a:buFont typeface="Arial" panose="020B0604020202020204" pitchFamily="34" charset="0"/>
              <a:buChar char="•"/>
            </a:pPr>
            <a:r>
              <a:rPr lang="ru-RU" b="1" i="1" dirty="0">
                <a:solidFill>
                  <a:schemeClr val="accent3"/>
                </a:solidFill>
              </a:rPr>
              <a:t>    внутренние классы-члены (</a:t>
            </a:r>
            <a:r>
              <a:rPr lang="en-US" b="1" i="1" dirty="0">
                <a:solidFill>
                  <a:schemeClr val="accent3"/>
                </a:solidFill>
              </a:rPr>
              <a:t>member inner classes);</a:t>
            </a:r>
          </a:p>
          <a:p>
            <a:pPr marL="285750" indent="-285750">
              <a:buFont typeface="Arial" panose="020B0604020202020204" pitchFamily="34" charset="0"/>
              <a:buChar char="•"/>
            </a:pPr>
            <a:r>
              <a:rPr lang="en-US" b="1" i="1" dirty="0">
                <a:solidFill>
                  <a:schemeClr val="accent3"/>
                </a:solidFill>
              </a:rPr>
              <a:t>    </a:t>
            </a:r>
            <a:r>
              <a:rPr lang="ru-RU" b="1" i="1" dirty="0">
                <a:solidFill>
                  <a:schemeClr val="accent3"/>
                </a:solidFill>
              </a:rPr>
              <a:t>локальные классы (</a:t>
            </a:r>
            <a:r>
              <a:rPr lang="en-US" b="1" i="1" dirty="0">
                <a:solidFill>
                  <a:schemeClr val="accent3"/>
                </a:solidFill>
              </a:rPr>
              <a:t>local classes);</a:t>
            </a:r>
          </a:p>
          <a:p>
            <a:pPr marL="285750" indent="-285750">
              <a:buFont typeface="Arial" panose="020B0604020202020204" pitchFamily="34" charset="0"/>
              <a:buChar char="•"/>
            </a:pPr>
            <a:r>
              <a:rPr lang="en-US" b="1" i="1" dirty="0">
                <a:solidFill>
                  <a:schemeClr val="accent3"/>
                </a:solidFill>
              </a:rPr>
              <a:t>    </a:t>
            </a:r>
            <a:r>
              <a:rPr lang="ru-RU" b="1" i="1" dirty="0">
                <a:solidFill>
                  <a:schemeClr val="accent3"/>
                </a:solidFill>
              </a:rPr>
              <a:t>анонимные классы (</a:t>
            </a:r>
            <a:r>
              <a:rPr lang="en-US" b="1" i="1" dirty="0">
                <a:solidFill>
                  <a:schemeClr val="accent3"/>
                </a:solidFill>
              </a:rPr>
              <a:t>anonymous classes).</a:t>
            </a:r>
          </a:p>
        </p:txBody>
      </p:sp>
      <p:sp>
        <p:nvSpPr>
          <p:cNvPr id="3" name="Rectangle 2"/>
          <p:cNvSpPr/>
          <p:nvPr/>
        </p:nvSpPr>
        <p:spPr>
          <a:xfrm>
            <a:off x="422832" y="404664"/>
            <a:ext cx="8829687" cy="830997"/>
          </a:xfrm>
          <a:prstGeom prst="rect">
            <a:avLst/>
          </a:prstGeom>
        </p:spPr>
        <p:txBody>
          <a:bodyPr wrap="square">
            <a:spAutoFit/>
          </a:bodyPr>
          <a:lstStyle/>
          <a:p>
            <a:r>
              <a:rPr lang="ru-RU" sz="2400" b="1" i="1" dirty="0">
                <a:solidFill>
                  <a:schemeClr val="accent3"/>
                </a:solidFill>
              </a:rPr>
              <a:t>Внутренние классы-члены </a:t>
            </a:r>
          </a:p>
          <a:p>
            <a:r>
              <a:rPr lang="ru-RU" sz="2400" b="1" i="1" dirty="0">
                <a:solidFill>
                  <a:schemeClr val="accent3"/>
                </a:solidFill>
              </a:rPr>
              <a:t>(</a:t>
            </a:r>
            <a:r>
              <a:rPr lang="en-US" sz="2400" b="1" i="1" dirty="0">
                <a:solidFill>
                  <a:schemeClr val="accent3"/>
                </a:solidFill>
              </a:rPr>
              <a:t>member inner classes)</a:t>
            </a:r>
          </a:p>
        </p:txBody>
      </p:sp>
    </p:spTree>
    <p:extLst>
      <p:ext uri="{BB962C8B-B14F-4D97-AF65-F5344CB8AC3E}">
        <p14:creationId xmlns:p14="http://schemas.microsoft.com/office/powerpoint/2010/main" val="1670281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476672"/>
            <a:ext cx="8424936" cy="5755422"/>
          </a:xfrm>
          <a:prstGeom prst="rect">
            <a:avLst/>
          </a:prstGeom>
        </p:spPr>
        <p:txBody>
          <a:bodyPr wrap="square">
            <a:spAutoFit/>
          </a:bodyPr>
          <a:lstStyle/>
          <a:p>
            <a:r>
              <a:rPr lang="ru-RU" sz="1600" b="1" i="1" dirty="0">
                <a:solidFill>
                  <a:schemeClr val="accent3"/>
                </a:solidFill>
              </a:rPr>
              <a:t>/* Программа, использующая класс </a:t>
            </a:r>
            <a:r>
              <a:rPr lang="ru-RU" sz="1600" b="1" i="1" dirty="0" err="1">
                <a:solidFill>
                  <a:schemeClr val="accent3"/>
                </a:solidFill>
              </a:rPr>
              <a:t>Вох</a:t>
            </a:r>
            <a:r>
              <a:rPr lang="ru-RU" sz="1600" b="1" i="1" dirty="0">
                <a:solidFill>
                  <a:schemeClr val="accent3"/>
                </a:solidFill>
              </a:rPr>
              <a:t>. </a:t>
            </a:r>
            <a:endParaRPr lang="en-US" sz="1600" b="1" i="1" dirty="0">
              <a:solidFill>
                <a:schemeClr val="accent3"/>
              </a:solidFill>
            </a:endParaRPr>
          </a:p>
          <a:p>
            <a:r>
              <a:rPr lang="ru-RU" sz="1600" b="1" i="1" dirty="0">
                <a:solidFill>
                  <a:schemeClr val="accent3"/>
                </a:solidFill>
              </a:rPr>
              <a:t>Назовите этот файл </a:t>
            </a:r>
            <a:r>
              <a:rPr lang="en-US" sz="1600" b="1" i="1" dirty="0">
                <a:solidFill>
                  <a:schemeClr val="accent3"/>
                </a:solidFill>
              </a:rPr>
              <a:t>BoxDemo.java </a:t>
            </a:r>
          </a:p>
          <a:p>
            <a:r>
              <a:rPr lang="en-US" sz="1600" b="1" i="1" dirty="0">
                <a:solidFill>
                  <a:schemeClr val="accent3"/>
                </a:solidFill>
              </a:rPr>
              <a:t>*/ </a:t>
            </a:r>
          </a:p>
          <a:p>
            <a:r>
              <a:rPr lang="en-US" sz="1600" b="1" i="1" dirty="0">
                <a:solidFill>
                  <a:schemeClr val="accent4"/>
                </a:solidFill>
              </a:rPr>
              <a:t>class </a:t>
            </a:r>
            <a:r>
              <a:rPr lang="ru-RU" sz="1600" b="1" i="1" dirty="0" err="1">
                <a:solidFill>
                  <a:schemeClr val="accent4"/>
                </a:solidFill>
              </a:rPr>
              <a:t>Вох</a:t>
            </a:r>
            <a:r>
              <a:rPr lang="ru-RU" sz="1600" b="1" i="1" dirty="0">
                <a:solidFill>
                  <a:schemeClr val="accent4"/>
                </a:solidFill>
              </a:rPr>
              <a:t> { </a:t>
            </a:r>
          </a:p>
          <a:p>
            <a:r>
              <a:rPr lang="en-US" sz="1600" b="1" i="1" dirty="0">
                <a:solidFill>
                  <a:schemeClr val="accent4"/>
                </a:solidFill>
              </a:rPr>
              <a:t>double width; </a:t>
            </a:r>
          </a:p>
          <a:p>
            <a:r>
              <a:rPr lang="en-US" sz="1600" b="1" i="1" dirty="0">
                <a:solidFill>
                  <a:schemeClr val="accent4"/>
                </a:solidFill>
              </a:rPr>
              <a:t>double height; </a:t>
            </a:r>
          </a:p>
          <a:p>
            <a:r>
              <a:rPr lang="en-US" sz="1600" b="1" i="1" dirty="0">
                <a:solidFill>
                  <a:schemeClr val="accent4"/>
                </a:solidFill>
              </a:rPr>
              <a:t>double depth; </a:t>
            </a:r>
          </a:p>
          <a:p>
            <a:r>
              <a:rPr lang="en-US" sz="1600" b="1" i="1" dirty="0">
                <a:solidFill>
                  <a:schemeClr val="accent4"/>
                </a:solidFill>
              </a:rPr>
              <a:t>} </a:t>
            </a:r>
            <a:endParaRPr lang="ru-RU" sz="1600" b="1" i="1" dirty="0">
              <a:solidFill>
                <a:schemeClr val="accent4"/>
              </a:solidFill>
            </a:endParaRPr>
          </a:p>
          <a:p>
            <a:endParaRPr lang="en-US" sz="1600" b="1" i="1" dirty="0">
              <a:solidFill>
                <a:schemeClr val="accent3"/>
              </a:solidFill>
            </a:endParaRPr>
          </a:p>
          <a:p>
            <a:r>
              <a:rPr lang="en-US" sz="1600" b="1" i="1" dirty="0">
                <a:solidFill>
                  <a:schemeClr val="accent3"/>
                </a:solidFill>
              </a:rPr>
              <a:t>// </a:t>
            </a:r>
            <a:r>
              <a:rPr lang="ru-RU" sz="1600" b="1" i="1" dirty="0">
                <a:solidFill>
                  <a:schemeClr val="accent3"/>
                </a:solidFill>
              </a:rPr>
              <a:t>Этот класс объявляет объект типа </a:t>
            </a:r>
            <a:r>
              <a:rPr lang="ru-RU" sz="1600" b="1" i="1" dirty="0" err="1">
                <a:solidFill>
                  <a:schemeClr val="accent3"/>
                </a:solidFill>
              </a:rPr>
              <a:t>Вох</a:t>
            </a:r>
            <a:r>
              <a:rPr lang="ru-RU" sz="1600" b="1" i="1" dirty="0">
                <a:solidFill>
                  <a:schemeClr val="accent3"/>
                </a:solidFill>
              </a:rPr>
              <a:t>. </a:t>
            </a:r>
          </a:p>
          <a:p>
            <a:r>
              <a:rPr lang="en-US" sz="1600" b="1" i="1" dirty="0">
                <a:solidFill>
                  <a:schemeClr val="accent4"/>
                </a:solidFill>
              </a:rPr>
              <a:t>class </a:t>
            </a:r>
            <a:r>
              <a:rPr lang="en-US" sz="1600" b="1" i="1" dirty="0" err="1">
                <a:solidFill>
                  <a:schemeClr val="accent4"/>
                </a:solidFill>
              </a:rPr>
              <a:t>BoxDemo</a:t>
            </a:r>
            <a:r>
              <a:rPr lang="en-US" sz="1600" b="1" i="1" dirty="0">
                <a:solidFill>
                  <a:schemeClr val="accent4"/>
                </a:solidFill>
              </a:rPr>
              <a:t> ( </a:t>
            </a:r>
          </a:p>
          <a:p>
            <a:r>
              <a:rPr lang="en-US" sz="1600" b="1" i="1" dirty="0">
                <a:solidFill>
                  <a:schemeClr val="accent4"/>
                </a:solidFill>
              </a:rPr>
              <a:t>public static void main(String </a:t>
            </a:r>
            <a:r>
              <a:rPr lang="en-US" sz="1600" b="1" i="1" dirty="0" err="1">
                <a:solidFill>
                  <a:schemeClr val="accent4"/>
                </a:solidFill>
              </a:rPr>
              <a:t>args</a:t>
            </a:r>
            <a:r>
              <a:rPr lang="en-US" sz="1600" b="1" i="1" dirty="0">
                <a:solidFill>
                  <a:schemeClr val="accent4"/>
                </a:solidFill>
              </a:rPr>
              <a:t>[]) {</a:t>
            </a:r>
          </a:p>
          <a:p>
            <a:r>
              <a:rPr lang="ru-RU" sz="1600" b="1" i="1" dirty="0" err="1">
                <a:solidFill>
                  <a:schemeClr val="accent4"/>
                </a:solidFill>
              </a:rPr>
              <a:t>Вох</a:t>
            </a:r>
            <a:r>
              <a:rPr lang="ru-RU" sz="1600" b="1" i="1" dirty="0">
                <a:solidFill>
                  <a:schemeClr val="accent4"/>
                </a:solidFill>
              </a:rPr>
              <a:t> </a:t>
            </a:r>
            <a:r>
              <a:rPr lang="en-US" sz="1600" b="1" i="1" dirty="0">
                <a:solidFill>
                  <a:schemeClr val="accent4"/>
                </a:solidFill>
              </a:rPr>
              <a:t>m</a:t>
            </a:r>
            <a:r>
              <a:rPr lang="ru-RU" sz="1600" b="1" i="1" dirty="0">
                <a:solidFill>
                  <a:schemeClr val="accent4"/>
                </a:solidFill>
              </a:rPr>
              <a:t>у</a:t>
            </a:r>
            <a:r>
              <a:rPr lang="en-US" sz="1600" b="1" i="1" dirty="0">
                <a:solidFill>
                  <a:schemeClr val="accent4"/>
                </a:solidFill>
              </a:rPr>
              <a:t>b</a:t>
            </a:r>
            <a:r>
              <a:rPr lang="ru-RU" sz="1600" b="1" i="1" dirty="0">
                <a:solidFill>
                  <a:schemeClr val="accent4"/>
                </a:solidFill>
              </a:rPr>
              <a:t>ох = </a:t>
            </a:r>
            <a:r>
              <a:rPr lang="en-US" sz="1600" b="1" i="1" dirty="0">
                <a:solidFill>
                  <a:schemeClr val="accent4"/>
                </a:solidFill>
              </a:rPr>
              <a:t>new </a:t>
            </a:r>
            <a:r>
              <a:rPr lang="ru-RU" sz="1600" b="1" i="1" dirty="0" err="1">
                <a:solidFill>
                  <a:schemeClr val="accent4"/>
                </a:solidFill>
              </a:rPr>
              <a:t>Вох</a:t>
            </a:r>
            <a:r>
              <a:rPr lang="ru-RU" sz="1600" b="1" i="1" dirty="0">
                <a:solidFill>
                  <a:schemeClr val="accent4"/>
                </a:solidFill>
              </a:rPr>
              <a:t>(); </a:t>
            </a:r>
          </a:p>
          <a:p>
            <a:r>
              <a:rPr lang="en-US" sz="1600" b="1" i="1" dirty="0">
                <a:solidFill>
                  <a:schemeClr val="accent4"/>
                </a:solidFill>
              </a:rPr>
              <a:t>double </a:t>
            </a:r>
            <a:r>
              <a:rPr lang="en-US" sz="1600" b="1" i="1" dirty="0" err="1">
                <a:solidFill>
                  <a:schemeClr val="accent4"/>
                </a:solidFill>
              </a:rPr>
              <a:t>vol</a:t>
            </a:r>
            <a:r>
              <a:rPr lang="en-US" sz="1600" b="1" i="1" dirty="0">
                <a:solidFill>
                  <a:schemeClr val="accent4"/>
                </a:solidFill>
              </a:rPr>
              <a:t>;</a:t>
            </a:r>
            <a:endParaRPr lang="ru-RU" sz="1600" b="1" i="1" dirty="0">
              <a:solidFill>
                <a:schemeClr val="accent4"/>
              </a:solidFill>
            </a:endParaRPr>
          </a:p>
          <a:p>
            <a:r>
              <a:rPr lang="en-US" sz="1600" b="1" i="1" dirty="0" err="1">
                <a:solidFill>
                  <a:schemeClr val="accent4"/>
                </a:solidFill>
              </a:rPr>
              <a:t>mybox.width</a:t>
            </a:r>
            <a:r>
              <a:rPr lang="en-US" sz="1600" b="1" i="1" dirty="0">
                <a:solidFill>
                  <a:schemeClr val="accent4"/>
                </a:solidFill>
              </a:rPr>
              <a:t>=10; </a:t>
            </a:r>
          </a:p>
          <a:p>
            <a:r>
              <a:rPr lang="en-US" sz="1600" b="1" i="1" dirty="0" err="1">
                <a:solidFill>
                  <a:schemeClr val="accent4"/>
                </a:solidFill>
              </a:rPr>
              <a:t>mybox.height</a:t>
            </a:r>
            <a:r>
              <a:rPr lang="en-US" sz="1600" b="1" i="1" dirty="0">
                <a:solidFill>
                  <a:schemeClr val="accent4"/>
                </a:solidFill>
              </a:rPr>
              <a:t>=20; </a:t>
            </a:r>
          </a:p>
          <a:p>
            <a:r>
              <a:rPr lang="en-US" sz="1600" b="1" i="1" dirty="0" err="1">
                <a:solidFill>
                  <a:schemeClr val="accent4"/>
                </a:solidFill>
              </a:rPr>
              <a:t>mybox.depth</a:t>
            </a:r>
            <a:r>
              <a:rPr lang="en-US" sz="1600" b="1" i="1" dirty="0">
                <a:solidFill>
                  <a:schemeClr val="accent4"/>
                </a:solidFill>
              </a:rPr>
              <a:t> =15; </a:t>
            </a:r>
            <a:endParaRPr lang="ru-RU" sz="1600" b="1" i="1" dirty="0">
              <a:solidFill>
                <a:schemeClr val="accent4"/>
              </a:solidFill>
            </a:endParaRPr>
          </a:p>
          <a:p>
            <a:endParaRPr lang="en-US" sz="1600" b="1" i="1" dirty="0">
              <a:solidFill>
                <a:schemeClr val="accent3"/>
              </a:solidFill>
            </a:endParaRPr>
          </a:p>
          <a:p>
            <a:r>
              <a:rPr lang="en-US" sz="1600" b="1" i="1" dirty="0">
                <a:solidFill>
                  <a:schemeClr val="accent3"/>
                </a:solidFill>
              </a:rPr>
              <a:t>// </a:t>
            </a:r>
            <a:r>
              <a:rPr lang="ru-RU" sz="1600" b="1" i="1" dirty="0">
                <a:solidFill>
                  <a:schemeClr val="accent3"/>
                </a:solidFill>
              </a:rPr>
              <a:t>вычисление объема параллелепипеда </a:t>
            </a:r>
          </a:p>
          <a:p>
            <a:r>
              <a:rPr lang="en-US" sz="1600" b="1" i="1" dirty="0" err="1">
                <a:solidFill>
                  <a:schemeClr val="accent4"/>
                </a:solidFill>
              </a:rPr>
              <a:t>vol</a:t>
            </a:r>
            <a:r>
              <a:rPr lang="en-US" sz="1600" b="1" i="1" dirty="0">
                <a:solidFill>
                  <a:schemeClr val="accent4"/>
                </a:solidFill>
              </a:rPr>
              <a:t> = </a:t>
            </a:r>
            <a:r>
              <a:rPr lang="en-US" sz="1600" b="1" i="1" dirty="0" err="1">
                <a:solidFill>
                  <a:schemeClr val="accent4"/>
                </a:solidFill>
              </a:rPr>
              <a:t>mybox.width</a:t>
            </a:r>
            <a:r>
              <a:rPr lang="en-US" sz="1600" b="1" i="1" dirty="0">
                <a:solidFill>
                  <a:schemeClr val="accent4"/>
                </a:solidFill>
              </a:rPr>
              <a:t> * </a:t>
            </a:r>
            <a:r>
              <a:rPr lang="en-US" sz="1600" b="1" i="1" dirty="0" err="1">
                <a:solidFill>
                  <a:schemeClr val="accent4"/>
                </a:solidFill>
              </a:rPr>
              <a:t>mybox.height</a:t>
            </a:r>
            <a:r>
              <a:rPr lang="en-US" sz="1600" b="1" i="1" dirty="0">
                <a:solidFill>
                  <a:schemeClr val="accent4"/>
                </a:solidFill>
              </a:rPr>
              <a:t> * </a:t>
            </a:r>
            <a:r>
              <a:rPr lang="en-US" sz="1600" b="1" i="1" dirty="0" err="1">
                <a:solidFill>
                  <a:schemeClr val="accent4"/>
                </a:solidFill>
              </a:rPr>
              <a:t>mybox.depth</a:t>
            </a:r>
            <a:r>
              <a:rPr lang="en-US" sz="1600" b="1" i="1" dirty="0">
                <a:solidFill>
                  <a:schemeClr val="accent4"/>
                </a:solidFill>
              </a:rPr>
              <a:t>; </a:t>
            </a:r>
          </a:p>
          <a:p>
            <a:r>
              <a:rPr lang="en-US" sz="1600" b="1" i="1" dirty="0">
                <a:solidFill>
                  <a:schemeClr val="accent4"/>
                </a:solidFill>
              </a:rPr>
              <a:t>S</a:t>
            </a:r>
            <a:r>
              <a:rPr lang="ru-RU" sz="1600" b="1" i="1" dirty="0">
                <a:solidFill>
                  <a:schemeClr val="accent4"/>
                </a:solidFill>
              </a:rPr>
              <a:t>у</a:t>
            </a:r>
            <a:r>
              <a:rPr lang="en-US" sz="1600" b="1" i="1" dirty="0" err="1">
                <a:solidFill>
                  <a:schemeClr val="accent4"/>
                </a:solidFill>
              </a:rPr>
              <a:t>st</a:t>
            </a:r>
            <a:r>
              <a:rPr lang="ru-RU" sz="1600" b="1" i="1" dirty="0">
                <a:solidFill>
                  <a:schemeClr val="accent4"/>
                </a:solidFill>
              </a:rPr>
              <a:t>е</a:t>
            </a:r>
            <a:r>
              <a:rPr lang="en-US" sz="1600" b="1" i="1" dirty="0">
                <a:solidFill>
                  <a:schemeClr val="accent4"/>
                </a:solidFill>
              </a:rPr>
              <a:t>m.</a:t>
            </a:r>
            <a:r>
              <a:rPr lang="ru-RU" sz="1600" b="1" i="1" dirty="0">
                <a:solidFill>
                  <a:schemeClr val="accent4"/>
                </a:solidFill>
              </a:rPr>
              <a:t>о</a:t>
            </a:r>
            <a:r>
              <a:rPr lang="en-US" sz="1600" b="1" i="1" dirty="0" err="1">
                <a:solidFill>
                  <a:schemeClr val="accent4"/>
                </a:solidFill>
              </a:rPr>
              <a:t>ut.</a:t>
            </a:r>
            <a:r>
              <a:rPr lang="ru-RU" sz="1600" b="1" i="1" dirty="0">
                <a:solidFill>
                  <a:schemeClr val="accent4"/>
                </a:solidFill>
              </a:rPr>
              <a:t>р</a:t>
            </a:r>
            <a:r>
              <a:rPr lang="en-US" sz="1600" b="1" i="1" dirty="0" err="1">
                <a:solidFill>
                  <a:schemeClr val="accent4"/>
                </a:solidFill>
              </a:rPr>
              <a:t>rintln</a:t>
            </a:r>
            <a:r>
              <a:rPr lang="ru-RU" sz="1600" b="1" i="1" dirty="0">
                <a:solidFill>
                  <a:schemeClr val="accent4"/>
                </a:solidFill>
              </a:rPr>
              <a:t>("Объем равен" + </a:t>
            </a:r>
            <a:r>
              <a:rPr lang="en-US" sz="1600" b="1" i="1" dirty="0" err="1">
                <a:solidFill>
                  <a:schemeClr val="accent4"/>
                </a:solidFill>
              </a:rPr>
              <a:t>vol</a:t>
            </a:r>
            <a:r>
              <a:rPr lang="en-US" sz="1600" b="1" i="1" dirty="0">
                <a:solidFill>
                  <a:schemeClr val="accent4"/>
                </a:solidFill>
              </a:rPr>
              <a:t>); </a:t>
            </a:r>
            <a:endParaRPr lang="ru-RU" sz="1600" b="1" i="1" dirty="0">
              <a:solidFill>
                <a:schemeClr val="accent4"/>
              </a:solidFill>
            </a:endParaRPr>
          </a:p>
          <a:p>
            <a:r>
              <a:rPr lang="en-US" sz="1600" b="1" i="1" dirty="0">
                <a:solidFill>
                  <a:schemeClr val="accent4"/>
                </a:solidFill>
              </a:rPr>
              <a:t>}</a:t>
            </a:r>
          </a:p>
          <a:p>
            <a:r>
              <a:rPr lang="en-US" sz="1600" b="1" i="1" dirty="0">
                <a:solidFill>
                  <a:schemeClr val="accent4"/>
                </a:solidFill>
              </a:rPr>
              <a:t>} </a:t>
            </a:r>
          </a:p>
        </p:txBody>
      </p:sp>
      <p:sp>
        <p:nvSpPr>
          <p:cNvPr id="3" name="Прямоугольник 2"/>
          <p:cNvSpPr/>
          <p:nvPr/>
        </p:nvSpPr>
        <p:spPr>
          <a:xfrm>
            <a:off x="4355976" y="1268760"/>
            <a:ext cx="4464496" cy="830997"/>
          </a:xfrm>
          <a:prstGeom prst="rect">
            <a:avLst/>
          </a:prstGeom>
        </p:spPr>
        <p:txBody>
          <a:bodyPr wrap="square">
            <a:spAutoFit/>
          </a:bodyPr>
          <a:lstStyle/>
          <a:p>
            <a:r>
              <a:rPr lang="ru-RU" sz="1200" b="1" i="1" dirty="0"/>
              <a:t>Чтобы запустить эту </a:t>
            </a:r>
            <a:r>
              <a:rPr lang="ru-RU" sz="1200" b="1" i="1" dirty="0" err="1"/>
              <a:t>проrрамму</a:t>
            </a:r>
            <a:r>
              <a:rPr lang="ru-RU" sz="1200" b="1" i="1" dirty="0"/>
              <a:t>, нужно выполнить файл </a:t>
            </a:r>
            <a:r>
              <a:rPr lang="ru-RU" sz="1200" b="1" i="1" dirty="0" err="1"/>
              <a:t>Вох</a:t>
            </a:r>
            <a:r>
              <a:rPr lang="en-US" sz="1200" b="1" i="1" dirty="0"/>
              <a:t>D</a:t>
            </a:r>
            <a:r>
              <a:rPr lang="ru-RU" sz="1200" b="1" i="1" dirty="0" err="1"/>
              <a:t>еmо</a:t>
            </a:r>
            <a:r>
              <a:rPr lang="ru-RU" sz="1200" b="1" i="1" dirty="0"/>
              <a:t>. c</a:t>
            </a:r>
            <a:r>
              <a:rPr lang="en-US" sz="1200" b="1" i="1" dirty="0"/>
              <a:t>l</a:t>
            </a:r>
            <a:r>
              <a:rPr lang="ru-RU" sz="1200" b="1" i="1" dirty="0" err="1"/>
              <a:t>ass</a:t>
            </a:r>
            <a:r>
              <a:rPr lang="ru-RU" sz="1200" b="1" i="1" dirty="0"/>
              <a:t>.</a:t>
            </a:r>
            <a:endParaRPr lang="en-US" sz="1200" b="1" i="1" dirty="0"/>
          </a:p>
          <a:p>
            <a:r>
              <a:rPr lang="ru-RU" sz="1200" b="1" i="1" dirty="0"/>
              <a:t> В результате будет получен следующий вывод: </a:t>
            </a:r>
          </a:p>
          <a:p>
            <a:r>
              <a:rPr lang="ru-RU" sz="1200" b="1" i="1" dirty="0"/>
              <a:t>Объем равен 3000.0 </a:t>
            </a:r>
          </a:p>
        </p:txBody>
      </p:sp>
      <p:pic>
        <p:nvPicPr>
          <p:cNvPr id="4" name="Picture 3"/>
          <p:cNvPicPr>
            <a:picLocks noChangeAspect="1"/>
          </p:cNvPicPr>
          <p:nvPr/>
        </p:nvPicPr>
        <p:blipFill>
          <a:blip r:embed="rId2"/>
          <a:stretch>
            <a:fillRect/>
          </a:stretch>
        </p:blipFill>
        <p:spPr>
          <a:xfrm>
            <a:off x="6084168" y="2636912"/>
            <a:ext cx="2369840" cy="1777380"/>
          </a:xfrm>
          <a:prstGeom prst="rect">
            <a:avLst/>
          </a:prstGeom>
        </p:spPr>
      </p:pic>
      <p:cxnSp>
        <p:nvCxnSpPr>
          <p:cNvPr id="6" name="Straight Arrow Connector 5"/>
          <p:cNvCxnSpPr/>
          <p:nvPr/>
        </p:nvCxnSpPr>
        <p:spPr>
          <a:xfrm flipV="1">
            <a:off x="7421488" y="3946240"/>
            <a:ext cx="0" cy="9361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7" name="Straight Arrow Connector 6"/>
          <p:cNvCxnSpPr/>
          <p:nvPr/>
        </p:nvCxnSpPr>
        <p:spPr>
          <a:xfrm flipV="1">
            <a:off x="7421488" y="4176074"/>
            <a:ext cx="606896" cy="70147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1" name="Straight Arrow Connector 10"/>
          <p:cNvCxnSpPr/>
          <p:nvPr/>
        </p:nvCxnSpPr>
        <p:spPr>
          <a:xfrm flipH="1" flipV="1">
            <a:off x="6732240" y="4293096"/>
            <a:ext cx="689248" cy="58444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2" name="Rectangle 11"/>
          <p:cNvSpPr/>
          <p:nvPr/>
        </p:nvSpPr>
        <p:spPr>
          <a:xfrm>
            <a:off x="7690792" y="4569005"/>
            <a:ext cx="675185" cy="276999"/>
          </a:xfrm>
          <a:prstGeom prst="rect">
            <a:avLst/>
          </a:prstGeom>
        </p:spPr>
        <p:txBody>
          <a:bodyPr wrap="none">
            <a:spAutoFit/>
          </a:bodyPr>
          <a:lstStyle/>
          <a:p>
            <a:r>
              <a:rPr lang="en-US" sz="1200" b="1" i="1" dirty="0">
                <a:solidFill>
                  <a:schemeClr val="accent4"/>
                </a:solidFill>
              </a:rPr>
              <a:t>width</a:t>
            </a:r>
            <a:endParaRPr lang="ru-RU" sz="1200" dirty="0"/>
          </a:p>
        </p:txBody>
      </p:sp>
      <p:sp>
        <p:nvSpPr>
          <p:cNvPr id="13" name="Rectangle 12"/>
          <p:cNvSpPr/>
          <p:nvPr/>
        </p:nvSpPr>
        <p:spPr>
          <a:xfrm>
            <a:off x="7411128" y="3986345"/>
            <a:ext cx="736099" cy="276999"/>
          </a:xfrm>
          <a:prstGeom prst="rect">
            <a:avLst/>
          </a:prstGeom>
        </p:spPr>
        <p:txBody>
          <a:bodyPr wrap="none">
            <a:spAutoFit/>
          </a:bodyPr>
          <a:lstStyle/>
          <a:p>
            <a:r>
              <a:rPr lang="en-US" sz="1200" b="1" i="1" dirty="0">
                <a:solidFill>
                  <a:schemeClr val="accent4"/>
                </a:solidFill>
              </a:rPr>
              <a:t>height</a:t>
            </a:r>
            <a:endParaRPr lang="ru-RU" sz="1200" dirty="0"/>
          </a:p>
        </p:txBody>
      </p:sp>
      <p:sp>
        <p:nvSpPr>
          <p:cNvPr id="14" name="Rectangle 13"/>
          <p:cNvSpPr/>
          <p:nvPr/>
        </p:nvSpPr>
        <p:spPr>
          <a:xfrm>
            <a:off x="6458515" y="4603340"/>
            <a:ext cx="681597" cy="276999"/>
          </a:xfrm>
          <a:prstGeom prst="rect">
            <a:avLst/>
          </a:prstGeom>
        </p:spPr>
        <p:txBody>
          <a:bodyPr wrap="none">
            <a:spAutoFit/>
          </a:bodyPr>
          <a:lstStyle/>
          <a:p>
            <a:r>
              <a:rPr lang="en-US" sz="1200" b="1" i="1" dirty="0">
                <a:solidFill>
                  <a:schemeClr val="accent4"/>
                </a:solidFill>
              </a:rPr>
              <a:t>depth</a:t>
            </a:r>
            <a:endParaRPr lang="ru-RU" sz="1200" dirty="0"/>
          </a:p>
        </p:txBody>
      </p:sp>
    </p:spTree>
    <p:extLst>
      <p:ext uri="{BB962C8B-B14F-4D97-AF65-F5344CB8AC3E}">
        <p14:creationId xmlns:p14="http://schemas.microsoft.com/office/powerpoint/2010/main" val="25769672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1840" y="620688"/>
            <a:ext cx="1951175" cy="369332"/>
          </a:xfrm>
          <a:prstGeom prst="rect">
            <a:avLst/>
          </a:prstGeom>
        </p:spPr>
        <p:txBody>
          <a:bodyPr wrap="none">
            <a:spAutoFit/>
          </a:bodyPr>
          <a:lstStyle/>
          <a:p>
            <a:r>
              <a:rPr lang="en-US" b="1" i="1" dirty="0">
                <a:solidFill>
                  <a:srgbClr val="002060"/>
                </a:solidFill>
              </a:rPr>
              <a:t>Inner Classes</a:t>
            </a:r>
          </a:p>
        </p:txBody>
      </p:sp>
      <p:sp>
        <p:nvSpPr>
          <p:cNvPr id="3" name="Rectangle 2"/>
          <p:cNvSpPr/>
          <p:nvPr/>
        </p:nvSpPr>
        <p:spPr>
          <a:xfrm>
            <a:off x="899592" y="1844824"/>
            <a:ext cx="7272808" cy="1815882"/>
          </a:xfrm>
          <a:prstGeom prst="rect">
            <a:avLst/>
          </a:prstGeom>
        </p:spPr>
        <p:txBody>
          <a:bodyPr wrap="square">
            <a:spAutoFit/>
          </a:bodyPr>
          <a:lstStyle/>
          <a:p>
            <a:r>
              <a:rPr lang="en-US" sz="1600" b="1" i="1" dirty="0">
                <a:solidFill>
                  <a:srgbClr val="002060"/>
                </a:solidFill>
              </a:rPr>
              <a:t>class Outer {            // an outer class has an inner class</a:t>
            </a:r>
          </a:p>
          <a:p>
            <a:r>
              <a:rPr lang="en-US" sz="1600" b="1" i="1" dirty="0">
                <a:solidFill>
                  <a:srgbClr val="002060"/>
                </a:solidFill>
              </a:rPr>
              <a:t>        </a:t>
            </a:r>
            <a:r>
              <a:rPr lang="en-US" sz="1600" b="1" i="1" dirty="0">
                <a:solidFill>
                  <a:srgbClr val="00B050"/>
                </a:solidFill>
              </a:rPr>
              <a:t>class Inner {}</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class Outer {            // an outer class has an inner interface</a:t>
            </a:r>
          </a:p>
          <a:p>
            <a:r>
              <a:rPr lang="en-US" sz="1600" b="1" i="1" dirty="0">
                <a:solidFill>
                  <a:srgbClr val="00B050"/>
                </a:solidFill>
              </a:rPr>
              <a:t>        interface Inner {}</a:t>
            </a:r>
          </a:p>
          <a:p>
            <a:r>
              <a:rPr lang="en-US" sz="1600" b="1" i="1" dirty="0">
                <a:solidFill>
                  <a:srgbClr val="002060"/>
                </a:solidFill>
              </a:rPr>
              <a:t>}</a:t>
            </a:r>
          </a:p>
        </p:txBody>
      </p:sp>
    </p:spTree>
    <p:extLst>
      <p:ext uri="{BB962C8B-B14F-4D97-AF65-F5344CB8AC3E}">
        <p14:creationId xmlns:p14="http://schemas.microsoft.com/office/powerpoint/2010/main" val="8039955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185987" y="495300"/>
            <a:ext cx="4772025" cy="5867400"/>
          </a:xfrm>
          <a:prstGeom prst="rect">
            <a:avLst/>
          </a:prstGeom>
        </p:spPr>
      </p:pic>
    </p:spTree>
    <p:extLst>
      <p:ext uri="{BB962C8B-B14F-4D97-AF65-F5344CB8AC3E}">
        <p14:creationId xmlns:p14="http://schemas.microsoft.com/office/powerpoint/2010/main" val="26576690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484784"/>
            <a:ext cx="8064896" cy="2862322"/>
          </a:xfrm>
          <a:prstGeom prst="rect">
            <a:avLst/>
          </a:prstGeom>
        </p:spPr>
        <p:txBody>
          <a:bodyPr wrap="square">
            <a:spAutoFit/>
          </a:bodyPr>
          <a:lstStyle/>
          <a:p>
            <a:pPr marL="285750" indent="-285750">
              <a:buFont typeface="Arial" panose="020B0604020202020204" pitchFamily="34" charset="0"/>
              <a:buChar char="•"/>
            </a:pPr>
            <a:r>
              <a:rPr lang="ru-RU" b="1" i="1" dirty="0">
                <a:solidFill>
                  <a:schemeClr val="accent3"/>
                </a:solidFill>
              </a:rPr>
              <a:t>Внутренние классы-члены ассоциируются не с самим внешним классом, а с его экземпляром. При этом они имеют доступ ко всем его полям и методам.</a:t>
            </a:r>
          </a:p>
          <a:p>
            <a:pPr marL="285750" indent="-285750">
              <a:buFont typeface="Arial" panose="020B0604020202020204" pitchFamily="34" charset="0"/>
              <a:buChar char="•"/>
            </a:pPr>
            <a:endParaRPr lang="ru-RU" b="1" i="1" dirty="0">
              <a:solidFill>
                <a:schemeClr val="accent3"/>
              </a:solidFill>
            </a:endParaRPr>
          </a:p>
          <a:p>
            <a:pPr marL="285750" indent="-285750">
              <a:buFont typeface="Arial" panose="020B0604020202020204" pitchFamily="34" charset="0"/>
              <a:buChar char="•"/>
            </a:pPr>
            <a:r>
              <a:rPr lang="ru-RU" b="1" i="1" dirty="0" err="1">
                <a:solidFill>
                  <a:schemeClr val="accent3"/>
                </a:solidFill>
              </a:rPr>
              <a:t>inner</a:t>
            </a:r>
            <a:r>
              <a:rPr lang="ru-RU" b="1" i="1" dirty="0">
                <a:solidFill>
                  <a:schemeClr val="accent3"/>
                </a:solidFill>
              </a:rPr>
              <a:t> </a:t>
            </a:r>
            <a:r>
              <a:rPr lang="ru-RU" b="1" i="1" dirty="0" err="1">
                <a:solidFill>
                  <a:schemeClr val="accent3"/>
                </a:solidFill>
              </a:rPr>
              <a:t>class</a:t>
            </a:r>
            <a:r>
              <a:rPr lang="ru-RU" b="1" i="1" dirty="0">
                <a:solidFill>
                  <a:schemeClr val="accent3"/>
                </a:solidFill>
              </a:rPr>
              <a:t> не может иметь статических объявлений</a:t>
            </a:r>
          </a:p>
          <a:p>
            <a:pPr marL="285750" indent="-285750">
              <a:buFont typeface="Arial" panose="020B0604020202020204" pitchFamily="34" charset="0"/>
              <a:buChar char="•"/>
            </a:pPr>
            <a:endParaRPr lang="ru-RU" b="1" i="1" dirty="0">
              <a:solidFill>
                <a:schemeClr val="accent3"/>
              </a:solidFill>
            </a:endParaRPr>
          </a:p>
          <a:p>
            <a:pPr marL="285750" indent="-285750">
              <a:buFont typeface="Arial" panose="020B0604020202020204" pitchFamily="34" charset="0"/>
              <a:buChar char="•"/>
            </a:pPr>
            <a:r>
              <a:rPr lang="ru-RU" b="1" i="1" dirty="0">
                <a:solidFill>
                  <a:schemeClr val="accent3"/>
                </a:solidFill>
              </a:rPr>
              <a:t>нельзя объявлять перечисления.</a:t>
            </a:r>
          </a:p>
          <a:p>
            <a:pPr marL="285750" indent="-285750">
              <a:buFont typeface="Arial" panose="020B0604020202020204" pitchFamily="34" charset="0"/>
              <a:buChar char="•"/>
            </a:pPr>
            <a:endParaRPr lang="ru-RU" b="1" i="1" dirty="0">
              <a:solidFill>
                <a:schemeClr val="accent3"/>
              </a:solidFill>
            </a:endParaRPr>
          </a:p>
          <a:p>
            <a:pPr marL="285750" indent="-285750">
              <a:buFont typeface="Arial" panose="020B0604020202020204" pitchFamily="34" charset="0"/>
              <a:buChar char="•"/>
            </a:pPr>
            <a:r>
              <a:rPr lang="ru-RU" b="1" i="1" dirty="0">
                <a:solidFill>
                  <a:schemeClr val="accent3"/>
                </a:solidFill>
              </a:rPr>
              <a:t>нельзя объявить нестатический внутренний интерфейс нельзя</a:t>
            </a:r>
          </a:p>
        </p:txBody>
      </p:sp>
      <p:sp>
        <p:nvSpPr>
          <p:cNvPr id="3" name="Rectangle 2"/>
          <p:cNvSpPr/>
          <p:nvPr/>
        </p:nvSpPr>
        <p:spPr>
          <a:xfrm>
            <a:off x="395536" y="404664"/>
            <a:ext cx="7848872" cy="830997"/>
          </a:xfrm>
          <a:prstGeom prst="rect">
            <a:avLst/>
          </a:prstGeom>
        </p:spPr>
        <p:txBody>
          <a:bodyPr wrap="square">
            <a:spAutoFit/>
          </a:bodyPr>
          <a:lstStyle/>
          <a:p>
            <a:r>
              <a:rPr lang="ru-RU" sz="2400" b="1" i="1" dirty="0">
                <a:solidFill>
                  <a:schemeClr val="accent3"/>
                </a:solidFill>
              </a:rPr>
              <a:t>Внутренние классы-члены </a:t>
            </a:r>
          </a:p>
          <a:p>
            <a:r>
              <a:rPr lang="ru-RU" sz="2400" b="1" i="1" dirty="0">
                <a:solidFill>
                  <a:schemeClr val="accent3"/>
                </a:solidFill>
              </a:rPr>
              <a:t>(</a:t>
            </a:r>
            <a:r>
              <a:rPr lang="ru-RU" sz="2400" b="1" i="1" dirty="0" err="1">
                <a:solidFill>
                  <a:schemeClr val="accent3"/>
                </a:solidFill>
              </a:rPr>
              <a:t>member</a:t>
            </a:r>
            <a:r>
              <a:rPr lang="ru-RU" sz="2400" b="1" i="1" dirty="0">
                <a:solidFill>
                  <a:schemeClr val="accent3"/>
                </a:solidFill>
              </a:rPr>
              <a:t> </a:t>
            </a:r>
            <a:r>
              <a:rPr lang="ru-RU" sz="2400" b="1" i="1" dirty="0" err="1">
                <a:solidFill>
                  <a:schemeClr val="accent3"/>
                </a:solidFill>
              </a:rPr>
              <a:t>inner</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p:txBody>
      </p:sp>
    </p:spTree>
    <p:extLst>
      <p:ext uri="{BB962C8B-B14F-4D97-AF65-F5344CB8AC3E}">
        <p14:creationId xmlns:p14="http://schemas.microsoft.com/office/powerpoint/2010/main" val="26237866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628800"/>
            <a:ext cx="7992888" cy="1323439"/>
          </a:xfrm>
          <a:prstGeom prst="rect">
            <a:avLst/>
          </a:prstGeom>
        </p:spPr>
        <p:txBody>
          <a:bodyPr wrap="square">
            <a:spAutoFit/>
          </a:bodyPr>
          <a:lstStyle/>
          <a:p>
            <a:pPr algn="just"/>
            <a:r>
              <a:rPr lang="ru-RU" sz="1600" b="1" i="1" dirty="0">
                <a:solidFill>
                  <a:schemeClr val="accent3"/>
                </a:solidFill>
              </a:rPr>
              <a:t>Локальные классы (</a:t>
            </a:r>
            <a:r>
              <a:rPr lang="ru-RU" sz="1600" b="1" i="1" dirty="0" err="1">
                <a:solidFill>
                  <a:schemeClr val="accent3"/>
                </a:solidFill>
              </a:rPr>
              <a:t>local</a:t>
            </a:r>
            <a:r>
              <a:rPr lang="ru-RU" sz="1600" b="1" i="1" dirty="0">
                <a:solidFill>
                  <a:schemeClr val="accent3"/>
                </a:solidFill>
              </a:rPr>
              <a:t> </a:t>
            </a:r>
            <a:r>
              <a:rPr lang="ru-RU" sz="1600" b="1" i="1" dirty="0" err="1">
                <a:solidFill>
                  <a:schemeClr val="accent3"/>
                </a:solidFill>
              </a:rPr>
              <a:t>classes</a:t>
            </a:r>
            <a:r>
              <a:rPr lang="ru-RU" sz="1600" b="1" i="1" dirty="0">
                <a:solidFill>
                  <a:schemeClr val="accent3"/>
                </a:solidFill>
              </a:rPr>
              <a:t>) определяются в блоке </a:t>
            </a:r>
            <a:r>
              <a:rPr lang="ru-RU" sz="1600" b="1" i="1" dirty="0" err="1">
                <a:solidFill>
                  <a:schemeClr val="accent3"/>
                </a:solidFill>
              </a:rPr>
              <a:t>Java</a:t>
            </a:r>
            <a:r>
              <a:rPr lang="ru-RU" sz="1600" b="1" i="1" dirty="0">
                <a:solidFill>
                  <a:schemeClr val="accent3"/>
                </a:solidFill>
              </a:rPr>
              <a:t> кода. На практике чаще всего объявление происходит в методе некоторого другого класса. Хотя объявлять локальный класс можно внутри статических и нестатических блоков инициализации.</a:t>
            </a:r>
          </a:p>
        </p:txBody>
      </p:sp>
      <p:sp>
        <p:nvSpPr>
          <p:cNvPr id="3" name="Rectangle 2"/>
          <p:cNvSpPr/>
          <p:nvPr/>
        </p:nvSpPr>
        <p:spPr>
          <a:xfrm>
            <a:off x="467544" y="332656"/>
            <a:ext cx="4572000" cy="830997"/>
          </a:xfrm>
          <a:prstGeom prst="rect">
            <a:avLst/>
          </a:prstGeom>
        </p:spPr>
        <p:txBody>
          <a:bodyPr>
            <a:spAutoFit/>
          </a:bodyPr>
          <a:lstStyle/>
          <a:p>
            <a:r>
              <a:rPr lang="ru-RU" sz="2400" b="1" i="1" dirty="0">
                <a:solidFill>
                  <a:schemeClr val="accent3"/>
                </a:solidFill>
              </a:rPr>
              <a:t>Локальные классы (</a:t>
            </a:r>
            <a:r>
              <a:rPr lang="ru-RU" sz="2400" b="1" i="1" dirty="0" err="1">
                <a:solidFill>
                  <a:schemeClr val="accent3"/>
                </a:solidFill>
              </a:rPr>
              <a:t>local</a:t>
            </a:r>
            <a:r>
              <a:rPr lang="ru-RU" sz="2400" b="1" i="1" dirty="0">
                <a:solidFill>
                  <a:schemeClr val="accent3"/>
                </a:solidFill>
              </a:rPr>
              <a:t> </a:t>
            </a:r>
            <a:r>
              <a:rPr lang="ru-RU" sz="2400" b="1" i="1" dirty="0" err="1">
                <a:solidFill>
                  <a:schemeClr val="accent3"/>
                </a:solidFill>
              </a:rPr>
              <a:t>inner</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p:txBody>
      </p:sp>
      <p:sp>
        <p:nvSpPr>
          <p:cNvPr id="4" name="Rectangle 3"/>
          <p:cNvSpPr/>
          <p:nvPr/>
        </p:nvSpPr>
        <p:spPr>
          <a:xfrm>
            <a:off x="712184" y="2996952"/>
            <a:ext cx="7920880" cy="830997"/>
          </a:xfrm>
          <a:prstGeom prst="rect">
            <a:avLst/>
          </a:prstGeom>
        </p:spPr>
        <p:txBody>
          <a:bodyPr wrap="square">
            <a:spAutoFit/>
          </a:bodyPr>
          <a:lstStyle/>
          <a:p>
            <a:pPr algn="just"/>
            <a:r>
              <a:rPr lang="ru-RU" sz="1600" b="1" i="1" dirty="0">
                <a:solidFill>
                  <a:schemeClr val="accent3"/>
                </a:solidFill>
              </a:rPr>
              <a:t>Локальный класс может обращаться к локальным переменным и параметрам метода, если они объявлены с модификатором </a:t>
            </a:r>
            <a:r>
              <a:rPr lang="ru-RU" sz="1600" b="1" i="1" dirty="0" err="1">
                <a:solidFill>
                  <a:schemeClr val="accent3"/>
                </a:solidFill>
              </a:rPr>
              <a:t>final</a:t>
            </a:r>
            <a:r>
              <a:rPr lang="ru-RU" sz="1600" b="1" i="1" dirty="0">
                <a:solidFill>
                  <a:schemeClr val="accent3"/>
                </a:solidFill>
              </a:rPr>
              <a:t>.</a:t>
            </a:r>
          </a:p>
        </p:txBody>
      </p:sp>
    </p:spTree>
    <p:extLst>
      <p:ext uri="{BB962C8B-B14F-4D97-AF65-F5344CB8AC3E}">
        <p14:creationId xmlns:p14="http://schemas.microsoft.com/office/powerpoint/2010/main" val="7526187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340768"/>
            <a:ext cx="8424936" cy="3293209"/>
          </a:xfrm>
          <a:prstGeom prst="rect">
            <a:avLst/>
          </a:prstGeom>
        </p:spPr>
        <p:txBody>
          <a:bodyPr wrap="square">
            <a:spAutoFit/>
          </a:bodyPr>
          <a:lstStyle/>
          <a:p>
            <a:r>
              <a:rPr lang="ru-RU" sz="1600" b="1" i="1" dirty="0">
                <a:solidFill>
                  <a:schemeClr val="accent3"/>
                </a:solidFill>
              </a:rPr>
              <a:t>Ограничения локальных классов :</a:t>
            </a:r>
          </a:p>
          <a:p>
            <a:endParaRPr lang="ru-RU" sz="1600" b="1" i="1" dirty="0">
              <a:solidFill>
                <a:schemeClr val="accent3"/>
              </a:solidFill>
            </a:endParaRPr>
          </a:p>
          <a:p>
            <a:pPr marL="285750" indent="-285750">
              <a:buFont typeface="Arial" panose="020B0604020202020204" pitchFamily="34" charset="0"/>
              <a:buChar char="•"/>
            </a:pPr>
            <a:r>
              <a:rPr lang="ru-RU" sz="1600" b="1" i="1" dirty="0">
                <a:solidFill>
                  <a:schemeClr val="accent3"/>
                </a:solidFill>
              </a:rPr>
              <a:t>    они видны только в пределах блока, в котором объявлены;</a:t>
            </a:r>
          </a:p>
          <a:p>
            <a:pPr marL="285750" indent="-285750">
              <a:buFont typeface="Arial" panose="020B0604020202020204" pitchFamily="34" charset="0"/>
              <a:buChar char="•"/>
            </a:pPr>
            <a:endParaRPr lang="ru-RU" sz="1600" b="1" i="1" dirty="0">
              <a:solidFill>
                <a:schemeClr val="accent3"/>
              </a:solidFill>
            </a:endParaRPr>
          </a:p>
          <a:p>
            <a:pPr marL="285750" indent="-285750">
              <a:buFont typeface="Arial" panose="020B0604020202020204" pitchFamily="34" charset="0"/>
              <a:buChar char="•"/>
            </a:pPr>
            <a:r>
              <a:rPr lang="ru-RU" sz="1600" b="1" i="1" dirty="0">
                <a:solidFill>
                  <a:schemeClr val="accent3"/>
                </a:solidFill>
              </a:rPr>
              <a:t>    они не могут быть объявлены как </a:t>
            </a:r>
            <a:r>
              <a:rPr lang="ru-RU" sz="1600" b="1" i="1" dirty="0" err="1">
                <a:solidFill>
                  <a:schemeClr val="accent3"/>
                </a:solidFill>
              </a:rPr>
              <a:t>private</a:t>
            </a:r>
            <a:r>
              <a:rPr lang="ru-RU" sz="1600" b="1" i="1" dirty="0">
                <a:solidFill>
                  <a:schemeClr val="accent3"/>
                </a:solidFill>
              </a:rPr>
              <a:t>, </a:t>
            </a:r>
            <a:r>
              <a:rPr lang="ru-RU" sz="1600" b="1" i="1" dirty="0" err="1">
                <a:solidFill>
                  <a:schemeClr val="accent3"/>
                </a:solidFill>
              </a:rPr>
              <a:t>public</a:t>
            </a:r>
            <a:r>
              <a:rPr lang="ru-RU" sz="1600" b="1" i="1" dirty="0">
                <a:solidFill>
                  <a:schemeClr val="accent3"/>
                </a:solidFill>
              </a:rPr>
              <a:t>, </a:t>
            </a:r>
            <a:r>
              <a:rPr lang="ru-RU" sz="1600" b="1" i="1" dirty="0" err="1">
                <a:solidFill>
                  <a:schemeClr val="accent3"/>
                </a:solidFill>
              </a:rPr>
              <a:t>protected</a:t>
            </a:r>
            <a:r>
              <a:rPr lang="ru-RU" sz="1600" b="1" i="1" dirty="0">
                <a:solidFill>
                  <a:schemeClr val="accent3"/>
                </a:solidFill>
              </a:rPr>
              <a:t> </a:t>
            </a:r>
          </a:p>
          <a:p>
            <a:r>
              <a:rPr lang="ru-RU" sz="1600" b="1" i="1" dirty="0">
                <a:solidFill>
                  <a:schemeClr val="accent3"/>
                </a:solidFill>
              </a:rPr>
              <a:t>или </a:t>
            </a:r>
            <a:r>
              <a:rPr lang="ru-RU" sz="1600" b="1" i="1" dirty="0" err="1">
                <a:solidFill>
                  <a:schemeClr val="accent3"/>
                </a:solidFill>
              </a:rPr>
              <a:t>static</a:t>
            </a:r>
            <a:r>
              <a:rPr lang="ru-RU" sz="1600" b="1" i="1" dirty="0">
                <a:solidFill>
                  <a:schemeClr val="accent3"/>
                </a:solidFill>
              </a:rPr>
              <a:t>;</a:t>
            </a:r>
          </a:p>
          <a:p>
            <a:endParaRPr lang="ru-RU" sz="1600" b="1" i="1" dirty="0">
              <a:solidFill>
                <a:schemeClr val="accent3"/>
              </a:solidFill>
            </a:endParaRPr>
          </a:p>
          <a:p>
            <a:pPr marL="285750" indent="-285750">
              <a:buFont typeface="Arial" panose="020B0604020202020204" pitchFamily="34" charset="0"/>
              <a:buChar char="•"/>
            </a:pPr>
            <a:r>
              <a:rPr lang="ru-RU" sz="1600" b="1" i="1" dirty="0">
                <a:solidFill>
                  <a:schemeClr val="accent3"/>
                </a:solidFill>
              </a:rPr>
              <a:t>    они не могут иметь внутри себя статических объявлений (полей, методов, классов); исключением являются константы (</a:t>
            </a:r>
            <a:r>
              <a:rPr lang="ru-RU" sz="1600" b="1" i="1" dirty="0" err="1">
                <a:solidFill>
                  <a:schemeClr val="accent3"/>
                </a:solidFill>
              </a:rPr>
              <a:t>static</a:t>
            </a:r>
            <a:r>
              <a:rPr lang="ru-RU" sz="1600" b="1" i="1" dirty="0">
                <a:solidFill>
                  <a:schemeClr val="accent3"/>
                </a:solidFill>
              </a:rPr>
              <a:t> </a:t>
            </a:r>
            <a:r>
              <a:rPr lang="ru-RU" sz="1600" b="1" i="1" dirty="0" err="1">
                <a:solidFill>
                  <a:schemeClr val="accent3"/>
                </a:solidFill>
              </a:rPr>
              <a:t>final</a:t>
            </a:r>
            <a:r>
              <a:rPr lang="ru-RU" sz="1600" b="1" i="1" dirty="0">
                <a:solidFill>
                  <a:schemeClr val="accent3"/>
                </a:solidFill>
              </a:rPr>
              <a:t>);</a:t>
            </a:r>
          </a:p>
          <a:p>
            <a:pPr marL="285750" indent="-285750">
              <a:buFont typeface="Arial" panose="020B0604020202020204" pitchFamily="34" charset="0"/>
              <a:buChar char="•"/>
            </a:pPr>
            <a:endParaRPr lang="ru-RU" sz="1600" b="1" i="1" dirty="0">
              <a:solidFill>
                <a:schemeClr val="accent3"/>
              </a:solidFill>
            </a:endParaRPr>
          </a:p>
          <a:p>
            <a:pPr marL="285750" indent="-285750">
              <a:buFont typeface="Arial" panose="020B0604020202020204" pitchFamily="34" charset="0"/>
              <a:buChar char="•"/>
            </a:pPr>
            <a:r>
              <a:rPr lang="ru-RU" sz="1600" b="1" i="1" dirty="0">
                <a:solidFill>
                  <a:schemeClr val="accent3"/>
                </a:solidFill>
              </a:rPr>
              <a:t>интерфейсы тоже нельзя объявлять локально по тем же причинам, по каким их нельзя объявлять внутренними.</a:t>
            </a:r>
          </a:p>
        </p:txBody>
      </p:sp>
    </p:spTree>
    <p:extLst>
      <p:ext uri="{BB962C8B-B14F-4D97-AF65-F5344CB8AC3E}">
        <p14:creationId xmlns:p14="http://schemas.microsoft.com/office/powerpoint/2010/main" val="24940342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9592" y="764704"/>
            <a:ext cx="7704856" cy="5262979"/>
          </a:xfrm>
          <a:prstGeom prst="rect">
            <a:avLst/>
          </a:prstGeom>
        </p:spPr>
        <p:txBody>
          <a:bodyPr wrap="square">
            <a:spAutoFit/>
          </a:bodyPr>
          <a:lstStyle/>
          <a:p>
            <a:r>
              <a:rPr lang="en-US" sz="1600" b="1" i="1" dirty="0">
                <a:solidFill>
                  <a:schemeClr val="accent3"/>
                </a:solidFill>
              </a:rPr>
              <a:t>public class Scalable {</a:t>
            </a:r>
          </a:p>
          <a:p>
            <a:r>
              <a:rPr lang="en-US" sz="1600" b="1" i="1" dirty="0">
                <a:solidFill>
                  <a:schemeClr val="accent3"/>
                </a:solidFill>
              </a:rPr>
              <a:t>public void scale(double l)</a:t>
            </a:r>
          </a:p>
          <a:p>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(l);</a:t>
            </a:r>
          </a:p>
          <a:p>
            <a:r>
              <a:rPr lang="en-US" sz="1600" b="1" i="1" dirty="0">
                <a:solidFill>
                  <a:schemeClr val="accent3"/>
                </a:solidFill>
              </a:rPr>
              <a:t>	</a:t>
            </a:r>
            <a:r>
              <a:rPr lang="en-US" sz="1600" b="1" i="1" dirty="0" err="1">
                <a:solidFill>
                  <a:schemeClr val="accent3"/>
                </a:solidFill>
              </a:rPr>
              <a:t>this.s</a:t>
            </a:r>
            <a:r>
              <a:rPr lang="en-US" sz="1600" b="1" i="1" dirty="0">
                <a:solidFill>
                  <a:schemeClr val="accent3"/>
                </a:solidFill>
              </a:rPr>
              <a:t>+=l;</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a:t>
            </a:r>
            <a:r>
              <a:rPr lang="en-US" sz="1600" b="1" i="1" dirty="0" err="1">
                <a:solidFill>
                  <a:schemeClr val="accent3"/>
                </a:solidFill>
              </a:rPr>
              <a:t>this.s</a:t>
            </a:r>
            <a:r>
              <a:rPr lang="en-US" sz="1600" b="1" i="1" dirty="0">
                <a:solidFill>
                  <a:schemeClr val="accent3"/>
                </a:solidFill>
              </a:rPr>
              <a:t>);</a:t>
            </a:r>
          </a:p>
          <a:p>
            <a:r>
              <a:rPr lang="en-US" sz="1600" b="1" i="1" dirty="0">
                <a:solidFill>
                  <a:schemeClr val="accent3"/>
                </a:solidFill>
              </a:rPr>
              <a:t>	</a:t>
            </a:r>
          </a:p>
          <a:p>
            <a:r>
              <a:rPr lang="en-US" sz="1600" b="1" i="1" dirty="0">
                <a:solidFill>
                  <a:schemeClr val="accent3"/>
                </a:solidFill>
              </a:rPr>
              <a:t>	  </a:t>
            </a:r>
            <a:r>
              <a:rPr lang="en-US" sz="1600" b="1" i="1" dirty="0">
                <a:solidFill>
                  <a:schemeClr val="accent4"/>
                </a:solidFill>
              </a:rPr>
              <a:t>class  Local{</a:t>
            </a:r>
          </a:p>
          <a:p>
            <a:r>
              <a:rPr lang="en-US" sz="1600" b="1" i="1" dirty="0">
                <a:solidFill>
                  <a:schemeClr val="accent4"/>
                </a:solidFill>
              </a:rPr>
              <a:t>		private </a:t>
            </a:r>
            <a:r>
              <a:rPr lang="en-US" sz="1600" b="1" i="1" dirty="0" err="1">
                <a:solidFill>
                  <a:schemeClr val="accent4"/>
                </a:solidFill>
              </a:rPr>
              <a:t>int</a:t>
            </a:r>
            <a:r>
              <a:rPr lang="en-US" sz="1600" b="1" i="1" dirty="0">
                <a:solidFill>
                  <a:schemeClr val="accent4"/>
                </a:solidFill>
              </a:rPr>
              <a:t> q;</a:t>
            </a:r>
          </a:p>
          <a:p>
            <a:r>
              <a:rPr lang="en-US" sz="1600" b="1" i="1" dirty="0">
                <a:solidFill>
                  <a:schemeClr val="accent4"/>
                </a:solidFill>
              </a:rPr>
              <a:t>		</a:t>
            </a:r>
          </a:p>
          <a:p>
            <a:r>
              <a:rPr lang="en-US" sz="1600" b="1" i="1" dirty="0">
                <a:solidFill>
                  <a:schemeClr val="accent4"/>
                </a:solidFill>
              </a:rPr>
              <a:t>		Local(</a:t>
            </a:r>
            <a:r>
              <a:rPr lang="en-US" sz="1600" b="1" i="1" dirty="0" err="1">
                <a:solidFill>
                  <a:schemeClr val="accent4"/>
                </a:solidFill>
              </a:rPr>
              <a:t>int</a:t>
            </a:r>
            <a:r>
              <a:rPr lang="en-US" sz="1600" b="1" i="1" dirty="0">
                <a:solidFill>
                  <a:schemeClr val="accent4"/>
                </a:solidFill>
              </a:rPr>
              <a:t> x)</a:t>
            </a:r>
          </a:p>
          <a:p>
            <a:r>
              <a:rPr lang="en-US" sz="1600" b="1" i="1" dirty="0">
                <a:solidFill>
                  <a:schemeClr val="accent4"/>
                </a:solidFill>
              </a:rPr>
              <a:t>		   {</a:t>
            </a:r>
          </a:p>
          <a:p>
            <a:r>
              <a:rPr lang="en-US" sz="1600" b="1" i="1" dirty="0">
                <a:solidFill>
                  <a:schemeClr val="accent4"/>
                </a:solidFill>
              </a:rPr>
              <a:t>			</a:t>
            </a:r>
            <a:r>
              <a:rPr lang="en-US" sz="1600" b="1" i="1" dirty="0" err="1">
                <a:solidFill>
                  <a:schemeClr val="accent4"/>
                </a:solidFill>
              </a:rPr>
              <a:t>this.q</a:t>
            </a:r>
            <a:r>
              <a:rPr lang="en-US" sz="1600" b="1" i="1" dirty="0">
                <a:solidFill>
                  <a:schemeClr val="accent4"/>
                </a:solidFill>
              </a:rPr>
              <a:t>=x;</a:t>
            </a:r>
          </a:p>
          <a:p>
            <a:r>
              <a:rPr lang="en-US" sz="1600" b="1" i="1" dirty="0">
                <a:solidFill>
                  <a:schemeClr val="accent4"/>
                </a:solidFill>
              </a:rPr>
              <a:t>			</a:t>
            </a:r>
            <a:r>
              <a:rPr lang="en-US" sz="1600" b="1" i="1" dirty="0" err="1">
                <a:solidFill>
                  <a:schemeClr val="accent4"/>
                </a:solidFill>
              </a:rPr>
              <a:t>System.out.println</a:t>
            </a:r>
            <a:r>
              <a:rPr lang="en-US" sz="1600" b="1" i="1" dirty="0">
                <a:solidFill>
                  <a:schemeClr val="accent4"/>
                </a:solidFill>
              </a:rPr>
              <a:t>(</a:t>
            </a:r>
            <a:r>
              <a:rPr lang="en-US" sz="1600" b="1" i="1" dirty="0" err="1">
                <a:solidFill>
                  <a:schemeClr val="accent4"/>
                </a:solidFill>
              </a:rPr>
              <a:t>this.q</a:t>
            </a:r>
            <a:r>
              <a:rPr lang="en-US" sz="1600" b="1" i="1" dirty="0">
                <a:solidFill>
                  <a:schemeClr val="accent4"/>
                </a:solidFill>
              </a:rPr>
              <a:t>);</a:t>
            </a:r>
          </a:p>
          <a:p>
            <a:r>
              <a:rPr lang="en-US" sz="1600" b="1" i="1" dirty="0">
                <a:solidFill>
                  <a:schemeClr val="accent4"/>
                </a:solidFill>
              </a:rPr>
              <a:t>			</a:t>
            </a:r>
          </a:p>
          <a:p>
            <a:r>
              <a:rPr lang="en-US" sz="1600" b="1" i="1" dirty="0">
                <a:solidFill>
                  <a:schemeClr val="accent4"/>
                </a:solidFill>
              </a:rPr>
              <a:t>						}</a:t>
            </a:r>
          </a:p>
          <a:p>
            <a:r>
              <a:rPr lang="en-US" sz="1600" b="1" i="1" dirty="0">
                <a:solidFill>
                  <a:schemeClr val="accent4"/>
                </a:solidFill>
              </a:rPr>
              <a:t>		}</a:t>
            </a:r>
          </a:p>
          <a:p>
            <a:r>
              <a:rPr lang="en-US" sz="1600" b="1" i="1" dirty="0">
                <a:solidFill>
                  <a:schemeClr val="accent4"/>
                </a:solidFill>
              </a:rPr>
              <a:t>	Local d=new Local(30);</a:t>
            </a:r>
          </a:p>
          <a:p>
            <a:r>
              <a:rPr lang="en-US" sz="1600" b="1" i="1" dirty="0">
                <a:solidFill>
                  <a:schemeClr val="accent3"/>
                </a:solidFill>
              </a:rPr>
              <a:t>	</a:t>
            </a:r>
          </a:p>
          <a:p>
            <a:r>
              <a:rPr lang="en-US" sz="1600" b="1" i="1" dirty="0">
                <a:solidFill>
                  <a:schemeClr val="accent3"/>
                </a:solidFill>
              </a:rPr>
              <a:t>	}</a:t>
            </a: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4181748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412776"/>
            <a:ext cx="8280920" cy="1077218"/>
          </a:xfrm>
          <a:prstGeom prst="rect">
            <a:avLst/>
          </a:prstGeom>
        </p:spPr>
        <p:txBody>
          <a:bodyPr wrap="square">
            <a:spAutoFit/>
          </a:bodyPr>
          <a:lstStyle/>
          <a:p>
            <a:r>
              <a:rPr lang="ru-RU" sz="1600" b="1" i="1" dirty="0">
                <a:solidFill>
                  <a:schemeClr val="accent3"/>
                </a:solidFill>
              </a:rPr>
              <a:t>Анонимные классы являются важным подспорьем в повседневной жизни </a:t>
            </a:r>
            <a:r>
              <a:rPr lang="ru-RU" sz="1600" b="1" i="1" dirty="0" err="1">
                <a:solidFill>
                  <a:schemeClr val="accent3"/>
                </a:solidFill>
              </a:rPr>
              <a:t>Java</a:t>
            </a:r>
            <a:r>
              <a:rPr lang="ru-RU" sz="1600" b="1" i="1" dirty="0">
                <a:solidFill>
                  <a:schemeClr val="accent3"/>
                </a:solidFill>
              </a:rPr>
              <a:t>-программистов. </a:t>
            </a:r>
          </a:p>
          <a:p>
            <a:r>
              <a:rPr lang="ru-RU" sz="1600" b="1" i="1" dirty="0">
                <a:solidFill>
                  <a:schemeClr val="accent3"/>
                </a:solidFill>
              </a:rPr>
              <a:t>Анонимный класс (</a:t>
            </a:r>
            <a:r>
              <a:rPr lang="ru-RU" sz="1600" b="1" i="1" dirty="0" err="1">
                <a:solidFill>
                  <a:schemeClr val="accent3"/>
                </a:solidFill>
              </a:rPr>
              <a:t>anonymous</a:t>
            </a:r>
            <a:r>
              <a:rPr lang="ru-RU" sz="1600" b="1" i="1" dirty="0">
                <a:solidFill>
                  <a:schemeClr val="accent3"/>
                </a:solidFill>
              </a:rPr>
              <a:t> </a:t>
            </a:r>
            <a:r>
              <a:rPr lang="ru-RU" sz="1600" b="1" i="1" dirty="0" err="1">
                <a:solidFill>
                  <a:schemeClr val="accent3"/>
                </a:solidFill>
              </a:rPr>
              <a:t>class</a:t>
            </a:r>
            <a:r>
              <a:rPr lang="ru-RU" sz="1600" b="1" i="1" dirty="0">
                <a:solidFill>
                  <a:schemeClr val="accent3"/>
                </a:solidFill>
              </a:rPr>
              <a:t>) - это локальный класс без имени.</a:t>
            </a:r>
          </a:p>
        </p:txBody>
      </p:sp>
      <p:sp>
        <p:nvSpPr>
          <p:cNvPr id="3" name="Rectangle 2"/>
          <p:cNvSpPr/>
          <p:nvPr/>
        </p:nvSpPr>
        <p:spPr>
          <a:xfrm>
            <a:off x="251520" y="332656"/>
            <a:ext cx="5772597" cy="830997"/>
          </a:xfrm>
          <a:prstGeom prst="rect">
            <a:avLst/>
          </a:prstGeom>
        </p:spPr>
        <p:txBody>
          <a:bodyPr wrap="square">
            <a:spAutoFit/>
          </a:bodyPr>
          <a:lstStyle/>
          <a:p>
            <a:r>
              <a:rPr lang="ru-RU" sz="2400" b="1" i="1" dirty="0">
                <a:solidFill>
                  <a:schemeClr val="accent3"/>
                </a:solidFill>
              </a:rPr>
              <a:t>Анонимные классы (</a:t>
            </a:r>
            <a:r>
              <a:rPr lang="ru-RU" sz="2400" b="1" i="1" dirty="0" err="1">
                <a:solidFill>
                  <a:schemeClr val="accent3"/>
                </a:solidFill>
              </a:rPr>
              <a:t>anonymous</a:t>
            </a:r>
            <a:r>
              <a:rPr lang="ru-RU" sz="2400" b="1" i="1" dirty="0">
                <a:solidFill>
                  <a:schemeClr val="accent3"/>
                </a:solidFill>
              </a:rPr>
              <a:t> </a:t>
            </a:r>
            <a:r>
              <a:rPr lang="ru-RU" sz="2400" b="1" i="1" dirty="0" err="1">
                <a:solidFill>
                  <a:schemeClr val="accent3"/>
                </a:solidFill>
              </a:rPr>
              <a:t>inner</a:t>
            </a:r>
            <a:r>
              <a:rPr lang="ru-RU" sz="2400" b="1" i="1" dirty="0">
                <a:solidFill>
                  <a:schemeClr val="accent3"/>
                </a:solidFill>
              </a:rPr>
              <a:t> </a:t>
            </a:r>
            <a:r>
              <a:rPr lang="ru-RU" sz="2400" b="1" i="1" dirty="0" err="1">
                <a:solidFill>
                  <a:schemeClr val="accent3"/>
                </a:solidFill>
              </a:rPr>
              <a:t>classes</a:t>
            </a:r>
            <a:r>
              <a:rPr lang="ru-RU" sz="2400" b="1" i="1" dirty="0">
                <a:solidFill>
                  <a:schemeClr val="accent3"/>
                </a:solidFill>
              </a:rPr>
              <a:t>)</a:t>
            </a:r>
          </a:p>
        </p:txBody>
      </p:sp>
      <p:sp>
        <p:nvSpPr>
          <p:cNvPr id="4" name="Rectangle 3"/>
          <p:cNvSpPr/>
          <p:nvPr/>
        </p:nvSpPr>
        <p:spPr>
          <a:xfrm>
            <a:off x="2051720" y="3212976"/>
            <a:ext cx="4572000" cy="1754326"/>
          </a:xfrm>
          <a:prstGeom prst="rect">
            <a:avLst/>
          </a:prstGeom>
        </p:spPr>
        <p:txBody>
          <a:bodyPr>
            <a:spAutoFit/>
          </a:bodyPr>
          <a:lstStyle/>
          <a:p>
            <a:endParaRPr lang="en-US" b="1" i="1" dirty="0">
              <a:solidFill>
                <a:schemeClr val="accent3"/>
              </a:solidFill>
            </a:endParaRPr>
          </a:p>
          <a:p>
            <a:r>
              <a:rPr lang="en-US" b="1" i="1" dirty="0">
                <a:solidFill>
                  <a:schemeClr val="accent3"/>
                </a:solidFill>
              </a:rPr>
              <a:t>    new Thread(new Runnable() {</a:t>
            </a:r>
          </a:p>
          <a:p>
            <a:r>
              <a:rPr lang="en-US" b="1" i="1" dirty="0">
                <a:solidFill>
                  <a:schemeClr val="accent3"/>
                </a:solidFill>
              </a:rPr>
              <a:t>        public void run() {</a:t>
            </a:r>
          </a:p>
          <a:p>
            <a:r>
              <a:rPr lang="en-US" b="1" i="1" dirty="0">
                <a:solidFill>
                  <a:schemeClr val="accent3"/>
                </a:solidFill>
              </a:rPr>
              <a:t>            ...</a:t>
            </a:r>
          </a:p>
          <a:p>
            <a:r>
              <a:rPr lang="en-US" b="1" i="1" dirty="0">
                <a:solidFill>
                  <a:schemeClr val="accent3"/>
                </a:solidFill>
              </a:rPr>
              <a:t>        }</a:t>
            </a:r>
          </a:p>
          <a:p>
            <a:r>
              <a:rPr lang="en-US" b="1" i="1" dirty="0">
                <a:solidFill>
                  <a:schemeClr val="accent3"/>
                </a:solidFill>
              </a:rPr>
              <a:t>    }).start();</a:t>
            </a:r>
            <a:endParaRPr lang="ru-RU" b="1" i="1" dirty="0">
              <a:solidFill>
                <a:schemeClr val="accent3"/>
              </a:solidFill>
            </a:endParaRPr>
          </a:p>
        </p:txBody>
      </p:sp>
    </p:spTree>
    <p:extLst>
      <p:ext uri="{BB962C8B-B14F-4D97-AF65-F5344CB8AC3E}">
        <p14:creationId xmlns:p14="http://schemas.microsoft.com/office/powerpoint/2010/main" val="9640963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691680" y="1124745"/>
            <a:ext cx="5904656" cy="4142978"/>
          </a:xfrm>
          <a:prstGeom prst="rect">
            <a:avLst/>
          </a:prstGeom>
        </p:spPr>
      </p:pic>
    </p:spTree>
    <p:extLst>
      <p:ext uri="{BB962C8B-B14F-4D97-AF65-F5344CB8AC3E}">
        <p14:creationId xmlns:p14="http://schemas.microsoft.com/office/powerpoint/2010/main" val="37779957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908720"/>
            <a:ext cx="8352928" cy="2800767"/>
          </a:xfrm>
          <a:prstGeom prst="rect">
            <a:avLst/>
          </a:prstGeom>
        </p:spPr>
        <p:txBody>
          <a:bodyPr wrap="square">
            <a:spAutoFit/>
          </a:bodyPr>
          <a:lstStyle/>
          <a:p>
            <a:r>
              <a:rPr lang="ru-RU" sz="1600" b="1" i="1" dirty="0">
                <a:solidFill>
                  <a:schemeClr val="accent3"/>
                </a:solidFill>
              </a:rPr>
              <a:t>Анонимный класс является локальным классом, он имеет все те же ограничения, что и локальный класс.</a:t>
            </a:r>
          </a:p>
          <a:p>
            <a:endParaRPr lang="ru-RU" sz="1600" b="1" i="1" dirty="0">
              <a:solidFill>
                <a:schemeClr val="accent3"/>
              </a:solidFill>
            </a:endParaRPr>
          </a:p>
          <a:p>
            <a:endParaRPr lang="ru-RU" sz="1600" b="1" i="1" dirty="0">
              <a:solidFill>
                <a:schemeClr val="accent3"/>
              </a:solidFill>
            </a:endParaRPr>
          </a:p>
          <a:p>
            <a:r>
              <a:rPr lang="ru-RU" sz="1600" b="1" i="1" dirty="0">
                <a:solidFill>
                  <a:schemeClr val="accent3"/>
                </a:solidFill>
              </a:rPr>
              <a:t>Использование анонимных классов оправдано во многих случаях, в частности когда:</a:t>
            </a:r>
          </a:p>
          <a:p>
            <a:endParaRPr lang="ru-RU" sz="1600" b="1" i="1" dirty="0">
              <a:solidFill>
                <a:schemeClr val="accent3"/>
              </a:solidFill>
            </a:endParaRPr>
          </a:p>
          <a:p>
            <a:pPr marL="285750" indent="-285750">
              <a:buFont typeface="Arial" panose="020B0604020202020204" pitchFamily="34" charset="0"/>
              <a:buChar char="•"/>
            </a:pPr>
            <a:r>
              <a:rPr lang="ru-RU" sz="1600" b="1" i="1" dirty="0">
                <a:solidFill>
                  <a:schemeClr val="accent3"/>
                </a:solidFill>
              </a:rPr>
              <a:t>    тело класса является очень коротким;</a:t>
            </a:r>
          </a:p>
          <a:p>
            <a:pPr marL="285750" indent="-285750">
              <a:buFont typeface="Arial" panose="020B0604020202020204" pitchFamily="34" charset="0"/>
              <a:buChar char="•"/>
            </a:pPr>
            <a:r>
              <a:rPr lang="ru-RU" sz="1600" b="1" i="1" dirty="0">
                <a:solidFill>
                  <a:schemeClr val="accent3"/>
                </a:solidFill>
              </a:rPr>
              <a:t>    нужен только один экземпляр класса;</a:t>
            </a:r>
          </a:p>
          <a:p>
            <a:pPr marL="285750" indent="-285750">
              <a:buFont typeface="Arial" panose="020B0604020202020204" pitchFamily="34" charset="0"/>
              <a:buChar char="•"/>
            </a:pPr>
            <a:r>
              <a:rPr lang="ru-RU" sz="1600" b="1" i="1" dirty="0">
                <a:solidFill>
                  <a:schemeClr val="accent3"/>
                </a:solidFill>
              </a:rPr>
              <a:t>    класс используется в месте его создания или сразу после него;</a:t>
            </a:r>
          </a:p>
          <a:p>
            <a:pPr marL="285750" indent="-285750">
              <a:buFont typeface="Arial" panose="020B0604020202020204" pitchFamily="34" charset="0"/>
              <a:buChar char="•"/>
            </a:pPr>
            <a:r>
              <a:rPr lang="ru-RU" sz="1600" b="1" i="1" dirty="0">
                <a:solidFill>
                  <a:schemeClr val="accent3"/>
                </a:solidFill>
              </a:rPr>
              <a:t>    имя класса не важно и не облегчает понимание кода.</a:t>
            </a:r>
          </a:p>
        </p:txBody>
      </p:sp>
    </p:spTree>
    <p:extLst>
      <p:ext uri="{BB962C8B-B14F-4D97-AF65-F5344CB8AC3E}">
        <p14:creationId xmlns:p14="http://schemas.microsoft.com/office/powerpoint/2010/main" val="17669573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624" y="1412776"/>
            <a:ext cx="7704856" cy="4278094"/>
          </a:xfrm>
          <a:prstGeom prst="rect">
            <a:avLst/>
          </a:prstGeom>
        </p:spPr>
        <p:txBody>
          <a:bodyPr wrap="square">
            <a:spAutoFit/>
          </a:bodyPr>
          <a:lstStyle/>
          <a:p>
            <a:r>
              <a:rPr lang="en-US" sz="1600" b="1" i="1" dirty="0">
                <a:solidFill>
                  <a:schemeClr val="accent3"/>
                </a:solidFill>
              </a:rPr>
              <a:t>public class </a:t>
            </a:r>
            <a:r>
              <a:rPr lang="en-US" sz="1600" b="1" i="1" dirty="0" err="1">
                <a:solidFill>
                  <a:schemeClr val="accent3"/>
                </a:solidFill>
              </a:rPr>
              <a:t>TypeQuest</a:t>
            </a:r>
            <a:r>
              <a:rPr lang="en-US" sz="1600" b="1" i="1" dirty="0">
                <a:solidFill>
                  <a:schemeClr val="accent3"/>
                </a:solidFill>
              </a:rPr>
              <a:t> {</a:t>
            </a:r>
          </a:p>
          <a:p>
            <a:endParaRPr lang="en-US" sz="1600" b="1" i="1" dirty="0">
              <a:solidFill>
                <a:schemeClr val="accent3"/>
              </a:solidFill>
            </a:endParaRPr>
          </a:p>
          <a:p>
            <a:r>
              <a:rPr lang="en-US" sz="1600" b="1" i="1" dirty="0">
                <a:solidFill>
                  <a:schemeClr val="accent3"/>
                </a:solidFill>
              </a:rPr>
              <a:t>private </a:t>
            </a:r>
            <a:r>
              <a:rPr lang="en-US" sz="1600" b="1" i="1" dirty="0" err="1">
                <a:solidFill>
                  <a:schemeClr val="accent3"/>
                </a:solidFill>
              </a:rPr>
              <a:t>int</a:t>
            </a:r>
            <a:r>
              <a:rPr lang="en-US" sz="1600" b="1" i="1" dirty="0">
                <a:solidFill>
                  <a:schemeClr val="accent3"/>
                </a:solidFill>
              </a:rPr>
              <a:t> id = 1;</a:t>
            </a:r>
          </a:p>
          <a:p>
            <a:endParaRPr lang="en-US" sz="1600" b="1" i="1" dirty="0">
              <a:solidFill>
                <a:schemeClr val="accent3"/>
              </a:solidFill>
            </a:endParaRPr>
          </a:p>
          <a:p>
            <a:r>
              <a:rPr lang="en-US" sz="1600" b="1" i="1" dirty="0">
                <a:solidFill>
                  <a:schemeClr val="accent3"/>
                </a:solidFill>
              </a:rPr>
              <a:t>public </a:t>
            </a:r>
            <a:r>
              <a:rPr lang="en-US" sz="1600" b="1" i="1" dirty="0" err="1">
                <a:solidFill>
                  <a:schemeClr val="accent3"/>
                </a:solidFill>
              </a:rPr>
              <a:t>TypeQuest</a:t>
            </a:r>
            <a:r>
              <a:rPr lang="en-US" sz="1600" b="1" i="1" dirty="0">
                <a:solidFill>
                  <a:schemeClr val="accent3"/>
                </a:solidFill>
              </a:rPr>
              <a:t>() {}</a:t>
            </a:r>
            <a:endParaRPr lang="ru-RU" sz="1600" b="1" i="1" dirty="0">
              <a:solidFill>
                <a:schemeClr val="accent3"/>
              </a:solidFill>
            </a:endParaRPr>
          </a:p>
          <a:p>
            <a:endParaRPr lang="en-US" sz="1600" b="1" i="1" dirty="0">
              <a:solidFill>
                <a:schemeClr val="accent3"/>
              </a:solidFill>
            </a:endParaRPr>
          </a:p>
          <a:p>
            <a:r>
              <a:rPr lang="en-US" sz="1600" b="1" i="1" dirty="0">
                <a:solidFill>
                  <a:schemeClr val="accent3"/>
                </a:solidFill>
              </a:rPr>
              <a:t>public </a:t>
            </a:r>
            <a:r>
              <a:rPr lang="en-US" sz="1600" b="1" i="1" dirty="0" err="1">
                <a:solidFill>
                  <a:schemeClr val="accent3"/>
                </a:solidFill>
              </a:rPr>
              <a:t>TypeQuest</a:t>
            </a:r>
            <a:r>
              <a:rPr lang="en-US" sz="1600" b="1" i="1" dirty="0">
                <a:solidFill>
                  <a:schemeClr val="accent3"/>
                </a:solidFill>
              </a:rPr>
              <a:t>(</a:t>
            </a:r>
            <a:r>
              <a:rPr lang="en-US" sz="1600" b="1" i="1" dirty="0" err="1">
                <a:solidFill>
                  <a:schemeClr val="accent3"/>
                </a:solidFill>
              </a:rPr>
              <a:t>int</a:t>
            </a:r>
            <a:r>
              <a:rPr lang="en-US" sz="1600" b="1" i="1" dirty="0">
                <a:solidFill>
                  <a:schemeClr val="accent3"/>
                </a:solidFill>
              </a:rPr>
              <a:t> id) {</a:t>
            </a:r>
          </a:p>
          <a:p>
            <a:endParaRPr lang="en-US" sz="1600" b="1" i="1" dirty="0">
              <a:solidFill>
                <a:schemeClr val="accent3"/>
              </a:solidFill>
            </a:endParaRPr>
          </a:p>
          <a:p>
            <a:r>
              <a:rPr lang="en-US" sz="1600" b="1" i="1" dirty="0">
                <a:solidFill>
                  <a:schemeClr val="accent3"/>
                </a:solidFill>
              </a:rPr>
              <a:t>this.id = id;}</a:t>
            </a:r>
          </a:p>
          <a:p>
            <a:endParaRPr lang="en-US" sz="1600" b="1" i="1" dirty="0">
              <a:solidFill>
                <a:schemeClr val="accent3"/>
              </a:solidFill>
            </a:endParaRPr>
          </a:p>
          <a:p>
            <a:r>
              <a:rPr lang="en-US" sz="1600" b="1" i="1" dirty="0">
                <a:solidFill>
                  <a:schemeClr val="accent3"/>
                </a:solidFill>
              </a:rPr>
              <a:t>public void </a:t>
            </a:r>
            <a:r>
              <a:rPr lang="en-US" sz="1600" b="1" i="1" dirty="0" err="1">
                <a:solidFill>
                  <a:schemeClr val="accent3"/>
                </a:solidFill>
              </a:rPr>
              <a:t>addNewType</a:t>
            </a:r>
            <a:r>
              <a:rPr lang="en-US" sz="1600" b="1" i="1" dirty="0">
                <a:solidFill>
                  <a:schemeClr val="accent3"/>
                </a:solidFill>
              </a:rPr>
              <a:t>() {// </a:t>
            </a:r>
            <a:r>
              <a:rPr lang="ru-RU" sz="1600" b="1" i="1" dirty="0">
                <a:solidFill>
                  <a:schemeClr val="accent3"/>
                </a:solidFill>
              </a:rPr>
              <a:t>реализация</a:t>
            </a:r>
          </a:p>
          <a:p>
            <a:endParaRPr lang="ru-RU" sz="1600" b="1" i="1" dirty="0">
              <a:solidFill>
                <a:schemeClr val="accent3"/>
              </a:solidFill>
            </a:endParaRPr>
          </a:p>
          <a:p>
            <a:r>
              <a:rPr lang="en-US" sz="1600" b="1" i="1" dirty="0" err="1">
                <a:solidFill>
                  <a:schemeClr val="accent3"/>
                </a:solidFill>
              </a:rPr>
              <a:t>System.out.println</a:t>
            </a:r>
            <a:r>
              <a:rPr lang="en-US" sz="1600" b="1" i="1" dirty="0">
                <a:solidFill>
                  <a:schemeClr val="accent3"/>
                </a:solidFill>
              </a:rPr>
              <a:t>("</a:t>
            </a:r>
            <a:r>
              <a:rPr lang="ru-RU" sz="1600" b="1" i="1" dirty="0">
                <a:solidFill>
                  <a:schemeClr val="accent3"/>
                </a:solidFill>
              </a:rPr>
              <a:t>добавлен вопрос на соответствие");</a:t>
            </a:r>
          </a:p>
          <a:p>
            <a:endParaRPr lang="ru-RU" sz="1600" b="1" i="1" dirty="0">
              <a:solidFill>
                <a:schemeClr val="accent3"/>
              </a:solidFill>
            </a:endParaRPr>
          </a:p>
          <a:p>
            <a:r>
              <a:rPr lang="ru-RU" sz="1600" b="1" i="1" dirty="0">
                <a:solidFill>
                  <a:schemeClr val="accent3"/>
                </a:solidFill>
              </a:rPr>
              <a:t>		}</a:t>
            </a:r>
          </a:p>
          <a:p>
            <a:endParaRPr lang="ru-RU" sz="1600" b="1" i="1" dirty="0">
              <a:solidFill>
                <a:schemeClr val="accent3"/>
              </a:solidFill>
            </a:endParaRPr>
          </a:p>
          <a:p>
            <a:r>
              <a:rPr lang="ru-RU" sz="1600" b="1" i="1" dirty="0">
                <a:solidFill>
                  <a:schemeClr val="accent3"/>
                </a:solidFill>
              </a:rPr>
              <a:t>	}</a:t>
            </a:r>
          </a:p>
        </p:txBody>
      </p:sp>
    </p:spTree>
    <p:extLst>
      <p:ext uri="{BB962C8B-B14F-4D97-AF65-F5344CB8AC3E}">
        <p14:creationId xmlns:p14="http://schemas.microsoft.com/office/powerpoint/2010/main" val="428389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683568" y="476672"/>
            <a:ext cx="5832648" cy="6001643"/>
          </a:xfrm>
          <a:prstGeom prst="rect">
            <a:avLst/>
          </a:prstGeom>
        </p:spPr>
        <p:txBody>
          <a:bodyPr wrap="square">
            <a:spAutoFit/>
          </a:bodyPr>
          <a:lstStyle/>
          <a:p>
            <a:r>
              <a:rPr lang="en-US" sz="1200" b="1" i="1" dirty="0">
                <a:solidFill>
                  <a:schemeClr val="accent3"/>
                </a:solidFill>
              </a:rPr>
              <a:t>class Box {</a:t>
            </a:r>
          </a:p>
          <a:p>
            <a:r>
              <a:rPr lang="en-US" sz="1200" b="1" i="1" dirty="0">
                <a:solidFill>
                  <a:schemeClr val="accent3"/>
                </a:solidFill>
              </a:rPr>
              <a:t>  double width;</a:t>
            </a:r>
          </a:p>
          <a:p>
            <a:r>
              <a:rPr lang="en-US" sz="1200" b="1" i="1" dirty="0">
                <a:solidFill>
                  <a:schemeClr val="accent3"/>
                </a:solidFill>
              </a:rPr>
              <a:t>  double height;</a:t>
            </a:r>
          </a:p>
          <a:p>
            <a:r>
              <a:rPr lang="en-US" sz="1200" b="1" i="1" dirty="0">
                <a:solidFill>
                  <a:schemeClr val="accent3"/>
                </a:solidFill>
              </a:rPr>
              <a:t>  double depth;</a:t>
            </a:r>
          </a:p>
          <a:p>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class BoxDemo2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4"/>
                </a:solidFill>
              </a:rPr>
              <a:t>    Box mybox1 = new Box();</a:t>
            </a:r>
          </a:p>
          <a:p>
            <a:r>
              <a:rPr lang="en-US" sz="1200" b="1" i="1" dirty="0">
                <a:solidFill>
                  <a:schemeClr val="accent4"/>
                </a:solidFill>
              </a:rPr>
              <a:t>    Box mybox2 = new Box();</a:t>
            </a:r>
          </a:p>
          <a:p>
            <a:r>
              <a:rPr lang="en-US" sz="1200" b="1" i="1" dirty="0">
                <a:solidFill>
                  <a:schemeClr val="accent3"/>
                </a:solidFill>
              </a:rPr>
              <a:t>    double </a:t>
            </a:r>
            <a:r>
              <a:rPr lang="en-US" sz="1200" b="1" i="1" dirty="0" err="1">
                <a:solidFill>
                  <a:schemeClr val="accent3"/>
                </a:solidFill>
              </a:rPr>
              <a:t>vol</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    // assign values to mybox1's instance variables</a:t>
            </a:r>
          </a:p>
          <a:p>
            <a:r>
              <a:rPr lang="en-US" sz="1200" b="1" i="1" dirty="0">
                <a:solidFill>
                  <a:schemeClr val="accent4"/>
                </a:solidFill>
              </a:rPr>
              <a:t>    mybox1.width = 10;</a:t>
            </a:r>
          </a:p>
          <a:p>
            <a:r>
              <a:rPr lang="en-US" sz="1200" b="1" i="1" dirty="0">
                <a:solidFill>
                  <a:schemeClr val="accent4"/>
                </a:solidFill>
              </a:rPr>
              <a:t>    mybox1.height = 20;</a:t>
            </a:r>
          </a:p>
          <a:p>
            <a:r>
              <a:rPr lang="en-US" sz="1200" b="1" i="1" dirty="0">
                <a:solidFill>
                  <a:schemeClr val="accent4"/>
                </a:solidFill>
              </a:rPr>
              <a:t>    mybox1.depth = 15;</a:t>
            </a:r>
          </a:p>
          <a:p>
            <a:endParaRPr lang="en-US" sz="1200" b="1" i="1" dirty="0">
              <a:solidFill>
                <a:schemeClr val="accent3"/>
              </a:solidFill>
            </a:endParaRPr>
          </a:p>
          <a:p>
            <a:r>
              <a:rPr lang="en-US" sz="1200" b="1" i="1" dirty="0">
                <a:solidFill>
                  <a:schemeClr val="accent3"/>
                </a:solidFill>
              </a:rPr>
              <a:t>    /* assign different values to mybox2's</a:t>
            </a:r>
          </a:p>
          <a:p>
            <a:r>
              <a:rPr lang="en-US" sz="1200" b="1" i="1" dirty="0">
                <a:solidFill>
                  <a:schemeClr val="accent3"/>
                </a:solidFill>
              </a:rPr>
              <a:t>       instance variables */</a:t>
            </a:r>
          </a:p>
          <a:p>
            <a:r>
              <a:rPr lang="en-US" sz="1200" b="1" i="1" dirty="0">
                <a:solidFill>
                  <a:schemeClr val="accent4"/>
                </a:solidFill>
              </a:rPr>
              <a:t>    mybox2.width = 3;</a:t>
            </a:r>
          </a:p>
          <a:p>
            <a:r>
              <a:rPr lang="en-US" sz="1200" b="1" i="1" dirty="0">
                <a:solidFill>
                  <a:schemeClr val="accent4"/>
                </a:solidFill>
              </a:rPr>
              <a:t>    mybox2.height = 6;</a:t>
            </a:r>
          </a:p>
          <a:p>
            <a:r>
              <a:rPr lang="en-US" sz="1200" b="1" i="1" dirty="0">
                <a:solidFill>
                  <a:schemeClr val="accent4"/>
                </a:solidFill>
              </a:rPr>
              <a:t>    mybox2.depth = 9;</a:t>
            </a:r>
          </a:p>
          <a:p>
            <a:endParaRPr lang="en-US" sz="1200" b="1" i="1" dirty="0">
              <a:solidFill>
                <a:schemeClr val="accent3"/>
              </a:solidFill>
            </a:endParaRPr>
          </a:p>
          <a:p>
            <a:r>
              <a:rPr lang="en-US" sz="1200" b="1" i="1" dirty="0">
                <a:solidFill>
                  <a:schemeClr val="accent3"/>
                </a:solidFill>
              </a:rPr>
              <a:t>    // compute volume of first box</a:t>
            </a:r>
          </a:p>
          <a:p>
            <a:r>
              <a:rPr lang="en-US" sz="1200" b="1" i="1" dirty="0">
                <a:solidFill>
                  <a:schemeClr val="accent3"/>
                </a:solidFill>
              </a:rPr>
              <a:t>    </a:t>
            </a:r>
            <a:r>
              <a:rPr lang="en-US" sz="1200" b="1" i="1" dirty="0" err="1">
                <a:solidFill>
                  <a:schemeClr val="accent4"/>
                </a:solidFill>
              </a:rPr>
              <a:t>vol</a:t>
            </a:r>
            <a:r>
              <a:rPr lang="en-US" sz="1200" b="1" i="1" dirty="0">
                <a:solidFill>
                  <a:schemeClr val="accent4"/>
                </a:solidFill>
              </a:rPr>
              <a:t> = mybox1.width * mybox1.height * mybox1.depth;</a:t>
            </a:r>
          </a:p>
          <a:p>
            <a:r>
              <a:rPr lang="en-US" sz="1200" b="1" i="1" dirty="0">
                <a:solidFill>
                  <a:schemeClr val="accent4"/>
                </a:solidFill>
              </a:rPr>
              <a:t>    </a:t>
            </a:r>
            <a:r>
              <a:rPr lang="en-US" sz="1200" b="1" i="1" dirty="0" err="1">
                <a:solidFill>
                  <a:schemeClr val="accent4"/>
                </a:solidFill>
              </a:rPr>
              <a:t>System.out.println</a:t>
            </a:r>
            <a:r>
              <a:rPr lang="en-US" sz="1200" b="1" i="1" dirty="0">
                <a:solidFill>
                  <a:schemeClr val="accent4"/>
                </a:solidFill>
              </a:rPr>
              <a:t>("Volume is " + </a:t>
            </a:r>
            <a:r>
              <a:rPr lang="en-US" sz="1200" b="1" i="1" dirty="0" err="1">
                <a:solidFill>
                  <a:schemeClr val="accent4"/>
                </a:solidFill>
              </a:rPr>
              <a:t>vol</a:t>
            </a:r>
            <a:r>
              <a:rPr lang="en-US" sz="1200" b="1" i="1" dirty="0">
                <a:solidFill>
                  <a:schemeClr val="accent4"/>
                </a:solidFill>
              </a:rPr>
              <a:t>);</a:t>
            </a:r>
          </a:p>
          <a:p>
            <a:endParaRPr lang="en-US" sz="1200" b="1" i="1" dirty="0">
              <a:solidFill>
                <a:schemeClr val="accent3"/>
              </a:solidFill>
            </a:endParaRPr>
          </a:p>
          <a:p>
            <a:r>
              <a:rPr lang="en-US" sz="1200" b="1" i="1" dirty="0">
                <a:solidFill>
                  <a:schemeClr val="accent3"/>
                </a:solidFill>
              </a:rPr>
              <a:t>    // compute volume of second box</a:t>
            </a:r>
          </a:p>
          <a:p>
            <a:r>
              <a:rPr lang="en-US" sz="1200" b="1" i="1" dirty="0">
                <a:solidFill>
                  <a:schemeClr val="accent4"/>
                </a:solidFill>
              </a:rPr>
              <a:t>    </a:t>
            </a:r>
            <a:r>
              <a:rPr lang="en-US" sz="1200" b="1" i="1" dirty="0" err="1">
                <a:solidFill>
                  <a:schemeClr val="accent4"/>
                </a:solidFill>
              </a:rPr>
              <a:t>vol</a:t>
            </a:r>
            <a:r>
              <a:rPr lang="en-US" sz="1200" b="1" i="1" dirty="0">
                <a:solidFill>
                  <a:schemeClr val="accent4"/>
                </a:solidFill>
              </a:rPr>
              <a:t> = mybox2.width * mybox2.height * mybox2.depth;</a:t>
            </a:r>
          </a:p>
          <a:p>
            <a:r>
              <a:rPr lang="en-US" sz="1200" b="1" i="1" dirty="0">
                <a:solidFill>
                  <a:schemeClr val="accent4"/>
                </a:solidFill>
              </a:rPr>
              <a:t>    </a:t>
            </a:r>
            <a:r>
              <a:rPr lang="en-US" sz="1200" b="1" i="1" dirty="0" err="1">
                <a:solidFill>
                  <a:schemeClr val="accent4"/>
                </a:solidFill>
              </a:rPr>
              <a:t>System.out.println</a:t>
            </a:r>
            <a:r>
              <a:rPr lang="en-US" sz="1200" b="1" i="1" dirty="0">
                <a:solidFill>
                  <a:schemeClr val="accent4"/>
                </a:solidFill>
              </a:rPr>
              <a:t>("Volume is " + </a:t>
            </a:r>
            <a:r>
              <a:rPr lang="en-US" sz="1200" b="1" i="1" dirty="0" err="1">
                <a:solidFill>
                  <a:schemeClr val="accent4"/>
                </a:solidFill>
              </a:rPr>
              <a:t>vol</a:t>
            </a:r>
            <a:r>
              <a:rPr lang="en-US" sz="1200" b="1" i="1" dirty="0">
                <a:solidFill>
                  <a:schemeClr val="accent4"/>
                </a:solidFill>
              </a:rPr>
              <a:t>);</a:t>
            </a:r>
          </a:p>
          <a:p>
            <a:r>
              <a:rPr lang="en-US" sz="1200" b="1" i="1" dirty="0">
                <a:solidFill>
                  <a:schemeClr val="accent3"/>
                </a:solidFill>
              </a:rPr>
              <a:t>  }</a:t>
            </a:r>
          </a:p>
          <a:p>
            <a:r>
              <a:rPr lang="en-US" sz="1200" b="1" i="1" dirty="0">
                <a:solidFill>
                  <a:schemeClr val="accent3"/>
                </a:solidFill>
              </a:rPr>
              <a:t>}</a:t>
            </a:r>
            <a:endParaRPr lang="ru-RU" sz="1200" b="1" i="1" dirty="0">
              <a:solidFill>
                <a:schemeClr val="accent3"/>
              </a:solidFill>
            </a:endParaRPr>
          </a:p>
        </p:txBody>
      </p:sp>
      <p:pic>
        <p:nvPicPr>
          <p:cNvPr id="2" name="Picture 1"/>
          <p:cNvPicPr>
            <a:picLocks noChangeAspect="1"/>
          </p:cNvPicPr>
          <p:nvPr/>
        </p:nvPicPr>
        <p:blipFill>
          <a:blip r:embed="rId2"/>
          <a:stretch>
            <a:fillRect/>
          </a:stretch>
        </p:blipFill>
        <p:spPr>
          <a:xfrm>
            <a:off x="6084168" y="503773"/>
            <a:ext cx="2371550" cy="2365453"/>
          </a:xfrm>
          <a:prstGeom prst="rect">
            <a:avLst/>
          </a:prstGeom>
        </p:spPr>
      </p:pic>
      <p:pic>
        <p:nvPicPr>
          <p:cNvPr id="4" name="Picture 3"/>
          <p:cNvPicPr>
            <a:picLocks noChangeAspect="1"/>
          </p:cNvPicPr>
          <p:nvPr/>
        </p:nvPicPr>
        <p:blipFill>
          <a:blip r:embed="rId2"/>
          <a:stretch>
            <a:fillRect/>
          </a:stretch>
        </p:blipFill>
        <p:spPr>
          <a:xfrm>
            <a:off x="6156176" y="3140968"/>
            <a:ext cx="2371550" cy="2365453"/>
          </a:xfrm>
          <a:prstGeom prst="rect">
            <a:avLst/>
          </a:prstGeom>
        </p:spPr>
      </p:pic>
      <p:sp>
        <p:nvSpPr>
          <p:cNvPr id="5" name="Rectangle 4"/>
          <p:cNvSpPr/>
          <p:nvPr/>
        </p:nvSpPr>
        <p:spPr>
          <a:xfrm>
            <a:off x="7524328" y="465185"/>
            <a:ext cx="1295547" cy="369332"/>
          </a:xfrm>
          <a:prstGeom prst="rect">
            <a:avLst/>
          </a:prstGeom>
        </p:spPr>
        <p:txBody>
          <a:bodyPr wrap="none">
            <a:spAutoFit/>
          </a:bodyPr>
          <a:lstStyle/>
          <a:p>
            <a:r>
              <a:rPr lang="en-US" b="1" i="1" dirty="0">
                <a:solidFill>
                  <a:schemeClr val="accent4"/>
                </a:solidFill>
              </a:rPr>
              <a:t>mybox1 </a:t>
            </a:r>
            <a:endParaRPr lang="ru-RU" dirty="0"/>
          </a:p>
        </p:txBody>
      </p:sp>
      <p:sp>
        <p:nvSpPr>
          <p:cNvPr id="6" name="Rectangle 5"/>
          <p:cNvSpPr/>
          <p:nvPr/>
        </p:nvSpPr>
        <p:spPr>
          <a:xfrm>
            <a:off x="7524328" y="2985841"/>
            <a:ext cx="1217000" cy="369332"/>
          </a:xfrm>
          <a:prstGeom prst="rect">
            <a:avLst/>
          </a:prstGeom>
        </p:spPr>
        <p:txBody>
          <a:bodyPr wrap="none">
            <a:spAutoFit/>
          </a:bodyPr>
          <a:lstStyle/>
          <a:p>
            <a:r>
              <a:rPr lang="en-US" b="1" i="1" dirty="0">
                <a:solidFill>
                  <a:schemeClr val="accent4"/>
                </a:solidFill>
              </a:rPr>
              <a:t>mybox2</a:t>
            </a:r>
            <a:endParaRPr lang="ru-RU" dirty="0"/>
          </a:p>
        </p:txBody>
      </p:sp>
    </p:spTree>
    <p:extLst>
      <p:ext uri="{BB962C8B-B14F-4D97-AF65-F5344CB8AC3E}">
        <p14:creationId xmlns:p14="http://schemas.microsoft.com/office/powerpoint/2010/main" val="271930312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260648"/>
            <a:ext cx="8064896" cy="5693866"/>
          </a:xfrm>
          <a:prstGeom prst="rect">
            <a:avLst/>
          </a:prstGeom>
        </p:spPr>
        <p:txBody>
          <a:bodyPr wrap="square">
            <a:spAutoFit/>
          </a:bodyPr>
          <a:lstStyle/>
          <a:p>
            <a:endParaRPr lang="en-US" sz="1400" b="1" i="1" dirty="0">
              <a:solidFill>
                <a:schemeClr val="accent3"/>
              </a:solidFill>
            </a:endParaRPr>
          </a:p>
          <a:p>
            <a:r>
              <a:rPr lang="en-US" sz="1400" b="1" i="1" dirty="0">
                <a:solidFill>
                  <a:schemeClr val="accent3"/>
                </a:solidFill>
              </a:rPr>
              <a:t>public class </a:t>
            </a:r>
            <a:r>
              <a:rPr lang="en-US" sz="1400" b="1" i="1" dirty="0" err="1">
                <a:solidFill>
                  <a:schemeClr val="accent3"/>
                </a:solidFill>
              </a:rPr>
              <a:t>RunnerAnonym</a:t>
            </a:r>
            <a:r>
              <a:rPr lang="en-US" sz="1400" b="1" i="1" dirty="0">
                <a:solidFill>
                  <a:schemeClr val="accent3"/>
                </a:solidFill>
              </a:rPr>
              <a:t> {</a:t>
            </a:r>
          </a:p>
          <a:p>
            <a:r>
              <a:rPr lang="en-US" sz="1400" b="1" i="1" dirty="0">
                <a:solidFill>
                  <a:schemeClr val="accent3"/>
                </a:solidFill>
              </a:rPr>
              <a:t>public static void main(String[] </a:t>
            </a:r>
            <a:r>
              <a:rPr lang="en-US" sz="1400" b="1" i="1" dirty="0" err="1">
                <a:solidFill>
                  <a:schemeClr val="accent3"/>
                </a:solidFill>
              </a:rPr>
              <a:t>args</a:t>
            </a:r>
            <a:r>
              <a:rPr lang="en-US" sz="1400" b="1" i="1" dirty="0">
                <a:solidFill>
                  <a:schemeClr val="accent3"/>
                </a:solidFill>
              </a:rPr>
              <a:t>) {</a:t>
            </a:r>
            <a:endParaRPr lang="ru-RU" sz="1400" b="1" i="1" dirty="0">
              <a:solidFill>
                <a:schemeClr val="accent3"/>
              </a:solidFill>
            </a:endParaRPr>
          </a:p>
          <a:p>
            <a:endParaRPr lang="en-US" sz="1400" b="1" i="1" dirty="0">
              <a:solidFill>
                <a:schemeClr val="accent3"/>
              </a:solidFill>
            </a:endParaRPr>
          </a:p>
          <a:p>
            <a:r>
              <a:rPr lang="en-US" sz="1400" b="1" i="1" dirty="0" err="1">
                <a:solidFill>
                  <a:schemeClr val="accent3"/>
                </a:solidFill>
              </a:rPr>
              <a:t>TypeQuest</a:t>
            </a:r>
            <a:r>
              <a:rPr lang="en-US" sz="1400" b="1" i="1" dirty="0">
                <a:solidFill>
                  <a:schemeClr val="accent3"/>
                </a:solidFill>
              </a:rPr>
              <a:t> unique = new </a:t>
            </a:r>
            <a:r>
              <a:rPr lang="en-US" sz="1400" b="1" i="1" dirty="0" err="1">
                <a:solidFill>
                  <a:schemeClr val="accent3"/>
                </a:solidFill>
              </a:rPr>
              <a:t>TypeQuest</a:t>
            </a:r>
            <a:r>
              <a:rPr lang="en-US" sz="1400" b="1" i="1" dirty="0">
                <a:solidFill>
                  <a:schemeClr val="accent3"/>
                </a:solidFill>
              </a:rPr>
              <a:t>() </a:t>
            </a:r>
            <a:r>
              <a:rPr lang="en-US" sz="1400" b="1" i="1" dirty="0">
                <a:solidFill>
                  <a:schemeClr val="accent4"/>
                </a:solidFill>
              </a:rPr>
              <a:t>{// </a:t>
            </a:r>
            <a:r>
              <a:rPr lang="ru-RU" sz="1400" b="1" i="1" dirty="0">
                <a:solidFill>
                  <a:schemeClr val="accent4"/>
                </a:solidFill>
              </a:rPr>
              <a:t>анонимный класс #1</a:t>
            </a:r>
          </a:p>
          <a:p>
            <a:r>
              <a:rPr lang="en-US" sz="1400" b="1" i="1" dirty="0">
                <a:solidFill>
                  <a:schemeClr val="accent4"/>
                </a:solidFill>
              </a:rPr>
              <a:t>public void </a:t>
            </a:r>
            <a:r>
              <a:rPr lang="en-US" sz="1400" b="1" i="1" dirty="0" err="1">
                <a:solidFill>
                  <a:schemeClr val="accent4"/>
                </a:solidFill>
              </a:rPr>
              <a:t>addNewType</a:t>
            </a:r>
            <a:r>
              <a:rPr lang="en-US" sz="1400" b="1" i="1" dirty="0">
                <a:solidFill>
                  <a:schemeClr val="accent4"/>
                </a:solidFill>
              </a:rPr>
              <a:t>() {// </a:t>
            </a:r>
            <a:r>
              <a:rPr lang="ru-RU" sz="1400" b="1" i="1" dirty="0">
                <a:solidFill>
                  <a:schemeClr val="accent4"/>
                </a:solidFill>
              </a:rPr>
              <a:t>новая реализация метода</a:t>
            </a:r>
          </a:p>
          <a:p>
            <a:r>
              <a:rPr lang="en-US" sz="1400" b="1" i="1" dirty="0" err="1">
                <a:solidFill>
                  <a:schemeClr val="accent4"/>
                </a:solidFill>
              </a:rPr>
              <a:t>System.out.println</a:t>
            </a:r>
            <a:r>
              <a:rPr lang="en-US" sz="1400" b="1" i="1" dirty="0">
                <a:solidFill>
                  <a:schemeClr val="accent4"/>
                </a:solidFill>
              </a:rPr>
              <a:t>(	"</a:t>
            </a:r>
            <a:r>
              <a:rPr lang="ru-RU" sz="1400" b="1" i="1" dirty="0">
                <a:solidFill>
                  <a:schemeClr val="accent4"/>
                </a:solidFill>
              </a:rPr>
              <a:t>добавлен вопрос со свободным ответом");}</a:t>
            </a:r>
          </a:p>
          <a:p>
            <a:r>
              <a:rPr lang="ru-RU" sz="1400" b="1" i="1" dirty="0">
                <a:solidFill>
                  <a:schemeClr val="accent4"/>
                </a:solidFill>
              </a:rPr>
              <a:t>};// </a:t>
            </a:r>
            <a:r>
              <a:rPr lang="ru-RU" sz="1400" b="1" i="1" dirty="0">
                <a:solidFill>
                  <a:schemeClr val="accent3"/>
                </a:solidFill>
              </a:rPr>
              <a:t>конец объявления анонимного класса</a:t>
            </a:r>
          </a:p>
          <a:p>
            <a:endParaRPr lang="ru-RU" sz="1400" b="1" i="1" dirty="0">
              <a:solidFill>
                <a:schemeClr val="accent3"/>
              </a:solidFill>
            </a:endParaRPr>
          </a:p>
          <a:p>
            <a:r>
              <a:rPr lang="en-US" sz="1400" b="1" i="1" dirty="0" err="1">
                <a:solidFill>
                  <a:schemeClr val="accent3"/>
                </a:solidFill>
              </a:rPr>
              <a:t>unique.addNewType</a:t>
            </a:r>
            <a:r>
              <a:rPr lang="en-US" sz="1400" b="1" i="1" dirty="0">
                <a:solidFill>
                  <a:schemeClr val="accent3"/>
                </a:solidFill>
              </a:rPr>
              <a:t>();</a:t>
            </a:r>
          </a:p>
          <a:p>
            <a:endParaRPr lang="en-US" sz="1400" b="1" i="1" dirty="0">
              <a:solidFill>
                <a:schemeClr val="accent3"/>
              </a:solidFill>
            </a:endParaRPr>
          </a:p>
          <a:p>
            <a:r>
              <a:rPr lang="en-US" sz="1400" b="1" i="1" dirty="0">
                <a:solidFill>
                  <a:schemeClr val="accent4"/>
                </a:solidFill>
              </a:rPr>
              <a:t>new </a:t>
            </a:r>
            <a:r>
              <a:rPr lang="en-US" sz="1400" b="1" i="1" dirty="0" err="1">
                <a:solidFill>
                  <a:schemeClr val="accent4"/>
                </a:solidFill>
              </a:rPr>
              <a:t>TypeQuest</a:t>
            </a:r>
            <a:r>
              <a:rPr lang="en-US" sz="1400" b="1" i="1" dirty="0">
                <a:solidFill>
                  <a:schemeClr val="accent4"/>
                </a:solidFill>
              </a:rPr>
              <a:t>(71) {// </a:t>
            </a:r>
            <a:r>
              <a:rPr lang="ru-RU" sz="1400" b="1" i="1" dirty="0">
                <a:solidFill>
                  <a:schemeClr val="accent4"/>
                </a:solidFill>
              </a:rPr>
              <a:t>анонимный класс #2</a:t>
            </a:r>
          </a:p>
          <a:p>
            <a:r>
              <a:rPr lang="en-US" sz="1400" b="1" i="1" dirty="0">
                <a:solidFill>
                  <a:schemeClr val="accent4"/>
                </a:solidFill>
              </a:rPr>
              <a:t>private String name = "</a:t>
            </a:r>
            <a:r>
              <a:rPr lang="en-US" sz="1400" b="1" i="1" dirty="0" err="1">
                <a:solidFill>
                  <a:schemeClr val="accent4"/>
                </a:solidFill>
              </a:rPr>
              <a:t>Drag&amp;Drop</a:t>
            </a:r>
            <a:r>
              <a:rPr lang="en-US" sz="1400" b="1" i="1" dirty="0">
                <a:solidFill>
                  <a:schemeClr val="accent4"/>
                </a:solidFill>
              </a:rPr>
              <a:t>";</a:t>
            </a:r>
          </a:p>
          <a:p>
            <a:r>
              <a:rPr lang="en-US" sz="1400" b="1" i="1" dirty="0">
                <a:solidFill>
                  <a:schemeClr val="accent4"/>
                </a:solidFill>
              </a:rPr>
              <a:t>public void </a:t>
            </a:r>
            <a:r>
              <a:rPr lang="en-US" sz="1400" b="1" i="1" dirty="0" err="1">
                <a:solidFill>
                  <a:schemeClr val="accent4"/>
                </a:solidFill>
              </a:rPr>
              <a:t>addNewType</a:t>
            </a:r>
            <a:r>
              <a:rPr lang="en-US" sz="1400" b="1" i="1" dirty="0">
                <a:solidFill>
                  <a:schemeClr val="accent4"/>
                </a:solidFill>
              </a:rPr>
              <a:t>() {</a:t>
            </a:r>
          </a:p>
          <a:p>
            <a:r>
              <a:rPr lang="en-US" sz="1400" b="1" i="1" dirty="0">
                <a:solidFill>
                  <a:schemeClr val="accent4"/>
                </a:solidFill>
              </a:rPr>
              <a:t>// </a:t>
            </a:r>
            <a:r>
              <a:rPr lang="ru-RU" sz="1400" b="1" i="1" dirty="0">
                <a:solidFill>
                  <a:schemeClr val="accent4"/>
                </a:solidFill>
              </a:rPr>
              <a:t>новая реализация метода #2</a:t>
            </a:r>
          </a:p>
          <a:p>
            <a:r>
              <a:rPr lang="en-US" sz="1400" b="1" i="1" dirty="0" err="1">
                <a:solidFill>
                  <a:schemeClr val="accent4"/>
                </a:solidFill>
              </a:rPr>
              <a:t>System.out.println</a:t>
            </a:r>
            <a:r>
              <a:rPr lang="en-US" sz="1400" b="1" i="1" dirty="0">
                <a:solidFill>
                  <a:schemeClr val="accent4"/>
                </a:solidFill>
              </a:rPr>
              <a:t>("</a:t>
            </a:r>
            <a:r>
              <a:rPr lang="ru-RU" sz="1400" b="1" i="1" dirty="0">
                <a:solidFill>
                  <a:schemeClr val="accent4"/>
                </a:solidFill>
              </a:rPr>
              <a:t>добавлен " + </a:t>
            </a:r>
            <a:r>
              <a:rPr lang="en-US" sz="1400" b="1" i="1" dirty="0" err="1">
                <a:solidFill>
                  <a:schemeClr val="accent4"/>
                </a:solidFill>
              </a:rPr>
              <a:t>getName</a:t>
            </a:r>
            <a:r>
              <a:rPr lang="en-US" sz="1400" b="1" i="1" dirty="0">
                <a:solidFill>
                  <a:schemeClr val="accent4"/>
                </a:solidFill>
              </a:rPr>
              <a:t>());</a:t>
            </a:r>
          </a:p>
          <a:p>
            <a:r>
              <a:rPr lang="en-US" sz="1400" b="1" i="1" dirty="0">
                <a:solidFill>
                  <a:schemeClr val="accent4"/>
                </a:solidFill>
              </a:rPr>
              <a:t>}</a:t>
            </a:r>
          </a:p>
          <a:p>
            <a:r>
              <a:rPr lang="en-US" sz="1400" b="1" i="1" dirty="0">
                <a:solidFill>
                  <a:schemeClr val="accent4"/>
                </a:solidFill>
              </a:rPr>
              <a:t>String </a:t>
            </a:r>
            <a:r>
              <a:rPr lang="en-US" sz="1400" b="1" i="1" dirty="0" err="1">
                <a:solidFill>
                  <a:schemeClr val="accent4"/>
                </a:solidFill>
              </a:rPr>
              <a:t>getName</a:t>
            </a:r>
            <a:r>
              <a:rPr lang="en-US" sz="1400" b="1" i="1" dirty="0">
                <a:solidFill>
                  <a:schemeClr val="accent4"/>
                </a:solidFill>
              </a:rPr>
              <a:t>() {</a:t>
            </a:r>
          </a:p>
          <a:p>
            <a:r>
              <a:rPr lang="en-US" sz="1400" b="1" i="1" dirty="0">
                <a:solidFill>
                  <a:schemeClr val="accent4"/>
                </a:solidFill>
              </a:rPr>
              <a:t>return name;</a:t>
            </a:r>
          </a:p>
          <a:p>
            <a:r>
              <a:rPr lang="en-US" sz="1400" b="1" i="1" dirty="0">
                <a:solidFill>
                  <a:schemeClr val="accent4"/>
                </a:solidFill>
              </a:rPr>
              <a:t>}</a:t>
            </a:r>
          </a:p>
          <a:p>
            <a:r>
              <a:rPr lang="en-US" sz="1400" b="1" i="1" dirty="0">
                <a:solidFill>
                  <a:schemeClr val="accent4"/>
                </a:solidFill>
              </a:rPr>
              <a:t>}.</a:t>
            </a:r>
            <a:r>
              <a:rPr lang="en-US" sz="1400" b="1" i="1" dirty="0" err="1">
                <a:solidFill>
                  <a:schemeClr val="accent4"/>
                </a:solidFill>
              </a:rPr>
              <a:t>addNewType</a:t>
            </a:r>
            <a:r>
              <a:rPr lang="en-US" sz="1400" b="1" i="1" dirty="0">
                <a:solidFill>
                  <a:schemeClr val="accent4"/>
                </a:solidFill>
              </a:rPr>
              <a:t>();</a:t>
            </a:r>
            <a:endParaRPr lang="ru-RU" sz="1400" b="1" i="1" dirty="0">
              <a:solidFill>
                <a:schemeClr val="accent4"/>
              </a:solidFill>
            </a:endParaRPr>
          </a:p>
          <a:p>
            <a:endParaRPr lang="en-US" sz="1400" b="1" i="1" dirty="0">
              <a:solidFill>
                <a:schemeClr val="accent4"/>
              </a:solidFill>
            </a:endParaRPr>
          </a:p>
          <a:p>
            <a:r>
              <a:rPr lang="en-US" sz="1400" b="1" i="1" dirty="0" err="1">
                <a:solidFill>
                  <a:schemeClr val="accent3"/>
                </a:solidFill>
              </a:rPr>
              <a:t>TypeQuest</a:t>
            </a:r>
            <a:r>
              <a:rPr lang="en-US" sz="1400" b="1" i="1" dirty="0">
                <a:solidFill>
                  <a:schemeClr val="accent3"/>
                </a:solidFill>
              </a:rPr>
              <a:t> standard = new </a:t>
            </a:r>
            <a:r>
              <a:rPr lang="en-US" sz="1400" b="1" i="1" dirty="0" err="1">
                <a:solidFill>
                  <a:schemeClr val="accent3"/>
                </a:solidFill>
              </a:rPr>
              <a:t>TypeQuest</a:t>
            </a:r>
            <a:r>
              <a:rPr lang="en-US" sz="1400" b="1" i="1" dirty="0">
                <a:solidFill>
                  <a:schemeClr val="accent3"/>
                </a:solidFill>
              </a:rPr>
              <a:t>(35);</a:t>
            </a:r>
          </a:p>
          <a:p>
            <a:r>
              <a:rPr lang="en-US" sz="1400" b="1" i="1" dirty="0" err="1">
                <a:solidFill>
                  <a:schemeClr val="accent3"/>
                </a:solidFill>
              </a:rPr>
              <a:t>standard.addNewType</a:t>
            </a:r>
            <a:r>
              <a:rPr lang="en-US" sz="1400" b="1" i="1" dirty="0">
                <a:solidFill>
                  <a:schemeClr val="accent3"/>
                </a:solidFill>
              </a:rPr>
              <a:t>();</a:t>
            </a:r>
          </a:p>
          <a:p>
            <a:r>
              <a:rPr lang="en-US" sz="1400" b="1" i="1" dirty="0">
                <a:solidFill>
                  <a:schemeClr val="accent3"/>
                </a:solidFill>
              </a:rPr>
              <a:t>}</a:t>
            </a:r>
          </a:p>
          <a:p>
            <a:r>
              <a:rPr lang="en-US" sz="1400" b="1" i="1" dirty="0">
                <a:solidFill>
                  <a:schemeClr val="accent3"/>
                </a:solidFill>
              </a:rPr>
              <a:t>}</a:t>
            </a:r>
            <a:endParaRPr lang="ru-RU" sz="1400" b="1" i="1" dirty="0">
              <a:solidFill>
                <a:schemeClr val="accent3"/>
              </a:solidFill>
            </a:endParaRPr>
          </a:p>
        </p:txBody>
      </p:sp>
      <p:sp>
        <p:nvSpPr>
          <p:cNvPr id="3" name="Rectangle 2"/>
          <p:cNvSpPr/>
          <p:nvPr/>
        </p:nvSpPr>
        <p:spPr>
          <a:xfrm>
            <a:off x="4860032" y="5739071"/>
            <a:ext cx="3816424" cy="646331"/>
          </a:xfrm>
          <a:prstGeom prst="rect">
            <a:avLst/>
          </a:prstGeom>
        </p:spPr>
        <p:txBody>
          <a:bodyPr wrap="square">
            <a:spAutoFit/>
          </a:bodyPr>
          <a:lstStyle/>
          <a:p>
            <a:r>
              <a:rPr lang="ru-RU" sz="1200" b="1" i="1" dirty="0"/>
              <a:t>добавлен вопрос со свободным ответом</a:t>
            </a:r>
          </a:p>
          <a:p>
            <a:r>
              <a:rPr lang="ru-RU" sz="1200" b="1" i="1" dirty="0"/>
              <a:t>добавлен </a:t>
            </a:r>
            <a:r>
              <a:rPr lang="ru-RU" sz="1200" b="1" i="1" dirty="0" err="1"/>
              <a:t>Drag&amp;Drop</a:t>
            </a:r>
            <a:endParaRPr lang="ru-RU" sz="1200" b="1" i="1" dirty="0"/>
          </a:p>
          <a:p>
            <a:r>
              <a:rPr lang="ru-RU" sz="1200" b="1" i="1" dirty="0"/>
              <a:t>добавлен вопрос на соответствие</a:t>
            </a:r>
          </a:p>
        </p:txBody>
      </p:sp>
    </p:spTree>
    <p:extLst>
      <p:ext uri="{BB962C8B-B14F-4D97-AF65-F5344CB8AC3E}">
        <p14:creationId xmlns:p14="http://schemas.microsoft.com/office/powerpoint/2010/main" val="5466553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04664"/>
            <a:ext cx="8136904" cy="461665"/>
          </a:xfrm>
          <a:prstGeom prst="rect">
            <a:avLst/>
          </a:prstGeom>
        </p:spPr>
        <p:txBody>
          <a:bodyPr wrap="square">
            <a:spAutoFit/>
          </a:bodyPr>
          <a:lstStyle/>
          <a:p>
            <a:r>
              <a:rPr lang="ru-RU" sz="2400" b="1" i="1" dirty="0">
                <a:solidFill>
                  <a:schemeClr val="accent3"/>
                </a:solidFill>
              </a:rPr>
              <a:t>Статическое </a:t>
            </a:r>
            <a:r>
              <a:rPr lang="en-US" sz="2400" b="1" i="1" dirty="0">
                <a:solidFill>
                  <a:schemeClr val="accent3"/>
                </a:solidFill>
              </a:rPr>
              <a:t> </a:t>
            </a:r>
            <a:r>
              <a:rPr lang="ru-RU" sz="2400" b="1" i="1" dirty="0">
                <a:solidFill>
                  <a:schemeClr val="accent3"/>
                </a:solidFill>
              </a:rPr>
              <a:t>и динамическое связывание</a:t>
            </a:r>
          </a:p>
        </p:txBody>
      </p:sp>
      <p:sp>
        <p:nvSpPr>
          <p:cNvPr id="3" name="Rectangle 2"/>
          <p:cNvSpPr/>
          <p:nvPr/>
        </p:nvSpPr>
        <p:spPr>
          <a:xfrm>
            <a:off x="467544" y="820609"/>
            <a:ext cx="8352928" cy="5262979"/>
          </a:xfrm>
          <a:prstGeom prst="rect">
            <a:avLst/>
          </a:prstGeom>
        </p:spPr>
        <p:txBody>
          <a:bodyPr wrap="square">
            <a:spAutoFit/>
          </a:bodyPr>
          <a:lstStyle/>
          <a:p>
            <a:pPr algn="just"/>
            <a:r>
              <a:rPr lang="ru-RU" sz="1400" b="1" i="1" dirty="0">
                <a:solidFill>
                  <a:schemeClr val="accent3"/>
                </a:solidFill>
              </a:rPr>
              <a:t>Методы классов помечаются модификатором </a:t>
            </a:r>
            <a:r>
              <a:rPr lang="ru-RU" sz="1400" b="1" i="1" dirty="0" err="1">
                <a:solidFill>
                  <a:schemeClr val="accent3"/>
                </a:solidFill>
              </a:rPr>
              <a:t>static</a:t>
            </a:r>
            <a:r>
              <a:rPr lang="ru-RU" sz="1400" b="1" i="1" dirty="0">
                <a:solidFill>
                  <a:schemeClr val="accent3"/>
                </a:solidFill>
              </a:rPr>
              <a:t> не случайно – для них при компиляции программного кода действует статическое связывание. Это значит, что в контексте какого класса указано имя метода в исходном коде, на метод того класса в скомпилированном коде и ставится ссылка. То есть осуществляется связывание имени метода в месте вызова с исполняемым кодом этого метода. Иногда статическое связывание называют ранним связыванием, так как оно происходит на этапе компиляции программы. Статическое связывание в </a:t>
            </a:r>
            <a:r>
              <a:rPr lang="ru-RU" sz="1400" b="1" i="1" dirty="0" err="1">
                <a:solidFill>
                  <a:schemeClr val="accent3"/>
                </a:solidFill>
              </a:rPr>
              <a:t>Java</a:t>
            </a:r>
            <a:r>
              <a:rPr lang="ru-RU" sz="1400" b="1" i="1" dirty="0">
                <a:solidFill>
                  <a:schemeClr val="accent3"/>
                </a:solidFill>
              </a:rPr>
              <a:t> используется ещё в одном случае – когда класс объявлен с модификатором </a:t>
            </a:r>
            <a:r>
              <a:rPr lang="ru-RU" sz="1400" b="1" i="1" dirty="0" err="1">
                <a:solidFill>
                  <a:schemeClr val="accent3"/>
                </a:solidFill>
              </a:rPr>
              <a:t>final</a:t>
            </a:r>
            <a:r>
              <a:rPr lang="ru-RU" sz="1400" b="1" i="1" dirty="0">
                <a:solidFill>
                  <a:schemeClr val="accent3"/>
                </a:solidFill>
              </a:rPr>
              <a:t> (“финальный”, “окончательный”),</a:t>
            </a:r>
          </a:p>
          <a:p>
            <a:pPr algn="just"/>
            <a:endParaRPr lang="ru-RU" sz="1400" b="1" i="1" dirty="0">
              <a:solidFill>
                <a:schemeClr val="accent3"/>
              </a:solidFill>
            </a:endParaRPr>
          </a:p>
          <a:p>
            <a:pPr algn="just"/>
            <a:r>
              <a:rPr lang="ru-RU" sz="1400" b="1" i="1" dirty="0">
                <a:solidFill>
                  <a:schemeClr val="accent3"/>
                </a:solidFill>
              </a:rPr>
              <a:t>Методы объектов в </a:t>
            </a:r>
            <a:r>
              <a:rPr lang="ru-RU" sz="1400" b="1" i="1" dirty="0" err="1">
                <a:solidFill>
                  <a:schemeClr val="accent3"/>
                </a:solidFill>
              </a:rPr>
              <a:t>Java</a:t>
            </a:r>
            <a:r>
              <a:rPr lang="ru-RU" sz="1400" b="1" i="1" dirty="0">
                <a:solidFill>
                  <a:schemeClr val="accent3"/>
                </a:solidFill>
              </a:rPr>
              <a:t> являются динамическими, то есть для них действует динамическое связывание. Оно происходит на этапе выполнения программы непосредственно во время вызова метода, причём на этапе написания данного метода заранее неизвестно, из какого класса будет проведён вызов. Это определяется типом объекта, для которого работает данный код - какому классу принадлежит объект, из того класса вызывается метод. Такое связывание происходит гораздо позже того, как был скомпилирован код метода. Поэтому такой тип связывания часто называют поздним связыванием.</a:t>
            </a:r>
          </a:p>
          <a:p>
            <a:pPr algn="just"/>
            <a:endParaRPr lang="ru-RU" sz="1400" b="1" i="1" dirty="0">
              <a:solidFill>
                <a:schemeClr val="accent3"/>
              </a:solidFill>
            </a:endParaRPr>
          </a:p>
          <a:p>
            <a:pPr algn="just"/>
            <a:r>
              <a:rPr lang="ru-RU" sz="1400" b="1" i="1" dirty="0">
                <a:solidFill>
                  <a:schemeClr val="accent3"/>
                </a:solidFill>
              </a:rPr>
              <a:t>Программный код, основанный на вызове динамических методов, обладает свойством полиморфизма – один и тот же код работает по-разному в зависимости от того, объект какого типа его вызывает, но делает одни и те же вещи на уровне абстракции, относящейся к исходному коду метода.</a:t>
            </a:r>
          </a:p>
        </p:txBody>
      </p:sp>
    </p:spTree>
    <p:extLst>
      <p:ext uri="{BB962C8B-B14F-4D97-AF65-F5344CB8AC3E}">
        <p14:creationId xmlns:p14="http://schemas.microsoft.com/office/powerpoint/2010/main" val="148319513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9552" y="404664"/>
            <a:ext cx="2731838" cy="461665"/>
          </a:xfrm>
          <a:prstGeom prst="rect">
            <a:avLst/>
          </a:prstGeom>
        </p:spPr>
        <p:txBody>
          <a:bodyPr wrap="none">
            <a:spAutoFit/>
          </a:bodyPr>
          <a:lstStyle/>
          <a:p>
            <a:pPr algn="just"/>
            <a:r>
              <a:rPr lang="ru-RU" sz="2400" b="1" i="1" dirty="0">
                <a:solidFill>
                  <a:schemeClr val="accent3"/>
                </a:solidFill>
              </a:rPr>
              <a:t>Полиморфизм</a:t>
            </a:r>
            <a:endParaRPr lang="en-US" sz="2400" b="1" i="1" dirty="0">
              <a:solidFill>
                <a:schemeClr val="accent3"/>
              </a:solidFill>
            </a:endParaRPr>
          </a:p>
        </p:txBody>
      </p:sp>
      <p:sp>
        <p:nvSpPr>
          <p:cNvPr id="5" name="Rectangle 4"/>
          <p:cNvSpPr/>
          <p:nvPr/>
        </p:nvSpPr>
        <p:spPr>
          <a:xfrm>
            <a:off x="539552" y="1052736"/>
            <a:ext cx="8208912" cy="1323439"/>
          </a:xfrm>
          <a:prstGeom prst="rect">
            <a:avLst/>
          </a:prstGeom>
        </p:spPr>
        <p:txBody>
          <a:bodyPr wrap="square">
            <a:spAutoFit/>
          </a:bodyPr>
          <a:lstStyle/>
          <a:p>
            <a:pPr algn="just"/>
            <a:r>
              <a:rPr lang="ru-RU" sz="1600" b="1" i="1" dirty="0">
                <a:solidFill>
                  <a:schemeClr val="accent3"/>
                </a:solidFill>
              </a:rPr>
              <a:t>В информатике, полиморфизм – свойство языка программирования, позволяющее единообразно обрабатывать данные разных типов. Существует несколько принципиально различных видов полиморфизма, два из которых были описаны Кристофером </a:t>
            </a:r>
            <a:r>
              <a:rPr lang="ru-RU" sz="1600" b="1" i="1" dirty="0" err="1">
                <a:solidFill>
                  <a:schemeClr val="accent3"/>
                </a:solidFill>
              </a:rPr>
              <a:t>Стрэчи</a:t>
            </a:r>
            <a:r>
              <a:rPr lang="ru-RU" sz="1600" b="1" i="1" dirty="0">
                <a:solidFill>
                  <a:schemeClr val="accent3"/>
                </a:solidFill>
              </a:rPr>
              <a:t> в 1967 г.</a:t>
            </a:r>
          </a:p>
        </p:txBody>
      </p:sp>
      <p:sp>
        <p:nvSpPr>
          <p:cNvPr id="6" name="Rectangle 5"/>
          <p:cNvSpPr/>
          <p:nvPr/>
        </p:nvSpPr>
        <p:spPr>
          <a:xfrm>
            <a:off x="569908" y="2448456"/>
            <a:ext cx="8208912" cy="1569660"/>
          </a:xfrm>
          <a:prstGeom prst="rect">
            <a:avLst/>
          </a:prstGeom>
        </p:spPr>
        <p:txBody>
          <a:bodyPr wrap="square">
            <a:spAutoFit/>
          </a:bodyPr>
          <a:lstStyle/>
          <a:p>
            <a:pPr algn="just"/>
            <a:r>
              <a:rPr lang="ru-RU" sz="1600" b="1" i="1" dirty="0">
                <a:solidFill>
                  <a:schemeClr val="accent3"/>
                </a:solidFill>
              </a:rPr>
              <a:t>Если функция описывает разные реализации (возможно, с различным поведением) для ограниченного набора явно заданных типов и их комбинаций, это называется ситуативным полиморфизмом (</a:t>
            </a:r>
            <a:r>
              <a:rPr lang="ru-RU" sz="1600" b="1" i="1" dirty="0" err="1">
                <a:solidFill>
                  <a:schemeClr val="accent3"/>
                </a:solidFill>
              </a:rPr>
              <a:t>ad</a:t>
            </a:r>
            <a:r>
              <a:rPr lang="ru-RU" sz="1600" b="1" i="1" dirty="0">
                <a:solidFill>
                  <a:schemeClr val="accent3"/>
                </a:solidFill>
              </a:rPr>
              <a:t> </a:t>
            </a:r>
            <a:r>
              <a:rPr lang="ru-RU" sz="1600" b="1" i="1" dirty="0" err="1">
                <a:solidFill>
                  <a:schemeClr val="accent3"/>
                </a:solidFill>
              </a:rPr>
              <a:t>hoc</a:t>
            </a:r>
            <a:r>
              <a:rPr lang="ru-RU" sz="1600" b="1" i="1" dirty="0">
                <a:solidFill>
                  <a:schemeClr val="accent3"/>
                </a:solidFill>
              </a:rPr>
              <a:t> </a:t>
            </a:r>
            <a:r>
              <a:rPr lang="ru-RU" sz="1600" b="1" i="1" dirty="0" err="1">
                <a:solidFill>
                  <a:schemeClr val="accent3"/>
                </a:solidFill>
              </a:rPr>
              <a:t>polimorphism</a:t>
            </a:r>
            <a:r>
              <a:rPr lang="ru-RU" sz="1600" b="1" i="1" dirty="0">
                <a:solidFill>
                  <a:schemeClr val="accent3"/>
                </a:solidFill>
              </a:rPr>
              <a:t>). </a:t>
            </a:r>
          </a:p>
          <a:p>
            <a:pPr algn="just"/>
            <a:r>
              <a:rPr lang="ru-RU" sz="1600" b="1" i="1" dirty="0">
                <a:solidFill>
                  <a:schemeClr val="accent4"/>
                </a:solidFill>
              </a:rPr>
              <a:t>Ситуативный полиморфизм поддерживается во многих языках посредством перегрузки функций и методов.</a:t>
            </a:r>
          </a:p>
        </p:txBody>
      </p:sp>
      <p:sp>
        <p:nvSpPr>
          <p:cNvPr id="7" name="Rectangle 6"/>
          <p:cNvSpPr/>
          <p:nvPr/>
        </p:nvSpPr>
        <p:spPr>
          <a:xfrm>
            <a:off x="590524" y="4221088"/>
            <a:ext cx="8182600" cy="830997"/>
          </a:xfrm>
          <a:prstGeom prst="rect">
            <a:avLst/>
          </a:prstGeom>
        </p:spPr>
        <p:txBody>
          <a:bodyPr wrap="square">
            <a:spAutoFit/>
          </a:bodyPr>
          <a:lstStyle/>
          <a:p>
            <a:r>
              <a:rPr lang="ru-RU" sz="1600" b="1" i="1" dirty="0">
                <a:solidFill>
                  <a:schemeClr val="accent3"/>
                </a:solidFill>
              </a:rPr>
              <a:t>Если же код написан отвлеченно от конкретного типа данных и потому может свободно использоваться с любыми новыми типами, имеет место </a:t>
            </a:r>
            <a:r>
              <a:rPr lang="ru-RU" sz="1600" b="1" i="1" dirty="0">
                <a:solidFill>
                  <a:schemeClr val="accent4"/>
                </a:solidFill>
              </a:rPr>
              <a:t>параметрический полиморфизм</a:t>
            </a:r>
          </a:p>
        </p:txBody>
      </p:sp>
    </p:spTree>
    <p:extLst>
      <p:ext uri="{BB962C8B-B14F-4D97-AF65-F5344CB8AC3E}">
        <p14:creationId xmlns:p14="http://schemas.microsoft.com/office/powerpoint/2010/main" val="26811417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2276872"/>
            <a:ext cx="8280920" cy="2308324"/>
          </a:xfrm>
          <a:prstGeom prst="rect">
            <a:avLst/>
          </a:prstGeom>
        </p:spPr>
        <p:txBody>
          <a:bodyPr wrap="square">
            <a:spAutoFit/>
          </a:bodyPr>
          <a:lstStyle/>
          <a:p>
            <a:pPr algn="just"/>
            <a:r>
              <a:rPr lang="ru-RU" sz="1600" b="1" i="1" dirty="0">
                <a:solidFill>
                  <a:schemeClr val="accent3"/>
                </a:solidFill>
              </a:rPr>
              <a:t>В объектно-ориентированном программировании полиморфизм подтипов (или полиморфизм включения) представляет собой концепцию в теории типов, предполагающую использование единого имени (идентификатора) при обращении к объектам нескольких разных классов, при условии, что все они являются подклассами одного общего надкласса (суперкласса). Полиморфизм подтипов состоит в том, что несколько типов формируют подмножество другого типа (их базового класса) и потому могут использоваться через общий интерфейс.</a:t>
            </a:r>
          </a:p>
        </p:txBody>
      </p:sp>
    </p:spTree>
    <p:extLst>
      <p:ext uri="{BB962C8B-B14F-4D97-AF65-F5344CB8AC3E}">
        <p14:creationId xmlns:p14="http://schemas.microsoft.com/office/powerpoint/2010/main" val="25780930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548680"/>
            <a:ext cx="3453189" cy="461665"/>
          </a:xfrm>
          <a:prstGeom prst="rect">
            <a:avLst/>
          </a:prstGeom>
        </p:spPr>
        <p:txBody>
          <a:bodyPr wrap="none">
            <a:spAutoFit/>
          </a:bodyPr>
          <a:lstStyle/>
          <a:p>
            <a:r>
              <a:rPr lang="ru-RU" sz="2400" b="1" i="1" dirty="0">
                <a:solidFill>
                  <a:schemeClr val="accent3"/>
                </a:solidFill>
              </a:rPr>
              <a:t>Логические блоки</a:t>
            </a:r>
          </a:p>
        </p:txBody>
      </p:sp>
      <p:sp>
        <p:nvSpPr>
          <p:cNvPr id="3" name="Rectangle 2"/>
          <p:cNvSpPr/>
          <p:nvPr/>
        </p:nvSpPr>
        <p:spPr>
          <a:xfrm>
            <a:off x="453864" y="1196752"/>
            <a:ext cx="8424936" cy="2585323"/>
          </a:xfrm>
          <a:prstGeom prst="rect">
            <a:avLst/>
          </a:prstGeom>
        </p:spPr>
        <p:txBody>
          <a:bodyPr wrap="square">
            <a:spAutoFit/>
          </a:bodyPr>
          <a:lstStyle/>
          <a:p>
            <a:r>
              <a:rPr lang="ru-RU" b="1" i="1" dirty="0">
                <a:solidFill>
                  <a:schemeClr val="accent3"/>
                </a:solidFill>
              </a:rPr>
              <a:t>Логическим блоком называется код, заключенный в фигурные скобки и не принадлежащий ни одному методу текущего класса, например: </a:t>
            </a:r>
          </a:p>
          <a:p>
            <a:endParaRPr lang="ru-RU" dirty="0"/>
          </a:p>
          <a:p>
            <a:endParaRPr lang="ru-RU" dirty="0"/>
          </a:p>
          <a:p>
            <a:endParaRPr lang="ru-RU" b="1" i="1" dirty="0">
              <a:solidFill>
                <a:schemeClr val="accent4"/>
              </a:solidFill>
            </a:endParaRPr>
          </a:p>
          <a:p>
            <a:r>
              <a:rPr lang="ru-RU" b="1" i="1" dirty="0">
                <a:solidFill>
                  <a:schemeClr val="accent4"/>
                </a:solidFill>
              </a:rPr>
              <a:t>{ /* код */ }</a:t>
            </a:r>
          </a:p>
          <a:p>
            <a:endParaRPr lang="ru-RU" b="1" i="1" dirty="0">
              <a:solidFill>
                <a:schemeClr val="accent4"/>
              </a:solidFill>
            </a:endParaRPr>
          </a:p>
          <a:p>
            <a:r>
              <a:rPr lang="ru-RU" b="1" i="1" dirty="0" err="1">
                <a:solidFill>
                  <a:schemeClr val="accent4"/>
                </a:solidFill>
              </a:rPr>
              <a:t>static</a:t>
            </a:r>
            <a:r>
              <a:rPr lang="ru-RU" b="1" i="1" dirty="0">
                <a:solidFill>
                  <a:schemeClr val="accent4"/>
                </a:solidFill>
              </a:rPr>
              <a:t> { /* код */ }</a:t>
            </a:r>
          </a:p>
        </p:txBody>
      </p:sp>
    </p:spTree>
    <p:extLst>
      <p:ext uri="{BB962C8B-B14F-4D97-AF65-F5344CB8AC3E}">
        <p14:creationId xmlns:p14="http://schemas.microsoft.com/office/powerpoint/2010/main" val="27241410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628800"/>
            <a:ext cx="8208912" cy="3139321"/>
          </a:xfrm>
          <a:prstGeom prst="rect">
            <a:avLst/>
          </a:prstGeom>
        </p:spPr>
        <p:txBody>
          <a:bodyPr wrap="square">
            <a:spAutoFit/>
          </a:bodyPr>
          <a:lstStyle/>
          <a:p>
            <a:pPr algn="just"/>
            <a:r>
              <a:rPr lang="ru-RU" b="1" i="1" dirty="0">
                <a:solidFill>
                  <a:schemeClr val="accent3"/>
                </a:solidFill>
              </a:rPr>
              <a:t>Логические блоки чаще всего используются в качестве инициализаторов полей, но могут содержать вызовы методов и обращения к полям текущего класса. При создании объекта класса они вызываются последовательно, в порядке размещения, вместе с инициализацией полей как простая последовательность операторов, и только после выполнения последнего блока будет вызван конструктор класса. Операции с полями класса внутри логического блока до явного объявления этого поля возможны только при использовании ссылки </a:t>
            </a:r>
            <a:r>
              <a:rPr lang="ru-RU" b="1" i="1" dirty="0" err="1">
                <a:solidFill>
                  <a:schemeClr val="accent3"/>
                </a:solidFill>
              </a:rPr>
              <a:t>this</a:t>
            </a:r>
            <a:r>
              <a:rPr lang="ru-RU" b="1" i="1" dirty="0">
                <a:solidFill>
                  <a:schemeClr val="accent3"/>
                </a:solidFill>
              </a:rPr>
              <a:t>, представляющую собой ссылку на текущий объект.</a:t>
            </a:r>
          </a:p>
        </p:txBody>
      </p:sp>
    </p:spTree>
    <p:extLst>
      <p:ext uri="{BB962C8B-B14F-4D97-AF65-F5344CB8AC3E}">
        <p14:creationId xmlns:p14="http://schemas.microsoft.com/office/powerpoint/2010/main" val="21243441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412776"/>
            <a:ext cx="8208912" cy="1477328"/>
          </a:xfrm>
          <a:prstGeom prst="rect">
            <a:avLst/>
          </a:prstGeom>
        </p:spPr>
        <p:txBody>
          <a:bodyPr wrap="square">
            <a:spAutoFit/>
          </a:bodyPr>
          <a:lstStyle/>
          <a:p>
            <a:pPr algn="just"/>
            <a:r>
              <a:rPr lang="ru-RU" b="1" i="1" dirty="0">
                <a:solidFill>
                  <a:schemeClr val="accent3"/>
                </a:solidFill>
              </a:rPr>
              <a:t>Логический блок может быть объявлен со спецификатором </a:t>
            </a:r>
            <a:r>
              <a:rPr lang="ru-RU" b="1" i="1" dirty="0" err="1">
                <a:solidFill>
                  <a:schemeClr val="accent3"/>
                </a:solidFill>
              </a:rPr>
              <a:t>static</a:t>
            </a:r>
            <a:r>
              <a:rPr lang="ru-RU" b="1" i="1" dirty="0">
                <a:solidFill>
                  <a:schemeClr val="accent3"/>
                </a:solidFill>
              </a:rPr>
              <a:t>. В этом случае он вызывается только один раз в жизненном цикле приложения при создании объекта или при обращении к статическому методу (полю) данного класса.</a:t>
            </a:r>
          </a:p>
        </p:txBody>
      </p:sp>
    </p:spTree>
    <p:extLst>
      <p:ext uri="{BB962C8B-B14F-4D97-AF65-F5344CB8AC3E}">
        <p14:creationId xmlns:p14="http://schemas.microsoft.com/office/powerpoint/2010/main" val="148968534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404664"/>
            <a:ext cx="5040560" cy="5693866"/>
          </a:xfrm>
          <a:prstGeom prst="rect">
            <a:avLst/>
          </a:prstGeom>
        </p:spPr>
        <p:txBody>
          <a:bodyPr wrap="square">
            <a:spAutoFit/>
          </a:bodyPr>
          <a:lstStyle/>
          <a:p>
            <a:r>
              <a:rPr lang="en-US" sz="1400" b="1" i="1" dirty="0">
                <a:solidFill>
                  <a:schemeClr val="accent3"/>
                </a:solidFill>
                <a:latin typeface="+mj-lt"/>
              </a:rPr>
              <a:t>public class Department { </a:t>
            </a:r>
          </a:p>
          <a:p>
            <a:r>
              <a:rPr lang="ru-RU" sz="1400" b="1" i="1" dirty="0">
                <a:solidFill>
                  <a:schemeClr val="accent4"/>
                </a:solidFill>
                <a:latin typeface="+mj-lt"/>
              </a:rPr>
              <a:t>{ </a:t>
            </a:r>
          </a:p>
          <a:p>
            <a:r>
              <a:rPr lang="en-US" sz="1400" b="1" i="1" dirty="0" err="1">
                <a:solidFill>
                  <a:schemeClr val="accent4"/>
                </a:solidFill>
                <a:latin typeface="+mj-lt"/>
              </a:rPr>
              <a:t>System.out.println</a:t>
            </a:r>
            <a:r>
              <a:rPr lang="en-US" sz="1400" b="1" i="1" dirty="0">
                <a:solidFill>
                  <a:schemeClr val="accent4"/>
                </a:solidFill>
                <a:latin typeface="+mj-lt"/>
              </a:rPr>
              <a:t>("logic (1) id=" + this.id); </a:t>
            </a:r>
          </a:p>
          <a:p>
            <a:r>
              <a:rPr lang="ru-RU" sz="1400" b="1" i="1" dirty="0">
                <a:solidFill>
                  <a:schemeClr val="accent4"/>
                </a:solidFill>
                <a:latin typeface="+mj-lt"/>
              </a:rPr>
              <a:t>} </a:t>
            </a:r>
          </a:p>
          <a:p>
            <a:r>
              <a:rPr lang="en-US" sz="1400" b="1" i="1" dirty="0">
                <a:solidFill>
                  <a:schemeClr val="accent4"/>
                </a:solidFill>
                <a:latin typeface="+mj-lt"/>
              </a:rPr>
              <a:t>static { </a:t>
            </a:r>
          </a:p>
          <a:p>
            <a:r>
              <a:rPr lang="en-US" sz="1400" b="1" i="1" dirty="0" err="1">
                <a:solidFill>
                  <a:schemeClr val="accent4"/>
                </a:solidFill>
                <a:latin typeface="+mj-lt"/>
              </a:rPr>
              <a:t>System.out.println</a:t>
            </a:r>
            <a:r>
              <a:rPr lang="en-US" sz="1400" b="1" i="1" dirty="0">
                <a:solidFill>
                  <a:schemeClr val="accent4"/>
                </a:solidFill>
                <a:latin typeface="+mj-lt"/>
              </a:rPr>
              <a:t>("static logic"); </a:t>
            </a:r>
          </a:p>
          <a:p>
            <a:r>
              <a:rPr lang="ru-RU" sz="1400" b="1" i="1" dirty="0">
                <a:solidFill>
                  <a:schemeClr val="accent4"/>
                </a:solidFill>
                <a:latin typeface="+mj-lt"/>
              </a:rPr>
              <a:t>} </a:t>
            </a:r>
          </a:p>
          <a:p>
            <a:r>
              <a:rPr lang="en-US" sz="1400" b="1" i="1" dirty="0">
                <a:solidFill>
                  <a:schemeClr val="accent3"/>
                </a:solidFill>
                <a:latin typeface="+mj-lt"/>
              </a:rPr>
              <a:t>private </a:t>
            </a:r>
            <a:r>
              <a:rPr lang="en-US" sz="1400" b="1" i="1" dirty="0" err="1">
                <a:solidFill>
                  <a:schemeClr val="accent3"/>
                </a:solidFill>
                <a:latin typeface="+mj-lt"/>
              </a:rPr>
              <a:t>int</a:t>
            </a:r>
            <a:r>
              <a:rPr lang="en-US" sz="1400" b="1" i="1" dirty="0">
                <a:solidFill>
                  <a:schemeClr val="accent3"/>
                </a:solidFill>
                <a:latin typeface="+mj-lt"/>
              </a:rPr>
              <a:t> id = 7; </a:t>
            </a:r>
          </a:p>
          <a:p>
            <a:r>
              <a:rPr lang="en-US" sz="1400" b="1" i="1" dirty="0">
                <a:solidFill>
                  <a:schemeClr val="accent3"/>
                </a:solidFill>
                <a:latin typeface="+mj-lt"/>
              </a:rPr>
              <a:t>public Department(</a:t>
            </a:r>
            <a:r>
              <a:rPr lang="en-US" sz="1400" b="1" i="1" dirty="0" err="1">
                <a:solidFill>
                  <a:schemeClr val="accent3"/>
                </a:solidFill>
                <a:latin typeface="+mj-lt"/>
              </a:rPr>
              <a:t>int</a:t>
            </a:r>
            <a:r>
              <a:rPr lang="en-US" sz="1400" b="1" i="1" dirty="0">
                <a:solidFill>
                  <a:schemeClr val="accent3"/>
                </a:solidFill>
                <a:latin typeface="+mj-lt"/>
              </a:rPr>
              <a:t> d) { </a:t>
            </a:r>
          </a:p>
          <a:p>
            <a:r>
              <a:rPr lang="en-US" sz="1400" b="1" i="1" dirty="0">
                <a:solidFill>
                  <a:schemeClr val="accent3"/>
                </a:solidFill>
                <a:latin typeface="+mj-lt"/>
              </a:rPr>
              <a:t>id = d; </a:t>
            </a:r>
          </a:p>
          <a:p>
            <a:r>
              <a:rPr lang="en-US" sz="1400" b="1" i="1" dirty="0" err="1">
                <a:solidFill>
                  <a:schemeClr val="accent3"/>
                </a:solidFill>
                <a:latin typeface="+mj-lt"/>
              </a:rPr>
              <a:t>System.out.println</a:t>
            </a:r>
            <a:r>
              <a:rPr lang="en-US" sz="1400" b="1" i="1" dirty="0">
                <a:solidFill>
                  <a:schemeClr val="accent3"/>
                </a:solidFill>
                <a:latin typeface="+mj-lt"/>
              </a:rPr>
              <a:t>("</a:t>
            </a:r>
            <a:r>
              <a:rPr lang="ru-RU" sz="1400" b="1" i="1" dirty="0">
                <a:solidFill>
                  <a:schemeClr val="accent3"/>
                </a:solidFill>
                <a:latin typeface="+mj-lt"/>
              </a:rPr>
              <a:t>конструктор </a:t>
            </a:r>
            <a:r>
              <a:rPr lang="en-US" sz="1400" b="1" i="1" dirty="0">
                <a:solidFill>
                  <a:schemeClr val="accent3"/>
                </a:solidFill>
                <a:latin typeface="+mj-lt"/>
              </a:rPr>
              <a:t>id=" + id); </a:t>
            </a:r>
          </a:p>
          <a:p>
            <a:r>
              <a:rPr lang="ru-RU" sz="1400" b="1" i="1" dirty="0">
                <a:solidFill>
                  <a:schemeClr val="accent3"/>
                </a:solidFill>
                <a:latin typeface="+mj-lt"/>
              </a:rPr>
              <a:t>} </a:t>
            </a:r>
          </a:p>
          <a:p>
            <a:r>
              <a:rPr lang="en-US" sz="1400" b="1" i="1" dirty="0" err="1">
                <a:solidFill>
                  <a:schemeClr val="accent3"/>
                </a:solidFill>
                <a:latin typeface="+mj-lt"/>
              </a:rPr>
              <a:t>int</a:t>
            </a:r>
            <a:r>
              <a:rPr lang="en-US" sz="1400" b="1" i="1" dirty="0">
                <a:solidFill>
                  <a:schemeClr val="accent3"/>
                </a:solidFill>
                <a:latin typeface="+mj-lt"/>
              </a:rPr>
              <a:t> </a:t>
            </a:r>
            <a:r>
              <a:rPr lang="en-US" sz="1400" b="1" i="1" dirty="0" err="1">
                <a:solidFill>
                  <a:schemeClr val="accent3"/>
                </a:solidFill>
                <a:latin typeface="+mj-lt"/>
              </a:rPr>
              <a:t>getId</a:t>
            </a:r>
            <a:r>
              <a:rPr lang="en-US" sz="1400" b="1" i="1" dirty="0">
                <a:solidFill>
                  <a:schemeClr val="accent3"/>
                </a:solidFill>
                <a:latin typeface="+mj-lt"/>
              </a:rPr>
              <a:t>() { </a:t>
            </a:r>
          </a:p>
          <a:p>
            <a:r>
              <a:rPr lang="en-US" sz="1400" b="1" i="1" dirty="0">
                <a:solidFill>
                  <a:schemeClr val="accent3"/>
                </a:solidFill>
                <a:latin typeface="+mj-lt"/>
              </a:rPr>
              <a:t>return id; </a:t>
            </a:r>
          </a:p>
          <a:p>
            <a:r>
              <a:rPr lang="ru-RU" sz="1400" b="1" i="1" dirty="0">
                <a:solidFill>
                  <a:schemeClr val="accent3"/>
                </a:solidFill>
                <a:latin typeface="+mj-lt"/>
              </a:rPr>
              <a:t>} </a:t>
            </a:r>
          </a:p>
          <a:p>
            <a:r>
              <a:rPr lang="ru-RU" sz="1400" b="1" i="1" dirty="0">
                <a:solidFill>
                  <a:schemeClr val="accent4"/>
                </a:solidFill>
                <a:latin typeface="+mj-lt"/>
              </a:rPr>
              <a:t>{ </a:t>
            </a:r>
          </a:p>
          <a:p>
            <a:r>
              <a:rPr lang="en-US" sz="1400" b="1" i="1" dirty="0">
                <a:solidFill>
                  <a:schemeClr val="accent4"/>
                </a:solidFill>
                <a:latin typeface="+mj-lt"/>
              </a:rPr>
              <a:t>id = 10; </a:t>
            </a:r>
          </a:p>
          <a:p>
            <a:r>
              <a:rPr lang="en-US" sz="1400" b="1" i="1" dirty="0" err="1">
                <a:solidFill>
                  <a:schemeClr val="accent4"/>
                </a:solidFill>
                <a:latin typeface="+mj-lt"/>
              </a:rPr>
              <a:t>System.out.println</a:t>
            </a:r>
            <a:r>
              <a:rPr lang="en-US" sz="1400" b="1" i="1" dirty="0">
                <a:solidFill>
                  <a:schemeClr val="accent4"/>
                </a:solidFill>
                <a:latin typeface="+mj-lt"/>
              </a:rPr>
              <a:t>("logic (2) id=" + id); </a:t>
            </a:r>
          </a:p>
          <a:p>
            <a:r>
              <a:rPr lang="ru-RU" sz="1400" b="1" i="1" dirty="0">
                <a:solidFill>
                  <a:schemeClr val="accent4"/>
                </a:solidFill>
                <a:latin typeface="+mj-lt"/>
              </a:rPr>
              <a:t>} </a:t>
            </a:r>
          </a:p>
          <a:p>
            <a:r>
              <a:rPr lang="ru-RU" sz="1400" b="1" i="1" dirty="0">
                <a:solidFill>
                  <a:schemeClr val="accent3"/>
                </a:solidFill>
                <a:latin typeface="+mj-lt"/>
              </a:rPr>
              <a:t>} </a:t>
            </a:r>
          </a:p>
          <a:p>
            <a:r>
              <a:rPr lang="en-US" sz="1400" b="1" i="1" dirty="0">
                <a:solidFill>
                  <a:schemeClr val="accent3"/>
                </a:solidFill>
                <a:latin typeface="+mj-lt"/>
              </a:rPr>
              <a:t>package chapt03; </a:t>
            </a:r>
          </a:p>
          <a:p>
            <a:r>
              <a:rPr lang="en-US" sz="1400" b="1" i="1" dirty="0">
                <a:solidFill>
                  <a:schemeClr val="accent3"/>
                </a:solidFill>
                <a:latin typeface="+mj-lt"/>
              </a:rPr>
              <a:t>public class </a:t>
            </a:r>
            <a:r>
              <a:rPr lang="en-US" sz="1400" b="1" i="1" dirty="0" err="1">
                <a:solidFill>
                  <a:schemeClr val="accent3"/>
                </a:solidFill>
                <a:latin typeface="+mj-lt"/>
              </a:rPr>
              <a:t>DemoLogic</a:t>
            </a:r>
            <a:r>
              <a:rPr lang="en-US" sz="1400" b="1" i="1" dirty="0">
                <a:solidFill>
                  <a:schemeClr val="accent3"/>
                </a:solidFill>
                <a:latin typeface="+mj-lt"/>
              </a:rPr>
              <a:t> { </a:t>
            </a:r>
          </a:p>
          <a:p>
            <a:r>
              <a:rPr lang="en-US" sz="1400" b="1" i="1" dirty="0">
                <a:solidFill>
                  <a:schemeClr val="accent3"/>
                </a:solidFill>
                <a:latin typeface="+mj-lt"/>
              </a:rPr>
              <a:t>public static void main(String[] </a:t>
            </a:r>
            <a:r>
              <a:rPr lang="en-US" sz="1400" b="1" i="1" dirty="0" err="1">
                <a:solidFill>
                  <a:schemeClr val="accent3"/>
                </a:solidFill>
                <a:latin typeface="+mj-lt"/>
              </a:rPr>
              <a:t>args</a:t>
            </a:r>
            <a:r>
              <a:rPr lang="en-US" sz="1400" b="1" i="1" dirty="0">
                <a:solidFill>
                  <a:schemeClr val="accent3"/>
                </a:solidFill>
                <a:latin typeface="+mj-lt"/>
              </a:rPr>
              <a:t>) {</a:t>
            </a:r>
            <a:endParaRPr lang="ru-RU" sz="1400" b="1" i="1" dirty="0">
              <a:solidFill>
                <a:schemeClr val="accent3"/>
              </a:solidFill>
              <a:latin typeface="+mj-lt"/>
            </a:endParaRPr>
          </a:p>
          <a:p>
            <a:r>
              <a:rPr lang="en-US" sz="1400" b="1" i="1" dirty="0">
                <a:solidFill>
                  <a:schemeClr val="accent3"/>
                </a:solidFill>
                <a:latin typeface="+mj-lt"/>
              </a:rPr>
              <a:t>Department </a:t>
            </a:r>
            <a:r>
              <a:rPr lang="en-US" sz="1400" b="1" i="1" dirty="0" err="1">
                <a:solidFill>
                  <a:schemeClr val="accent3"/>
                </a:solidFill>
                <a:latin typeface="+mj-lt"/>
              </a:rPr>
              <a:t>obj</a:t>
            </a:r>
            <a:r>
              <a:rPr lang="en-US" sz="1400" b="1" i="1" dirty="0">
                <a:solidFill>
                  <a:schemeClr val="accent3"/>
                </a:solidFill>
                <a:latin typeface="+mj-lt"/>
              </a:rPr>
              <a:t> = new Department(71); </a:t>
            </a:r>
          </a:p>
          <a:p>
            <a:r>
              <a:rPr lang="en-US" sz="1400" b="1" i="1" dirty="0" err="1">
                <a:solidFill>
                  <a:schemeClr val="accent3"/>
                </a:solidFill>
                <a:latin typeface="+mj-lt"/>
              </a:rPr>
              <a:t>System.out.println</a:t>
            </a:r>
            <a:r>
              <a:rPr lang="en-US" sz="1400" b="1" i="1" dirty="0">
                <a:solidFill>
                  <a:schemeClr val="accent3"/>
                </a:solidFill>
                <a:latin typeface="+mj-lt"/>
              </a:rPr>
              <a:t>("</a:t>
            </a:r>
            <a:r>
              <a:rPr lang="ru-RU" sz="1400" b="1" i="1" dirty="0">
                <a:solidFill>
                  <a:schemeClr val="accent3"/>
                </a:solidFill>
                <a:latin typeface="+mj-lt"/>
              </a:rPr>
              <a:t>значение </a:t>
            </a:r>
            <a:r>
              <a:rPr lang="en-US" sz="1400" b="1" i="1" dirty="0">
                <a:solidFill>
                  <a:schemeClr val="accent3"/>
                </a:solidFill>
                <a:latin typeface="+mj-lt"/>
              </a:rPr>
              <a:t>id=" + </a:t>
            </a:r>
            <a:r>
              <a:rPr lang="en-US" sz="1400" b="1" i="1" dirty="0" err="1">
                <a:solidFill>
                  <a:schemeClr val="accent3"/>
                </a:solidFill>
                <a:latin typeface="+mj-lt"/>
              </a:rPr>
              <a:t>obj.getId</a:t>
            </a:r>
            <a:r>
              <a:rPr lang="en-US" sz="1400" b="1" i="1" dirty="0">
                <a:solidFill>
                  <a:schemeClr val="accent3"/>
                </a:solidFill>
                <a:latin typeface="+mj-lt"/>
              </a:rPr>
              <a:t>()); </a:t>
            </a:r>
            <a:r>
              <a:rPr lang="ru-RU" sz="1400" b="1" i="1" dirty="0">
                <a:solidFill>
                  <a:schemeClr val="accent3"/>
                </a:solidFill>
                <a:latin typeface="+mj-lt"/>
              </a:rPr>
              <a:t>}} </a:t>
            </a:r>
            <a:r>
              <a:rPr lang="en-US" sz="1400" b="1" i="1" dirty="0">
                <a:solidFill>
                  <a:schemeClr val="accent3"/>
                </a:solidFill>
                <a:latin typeface="+mj-lt"/>
              </a:rPr>
              <a:t> </a:t>
            </a:r>
            <a:endParaRPr lang="ru-RU" sz="1400" b="1" i="1" dirty="0">
              <a:solidFill>
                <a:schemeClr val="accent3"/>
              </a:solidFill>
              <a:latin typeface="+mj-lt"/>
            </a:endParaRPr>
          </a:p>
        </p:txBody>
      </p:sp>
      <p:sp>
        <p:nvSpPr>
          <p:cNvPr id="5" name="Rectangle 4"/>
          <p:cNvSpPr/>
          <p:nvPr/>
        </p:nvSpPr>
        <p:spPr>
          <a:xfrm>
            <a:off x="5580112" y="2900297"/>
            <a:ext cx="3168352" cy="1384995"/>
          </a:xfrm>
          <a:prstGeom prst="rect">
            <a:avLst/>
          </a:prstGeom>
        </p:spPr>
        <p:txBody>
          <a:bodyPr wrap="square">
            <a:spAutoFit/>
          </a:bodyPr>
          <a:lstStyle/>
          <a:p>
            <a:r>
              <a:rPr lang="ru-RU" sz="1200" b="1" i="1" dirty="0">
                <a:solidFill>
                  <a:schemeClr val="accent3"/>
                </a:solidFill>
              </a:rPr>
              <a:t>В результате выполнения этой программы будет выведено: </a:t>
            </a:r>
          </a:p>
          <a:p>
            <a:r>
              <a:rPr lang="ru-RU" sz="1200" b="1" i="1" dirty="0" err="1">
                <a:solidFill>
                  <a:schemeClr val="accent3"/>
                </a:solidFill>
              </a:rPr>
              <a:t>static</a:t>
            </a:r>
            <a:r>
              <a:rPr lang="ru-RU" sz="1200" b="1" i="1" dirty="0">
                <a:solidFill>
                  <a:schemeClr val="accent3"/>
                </a:solidFill>
              </a:rPr>
              <a:t> </a:t>
            </a:r>
            <a:r>
              <a:rPr lang="ru-RU" sz="1200" b="1" i="1" dirty="0" err="1">
                <a:solidFill>
                  <a:schemeClr val="accent3"/>
                </a:solidFill>
              </a:rPr>
              <a:t>logic</a:t>
            </a:r>
            <a:r>
              <a:rPr lang="ru-RU" sz="1200" b="1" i="1" dirty="0">
                <a:solidFill>
                  <a:schemeClr val="accent3"/>
                </a:solidFill>
              </a:rPr>
              <a:t> </a:t>
            </a:r>
            <a:r>
              <a:rPr lang="ru-RU" sz="1200" b="1" i="1" dirty="0" err="1">
                <a:solidFill>
                  <a:schemeClr val="accent3"/>
                </a:solidFill>
              </a:rPr>
              <a:t>logic</a:t>
            </a:r>
            <a:r>
              <a:rPr lang="ru-RU" sz="1200" b="1" i="1" dirty="0">
                <a:solidFill>
                  <a:schemeClr val="accent3"/>
                </a:solidFill>
              </a:rPr>
              <a:t> (1)</a:t>
            </a:r>
          </a:p>
          <a:p>
            <a:r>
              <a:rPr lang="ru-RU" sz="1200" b="1" i="1" dirty="0">
                <a:solidFill>
                  <a:schemeClr val="accent3"/>
                </a:solidFill>
              </a:rPr>
              <a:t> </a:t>
            </a:r>
            <a:r>
              <a:rPr lang="ru-RU" sz="1200" b="1" i="1" dirty="0" err="1">
                <a:solidFill>
                  <a:schemeClr val="accent3"/>
                </a:solidFill>
              </a:rPr>
              <a:t>id</a:t>
            </a:r>
            <a:r>
              <a:rPr lang="ru-RU" sz="1200" b="1" i="1" dirty="0">
                <a:solidFill>
                  <a:schemeClr val="accent3"/>
                </a:solidFill>
              </a:rPr>
              <a:t>=0 </a:t>
            </a:r>
            <a:r>
              <a:rPr lang="ru-RU" sz="1200" b="1" i="1" dirty="0" err="1">
                <a:solidFill>
                  <a:schemeClr val="accent3"/>
                </a:solidFill>
              </a:rPr>
              <a:t>logic</a:t>
            </a:r>
            <a:r>
              <a:rPr lang="ru-RU" sz="1200" b="1" i="1" dirty="0">
                <a:solidFill>
                  <a:schemeClr val="accent3"/>
                </a:solidFill>
              </a:rPr>
              <a:t> (2)</a:t>
            </a:r>
          </a:p>
          <a:p>
            <a:r>
              <a:rPr lang="ru-RU" sz="1200" b="1" i="1" dirty="0">
                <a:solidFill>
                  <a:schemeClr val="accent3"/>
                </a:solidFill>
              </a:rPr>
              <a:t> </a:t>
            </a:r>
            <a:r>
              <a:rPr lang="ru-RU" sz="1200" b="1" i="1" dirty="0" err="1">
                <a:solidFill>
                  <a:schemeClr val="accent3"/>
                </a:solidFill>
              </a:rPr>
              <a:t>id</a:t>
            </a:r>
            <a:r>
              <a:rPr lang="ru-RU" sz="1200" b="1" i="1" dirty="0">
                <a:solidFill>
                  <a:schemeClr val="accent3"/>
                </a:solidFill>
              </a:rPr>
              <a:t>=10</a:t>
            </a:r>
          </a:p>
          <a:p>
            <a:r>
              <a:rPr lang="ru-RU" sz="1200" b="1" i="1" dirty="0">
                <a:solidFill>
                  <a:schemeClr val="accent3"/>
                </a:solidFill>
              </a:rPr>
              <a:t> конструктор </a:t>
            </a:r>
            <a:r>
              <a:rPr lang="ru-RU" sz="1200" b="1" i="1" dirty="0" err="1">
                <a:solidFill>
                  <a:schemeClr val="accent3"/>
                </a:solidFill>
              </a:rPr>
              <a:t>id</a:t>
            </a:r>
            <a:r>
              <a:rPr lang="ru-RU" sz="1200" b="1" i="1" dirty="0">
                <a:solidFill>
                  <a:schemeClr val="accent3"/>
                </a:solidFill>
              </a:rPr>
              <a:t>=71</a:t>
            </a:r>
          </a:p>
          <a:p>
            <a:r>
              <a:rPr lang="ru-RU" sz="1200" b="1" i="1" dirty="0">
                <a:solidFill>
                  <a:schemeClr val="accent3"/>
                </a:solidFill>
              </a:rPr>
              <a:t> значение </a:t>
            </a:r>
            <a:r>
              <a:rPr lang="ru-RU" sz="1200" b="1" i="1" dirty="0" err="1">
                <a:solidFill>
                  <a:schemeClr val="accent3"/>
                </a:solidFill>
              </a:rPr>
              <a:t>id</a:t>
            </a:r>
            <a:r>
              <a:rPr lang="ru-RU" sz="1200" b="1" i="1" dirty="0">
                <a:solidFill>
                  <a:schemeClr val="accent3"/>
                </a:solidFill>
              </a:rPr>
              <a:t>=71</a:t>
            </a:r>
          </a:p>
        </p:txBody>
      </p:sp>
    </p:spTree>
    <p:extLst>
      <p:ext uri="{BB962C8B-B14F-4D97-AF65-F5344CB8AC3E}">
        <p14:creationId xmlns:p14="http://schemas.microsoft.com/office/powerpoint/2010/main" val="19883512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620688"/>
            <a:ext cx="7344816" cy="369332"/>
          </a:xfrm>
          <a:prstGeom prst="rect">
            <a:avLst/>
          </a:prstGeom>
        </p:spPr>
        <p:txBody>
          <a:bodyPr wrap="square">
            <a:spAutoFit/>
          </a:bodyPr>
          <a:lstStyle/>
          <a:p>
            <a:r>
              <a:rPr lang="ru-RU" b="1" i="1" dirty="0">
                <a:solidFill>
                  <a:schemeClr val="accent3"/>
                </a:solidFill>
              </a:rPr>
              <a:t>статические блоки инициализации (</a:t>
            </a:r>
            <a:r>
              <a:rPr lang="ru-RU" b="1" i="1" dirty="0" err="1">
                <a:solidFill>
                  <a:schemeClr val="accent3"/>
                </a:solidFill>
              </a:rPr>
              <a:t>class</a:t>
            </a:r>
            <a:r>
              <a:rPr lang="ru-RU" b="1" i="1" dirty="0">
                <a:solidFill>
                  <a:schemeClr val="accent3"/>
                </a:solidFill>
              </a:rPr>
              <a:t> </a:t>
            </a:r>
            <a:r>
              <a:rPr lang="ru-RU" b="1" i="1" dirty="0" err="1">
                <a:solidFill>
                  <a:schemeClr val="accent3"/>
                </a:solidFill>
              </a:rPr>
              <a:t>initializers</a:t>
            </a:r>
            <a:r>
              <a:rPr lang="ru-RU" b="1" i="1" dirty="0">
                <a:solidFill>
                  <a:schemeClr val="accent3"/>
                </a:solidFill>
              </a:rPr>
              <a:t>)</a:t>
            </a:r>
          </a:p>
        </p:txBody>
      </p:sp>
      <p:sp>
        <p:nvSpPr>
          <p:cNvPr id="3" name="Rectangle 2"/>
          <p:cNvSpPr/>
          <p:nvPr/>
        </p:nvSpPr>
        <p:spPr>
          <a:xfrm>
            <a:off x="1619672" y="1628800"/>
            <a:ext cx="6048672" cy="2585323"/>
          </a:xfrm>
          <a:prstGeom prst="rect">
            <a:avLst/>
          </a:prstGeom>
        </p:spPr>
        <p:txBody>
          <a:bodyPr wrap="square">
            <a:spAutoFit/>
          </a:bodyPr>
          <a:lstStyle/>
          <a:p>
            <a:r>
              <a:rPr lang="en-US" b="1" i="1" dirty="0">
                <a:solidFill>
                  <a:schemeClr val="accent3"/>
                </a:solidFill>
              </a:rPr>
              <a:t>class Foo {</a:t>
            </a:r>
          </a:p>
          <a:p>
            <a:r>
              <a:rPr lang="en-US" b="1" i="1" dirty="0">
                <a:solidFill>
                  <a:schemeClr val="accent3"/>
                </a:solidFill>
              </a:rPr>
              <a:t>    static List&lt;Character&gt; </a:t>
            </a:r>
            <a:r>
              <a:rPr lang="en-US" b="1" i="1" dirty="0" err="1">
                <a:solidFill>
                  <a:schemeClr val="accent3"/>
                </a:solidFill>
              </a:rPr>
              <a:t>abc</a:t>
            </a:r>
            <a:r>
              <a:rPr lang="en-US" b="1" i="1" dirty="0">
                <a:solidFill>
                  <a:schemeClr val="accent3"/>
                </a:solidFill>
              </a:rPr>
              <a:t>;</a:t>
            </a:r>
          </a:p>
          <a:p>
            <a:r>
              <a:rPr lang="en-US" b="1" i="1" dirty="0">
                <a:solidFill>
                  <a:schemeClr val="accent3"/>
                </a:solidFill>
              </a:rPr>
              <a:t>    static {</a:t>
            </a:r>
          </a:p>
          <a:p>
            <a:r>
              <a:rPr lang="en-US" b="1" i="1" dirty="0">
                <a:solidFill>
                  <a:schemeClr val="accent3"/>
                </a:solidFill>
              </a:rPr>
              <a:t>        </a:t>
            </a:r>
            <a:r>
              <a:rPr lang="en-US" b="1" i="1" dirty="0" err="1">
                <a:solidFill>
                  <a:schemeClr val="accent3"/>
                </a:solidFill>
              </a:rPr>
              <a:t>abc</a:t>
            </a:r>
            <a:r>
              <a:rPr lang="en-US" b="1" i="1" dirty="0">
                <a:solidFill>
                  <a:schemeClr val="accent3"/>
                </a:solidFill>
              </a:rPr>
              <a:t> = new </a:t>
            </a:r>
            <a:r>
              <a:rPr lang="en-US" b="1" i="1" dirty="0" err="1">
                <a:solidFill>
                  <a:schemeClr val="accent3"/>
                </a:solidFill>
              </a:rPr>
              <a:t>LinkedList</a:t>
            </a:r>
            <a:r>
              <a:rPr lang="en-US" b="1" i="1" dirty="0">
                <a:solidFill>
                  <a:schemeClr val="accent3"/>
                </a:solidFill>
              </a:rPr>
              <a:t>&lt;Character&gt;();</a:t>
            </a:r>
          </a:p>
          <a:p>
            <a:r>
              <a:rPr lang="en-US" b="1" i="1" dirty="0">
                <a:solidFill>
                  <a:schemeClr val="accent3"/>
                </a:solidFill>
              </a:rPr>
              <a:t>        for (char c = 'A'; c &lt;= 'Z'; ++c) {</a:t>
            </a:r>
          </a:p>
          <a:p>
            <a:r>
              <a:rPr lang="en-US" b="1" i="1" dirty="0">
                <a:solidFill>
                  <a:schemeClr val="accent3"/>
                </a:solidFill>
              </a:rPr>
              <a:t>            </a:t>
            </a:r>
            <a:r>
              <a:rPr lang="en-US" b="1" i="1" dirty="0" err="1">
                <a:solidFill>
                  <a:schemeClr val="accent3"/>
                </a:solidFill>
              </a:rPr>
              <a:t>abc.add</a:t>
            </a:r>
            <a:r>
              <a:rPr lang="en-US" b="1" i="1" dirty="0">
                <a:solidFill>
                  <a:schemeClr val="accent3"/>
                </a:solidFill>
              </a:rPr>
              <a:t>( c );</a:t>
            </a:r>
          </a:p>
          <a:p>
            <a:r>
              <a:rPr lang="en-US" b="1" i="1" dirty="0">
                <a:solidFill>
                  <a:schemeClr val="accent3"/>
                </a:solidFill>
              </a:rPr>
              <a:t>        }</a:t>
            </a:r>
          </a:p>
          <a:p>
            <a:r>
              <a:rPr lang="en-US" b="1" i="1" dirty="0">
                <a:solidFill>
                  <a:schemeClr val="accent3"/>
                </a:solidFill>
              </a:rPr>
              <a:t>    }</a:t>
            </a:r>
          </a:p>
          <a:p>
            <a:r>
              <a:rPr lang="en-US" b="1" i="1" dirty="0">
                <a:solidFill>
                  <a:schemeClr val="accent3"/>
                </a:solidFill>
              </a:rPr>
              <a:t>}</a:t>
            </a:r>
            <a:endParaRPr lang="ru-RU" b="1" i="1" dirty="0">
              <a:solidFill>
                <a:schemeClr val="accent3"/>
              </a:solidFill>
            </a:endParaRPr>
          </a:p>
        </p:txBody>
      </p:sp>
      <p:sp>
        <p:nvSpPr>
          <p:cNvPr id="4" name="Rectangle 3"/>
          <p:cNvSpPr/>
          <p:nvPr/>
        </p:nvSpPr>
        <p:spPr>
          <a:xfrm>
            <a:off x="1187624" y="5229200"/>
            <a:ext cx="6624736" cy="369332"/>
          </a:xfrm>
          <a:prstGeom prst="rect">
            <a:avLst/>
          </a:prstGeom>
        </p:spPr>
        <p:txBody>
          <a:bodyPr wrap="square">
            <a:spAutoFit/>
          </a:bodyPr>
          <a:lstStyle/>
          <a:p>
            <a:r>
              <a:rPr lang="ru-RU" b="1" i="1" dirty="0">
                <a:solidFill>
                  <a:schemeClr val="accent3"/>
                </a:solidFill>
              </a:rPr>
              <a:t>выполняется при первой загрузке класса.</a:t>
            </a:r>
          </a:p>
        </p:txBody>
      </p:sp>
    </p:spTree>
    <p:extLst>
      <p:ext uri="{BB962C8B-B14F-4D97-AF65-F5344CB8AC3E}">
        <p14:creationId xmlns:p14="http://schemas.microsoft.com/office/powerpoint/2010/main" val="342495854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76672"/>
            <a:ext cx="8280920" cy="1323439"/>
          </a:xfrm>
          <a:prstGeom prst="rect">
            <a:avLst/>
          </a:prstGeom>
        </p:spPr>
        <p:txBody>
          <a:bodyPr wrap="square">
            <a:spAutoFit/>
          </a:bodyPr>
          <a:lstStyle/>
          <a:p>
            <a:pPr algn="ctr"/>
            <a:r>
              <a:rPr lang="ru-RU" sz="1600" b="1" i="1" dirty="0" err="1">
                <a:solidFill>
                  <a:schemeClr val="accent3"/>
                </a:solidFill>
              </a:rPr>
              <a:t>Immutable</a:t>
            </a:r>
            <a:endParaRPr lang="en-US" sz="1600" b="1" i="1" dirty="0">
              <a:solidFill>
                <a:schemeClr val="accent3"/>
              </a:solidFill>
            </a:endParaRPr>
          </a:p>
          <a:p>
            <a:pPr algn="ctr"/>
            <a:endParaRPr lang="ru-RU" sz="1600" b="1" i="1" dirty="0">
              <a:solidFill>
                <a:schemeClr val="accent3"/>
              </a:solidFill>
            </a:endParaRPr>
          </a:p>
          <a:p>
            <a:r>
              <a:rPr lang="ru-RU" sz="1600" b="1" i="1" dirty="0">
                <a:solidFill>
                  <a:schemeClr val="accent3"/>
                </a:solidFill>
              </a:rPr>
              <a:t>Если в системе необходим объект, внутреннее состояние которого нельзя</a:t>
            </a:r>
            <a:r>
              <a:rPr lang="en-US" sz="1600" b="1" i="1" dirty="0">
                <a:solidFill>
                  <a:schemeClr val="accent3"/>
                </a:solidFill>
              </a:rPr>
              <a:t> </a:t>
            </a:r>
            <a:r>
              <a:rPr lang="ru-RU" sz="1600" b="1" i="1" dirty="0">
                <a:solidFill>
                  <a:schemeClr val="accent3"/>
                </a:solidFill>
              </a:rPr>
              <a:t>изменить, то процедура реализации такой задачи представляется в виде:</a:t>
            </a:r>
            <a:endParaRPr lang="en-US" sz="1600" b="1" i="1" dirty="0">
              <a:solidFill>
                <a:schemeClr val="accent3"/>
              </a:solidFill>
            </a:endParaRPr>
          </a:p>
        </p:txBody>
      </p:sp>
      <p:sp>
        <p:nvSpPr>
          <p:cNvPr id="3" name="Rectangle 2"/>
          <p:cNvSpPr/>
          <p:nvPr/>
        </p:nvSpPr>
        <p:spPr>
          <a:xfrm>
            <a:off x="2699792" y="1988840"/>
            <a:ext cx="4572000" cy="4247317"/>
          </a:xfrm>
          <a:prstGeom prst="rect">
            <a:avLst/>
          </a:prstGeom>
        </p:spPr>
        <p:txBody>
          <a:bodyPr>
            <a:spAutoFit/>
          </a:bodyPr>
          <a:lstStyle/>
          <a:p>
            <a:r>
              <a:rPr lang="en-US" b="1" i="1" dirty="0">
                <a:solidFill>
                  <a:schemeClr val="accent3"/>
                </a:solidFill>
              </a:rPr>
              <a:t>public class </a:t>
            </a:r>
            <a:r>
              <a:rPr lang="en-US" b="1" i="1" dirty="0" err="1">
                <a:solidFill>
                  <a:schemeClr val="accent3"/>
                </a:solidFill>
              </a:rPr>
              <a:t>ImmutableObject</a:t>
            </a:r>
            <a:r>
              <a:rPr lang="en-US" b="1" i="1" dirty="0">
                <a:solidFill>
                  <a:schemeClr val="accent3"/>
                </a:solidFill>
              </a:rPr>
              <a:t> {</a:t>
            </a:r>
          </a:p>
          <a:p>
            <a:r>
              <a:rPr lang="en-US" b="1" i="1" dirty="0">
                <a:solidFill>
                  <a:schemeClr val="accent3"/>
                </a:solidFill>
              </a:rPr>
              <a:t>private String name;</a:t>
            </a:r>
          </a:p>
          <a:p>
            <a:r>
              <a:rPr lang="en-US" b="1" i="1" dirty="0">
                <a:solidFill>
                  <a:schemeClr val="accent3"/>
                </a:solidFill>
              </a:rPr>
              <a:t>private </a:t>
            </a:r>
            <a:r>
              <a:rPr lang="en-US" b="1" i="1" dirty="0" err="1">
                <a:solidFill>
                  <a:schemeClr val="accent3"/>
                </a:solidFill>
              </a:rPr>
              <a:t>int</a:t>
            </a:r>
            <a:r>
              <a:rPr lang="en-US" b="1" i="1" dirty="0">
                <a:solidFill>
                  <a:schemeClr val="accent3"/>
                </a:solidFill>
              </a:rPr>
              <a:t> id;</a:t>
            </a:r>
          </a:p>
          <a:p>
            <a:r>
              <a:rPr lang="en-US" b="1" i="1" dirty="0">
                <a:solidFill>
                  <a:schemeClr val="accent3"/>
                </a:solidFill>
              </a:rPr>
              <a:t>public </a:t>
            </a:r>
            <a:r>
              <a:rPr lang="en-US" b="1" i="1" dirty="0" err="1">
                <a:solidFill>
                  <a:schemeClr val="accent3"/>
                </a:solidFill>
              </a:rPr>
              <a:t>ImmutableObject</a:t>
            </a:r>
            <a:r>
              <a:rPr lang="en-US" b="1" i="1" dirty="0">
                <a:solidFill>
                  <a:schemeClr val="accent3"/>
                </a:solidFill>
              </a:rPr>
              <a:t> (String name, </a:t>
            </a:r>
            <a:r>
              <a:rPr lang="en-US" b="1" i="1" dirty="0" err="1">
                <a:solidFill>
                  <a:schemeClr val="accent3"/>
                </a:solidFill>
              </a:rPr>
              <a:t>int</a:t>
            </a:r>
            <a:r>
              <a:rPr lang="en-US" b="1" i="1" dirty="0">
                <a:solidFill>
                  <a:schemeClr val="accent3"/>
                </a:solidFill>
              </a:rPr>
              <a:t> id) {</a:t>
            </a:r>
          </a:p>
          <a:p>
            <a:r>
              <a:rPr lang="en-US" b="1" i="1" dirty="0">
                <a:solidFill>
                  <a:schemeClr val="accent3"/>
                </a:solidFill>
              </a:rPr>
              <a:t>this.name = name;</a:t>
            </a:r>
          </a:p>
          <a:p>
            <a:r>
              <a:rPr lang="en-US" b="1" i="1" dirty="0">
                <a:solidFill>
                  <a:schemeClr val="accent3"/>
                </a:solidFill>
              </a:rPr>
              <a:t>this.id = id;</a:t>
            </a:r>
          </a:p>
          <a:p>
            <a:r>
              <a:rPr lang="en-US" b="1" i="1" dirty="0">
                <a:solidFill>
                  <a:schemeClr val="accent3"/>
                </a:solidFill>
              </a:rPr>
              <a:t>}</a:t>
            </a:r>
          </a:p>
          <a:p>
            <a:r>
              <a:rPr lang="en-US" b="1" i="1" dirty="0">
                <a:solidFill>
                  <a:schemeClr val="accent3"/>
                </a:solidFill>
              </a:rPr>
              <a:t>public </a:t>
            </a:r>
            <a:r>
              <a:rPr lang="en-US" b="1" i="1" dirty="0" err="1">
                <a:solidFill>
                  <a:schemeClr val="accent3"/>
                </a:solidFill>
              </a:rPr>
              <a:t>int</a:t>
            </a:r>
            <a:r>
              <a:rPr lang="en-US" b="1" i="1" dirty="0">
                <a:solidFill>
                  <a:schemeClr val="accent3"/>
                </a:solidFill>
              </a:rPr>
              <a:t> </a:t>
            </a:r>
            <a:r>
              <a:rPr lang="en-US" b="1" i="1" dirty="0" err="1">
                <a:solidFill>
                  <a:schemeClr val="accent3"/>
                </a:solidFill>
              </a:rPr>
              <a:t>getName</a:t>
            </a:r>
            <a:r>
              <a:rPr lang="en-US" b="1" i="1" dirty="0">
                <a:solidFill>
                  <a:schemeClr val="accent3"/>
                </a:solidFill>
              </a:rPr>
              <a:t>() {</a:t>
            </a:r>
          </a:p>
          <a:p>
            <a:r>
              <a:rPr lang="en-US" b="1" i="1" dirty="0">
                <a:solidFill>
                  <a:schemeClr val="accent3"/>
                </a:solidFill>
              </a:rPr>
              <a:t>return name;</a:t>
            </a:r>
          </a:p>
          <a:p>
            <a:r>
              <a:rPr lang="en-US" b="1" i="1" dirty="0">
                <a:solidFill>
                  <a:schemeClr val="accent3"/>
                </a:solidFill>
              </a:rPr>
              <a:t>}</a:t>
            </a:r>
          </a:p>
          <a:p>
            <a:r>
              <a:rPr lang="en-US" b="1" i="1" dirty="0">
                <a:solidFill>
                  <a:schemeClr val="accent3"/>
                </a:solidFill>
              </a:rPr>
              <a:t>public </a:t>
            </a:r>
            <a:r>
              <a:rPr lang="en-US" b="1" i="1" dirty="0" err="1">
                <a:solidFill>
                  <a:schemeClr val="accent3"/>
                </a:solidFill>
              </a:rPr>
              <a:t>int</a:t>
            </a:r>
            <a:r>
              <a:rPr lang="en-US" b="1" i="1" dirty="0">
                <a:solidFill>
                  <a:schemeClr val="accent3"/>
                </a:solidFill>
              </a:rPr>
              <a:t> </a:t>
            </a:r>
            <a:r>
              <a:rPr lang="en-US" b="1" i="1" dirty="0" err="1">
                <a:solidFill>
                  <a:schemeClr val="accent3"/>
                </a:solidFill>
              </a:rPr>
              <a:t>getId</a:t>
            </a:r>
            <a:r>
              <a:rPr lang="en-US" b="1" i="1" dirty="0">
                <a:solidFill>
                  <a:schemeClr val="accent3"/>
                </a:solidFill>
              </a:rPr>
              <a:t>() {</a:t>
            </a:r>
          </a:p>
          <a:p>
            <a:r>
              <a:rPr lang="en-US" b="1" i="1" dirty="0">
                <a:solidFill>
                  <a:schemeClr val="accent3"/>
                </a:solidFill>
              </a:rPr>
              <a:t>return id;</a:t>
            </a:r>
          </a:p>
          <a:p>
            <a:r>
              <a:rPr lang="en-US" b="1" i="1" dirty="0">
                <a:solidFill>
                  <a:schemeClr val="accent3"/>
                </a:solidFill>
              </a:rPr>
              <a:t>}</a:t>
            </a:r>
          </a:p>
          <a:p>
            <a:r>
              <a:rPr lang="en-US" b="1" i="1" dirty="0">
                <a:solidFill>
                  <a:schemeClr val="accent3"/>
                </a:solidFill>
              </a:rPr>
              <a:t>}</a:t>
            </a:r>
          </a:p>
        </p:txBody>
      </p:sp>
    </p:spTree>
    <p:extLst>
      <p:ext uri="{BB962C8B-B14F-4D97-AF65-F5344CB8AC3E}">
        <p14:creationId xmlns:p14="http://schemas.microsoft.com/office/powerpoint/2010/main" val="4038782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40370" y="1170037"/>
            <a:ext cx="8064896" cy="3539430"/>
          </a:xfrm>
          <a:prstGeom prst="rect">
            <a:avLst/>
          </a:prstGeom>
        </p:spPr>
        <p:txBody>
          <a:bodyPr wrap="square">
            <a:spAutoFit/>
          </a:bodyPr>
          <a:lstStyle/>
          <a:p>
            <a:r>
              <a:rPr lang="ru-RU" sz="1600" b="1" i="1" dirty="0">
                <a:solidFill>
                  <a:schemeClr val="accent3"/>
                </a:solidFill>
              </a:rPr>
              <a:t>Общая форма объявления метода выглядит следующим образом: </a:t>
            </a:r>
            <a:endParaRPr lang="en-US" sz="1600" b="1" i="1" dirty="0">
              <a:solidFill>
                <a:schemeClr val="accent3"/>
              </a:solidFill>
            </a:endParaRPr>
          </a:p>
          <a:p>
            <a:endParaRPr lang="ru-RU" dirty="0"/>
          </a:p>
          <a:p>
            <a:endParaRPr lang="ru-RU" sz="1600" dirty="0">
              <a:solidFill>
                <a:schemeClr val="accent4"/>
              </a:solidFill>
            </a:endParaRPr>
          </a:p>
          <a:p>
            <a:r>
              <a:rPr lang="en-US" sz="1600" b="1" dirty="0">
                <a:solidFill>
                  <a:schemeClr val="accent4"/>
                </a:solidFill>
              </a:rPr>
              <a:t>[</a:t>
            </a:r>
            <a:r>
              <a:rPr lang="en-US" sz="1600" b="1" dirty="0" err="1">
                <a:solidFill>
                  <a:schemeClr val="accent4"/>
                </a:solidFill>
              </a:rPr>
              <a:t>доступ</a:t>
            </a:r>
            <a:r>
              <a:rPr lang="en-US" sz="1600" b="1" dirty="0">
                <a:solidFill>
                  <a:schemeClr val="accent4"/>
                </a:solidFill>
              </a:rPr>
              <a:t>] [static] [abstract] [final] [native] </a:t>
            </a:r>
            <a:endParaRPr lang="en-US" sz="1600" dirty="0">
              <a:solidFill>
                <a:schemeClr val="accent4"/>
              </a:solidFill>
            </a:endParaRPr>
          </a:p>
          <a:p>
            <a:r>
              <a:rPr lang="en-US" sz="1600" b="1" dirty="0">
                <a:solidFill>
                  <a:schemeClr val="accent4"/>
                </a:solidFill>
              </a:rPr>
              <a:t>[synchronized] </a:t>
            </a:r>
            <a:r>
              <a:rPr lang="en-US" sz="1600" b="1" dirty="0" err="1">
                <a:solidFill>
                  <a:schemeClr val="accent4"/>
                </a:solidFill>
              </a:rPr>
              <a:t>returnType</a:t>
            </a:r>
            <a:r>
              <a:rPr lang="en-US" sz="1600" b="1" dirty="0">
                <a:solidFill>
                  <a:schemeClr val="accent4"/>
                </a:solidFill>
              </a:rPr>
              <a:t> </a:t>
            </a:r>
            <a:r>
              <a:rPr lang="en-US" sz="1600" b="1" dirty="0" err="1">
                <a:solidFill>
                  <a:schemeClr val="accent4"/>
                </a:solidFill>
              </a:rPr>
              <a:t>methodName</a:t>
            </a:r>
            <a:r>
              <a:rPr lang="en-US" sz="1600" b="1" dirty="0">
                <a:solidFill>
                  <a:schemeClr val="accent4"/>
                </a:solidFill>
              </a:rPr>
              <a:t>(</a:t>
            </a:r>
            <a:r>
              <a:rPr lang="ru-RU" sz="1600" b="1" dirty="0" err="1">
                <a:solidFill>
                  <a:schemeClr val="accent4"/>
                </a:solidFill>
              </a:rPr>
              <a:t>список_параметров</a:t>
            </a:r>
            <a:r>
              <a:rPr lang="ru-RU" sz="1600" b="1" dirty="0">
                <a:solidFill>
                  <a:schemeClr val="accent4"/>
                </a:solidFill>
              </a:rPr>
              <a:t>) </a:t>
            </a:r>
            <a:endParaRPr lang="ru-RU" sz="1600" dirty="0">
              <a:solidFill>
                <a:schemeClr val="accent4"/>
              </a:solidFill>
            </a:endParaRPr>
          </a:p>
          <a:p>
            <a:r>
              <a:rPr lang="en-US" sz="1600" b="1" dirty="0">
                <a:solidFill>
                  <a:schemeClr val="accent4"/>
                </a:solidFill>
              </a:rPr>
              <a:t>[throws </a:t>
            </a:r>
            <a:r>
              <a:rPr lang="ru-RU" sz="1600" b="1" dirty="0" err="1">
                <a:solidFill>
                  <a:schemeClr val="accent4"/>
                </a:solidFill>
              </a:rPr>
              <a:t>список_исключений</a:t>
            </a:r>
            <a:r>
              <a:rPr lang="ru-RU" sz="1600" b="1" dirty="0">
                <a:solidFill>
                  <a:schemeClr val="accent4"/>
                </a:solidFill>
              </a:rPr>
              <a:t>] </a:t>
            </a:r>
            <a:endParaRPr lang="ru-RU" sz="1600" dirty="0">
              <a:solidFill>
                <a:schemeClr val="accent4"/>
              </a:solidFill>
            </a:endParaRPr>
          </a:p>
          <a:p>
            <a:endParaRPr lang="en-US" dirty="0"/>
          </a:p>
          <a:p>
            <a:endParaRPr lang="ru-RU" dirty="0"/>
          </a:p>
          <a:p>
            <a:r>
              <a:rPr lang="ru-RU" b="1" i="1" dirty="0">
                <a:solidFill>
                  <a:schemeClr val="accent4"/>
                </a:solidFill>
              </a:rPr>
              <a:t>тип ИМЯ ( список  параметров ) </a:t>
            </a:r>
            <a:endParaRPr lang="en-US" b="1" i="1" dirty="0">
              <a:solidFill>
                <a:schemeClr val="accent4"/>
              </a:solidFill>
            </a:endParaRPr>
          </a:p>
          <a:p>
            <a:r>
              <a:rPr lang="en-US" b="1" i="1" dirty="0">
                <a:solidFill>
                  <a:schemeClr val="accent4"/>
                </a:solidFill>
              </a:rPr>
              <a:t>{</a:t>
            </a:r>
          </a:p>
          <a:p>
            <a:r>
              <a:rPr lang="en-US" b="1" i="1" dirty="0">
                <a:solidFill>
                  <a:schemeClr val="accent4"/>
                </a:solidFill>
              </a:rPr>
              <a:t>//</a:t>
            </a:r>
            <a:r>
              <a:rPr lang="ru-RU" b="1" i="1" dirty="0">
                <a:solidFill>
                  <a:schemeClr val="accent4"/>
                </a:solidFill>
              </a:rPr>
              <a:t> тело метода</a:t>
            </a:r>
          </a:p>
          <a:p>
            <a:r>
              <a:rPr lang="en-US" b="1" i="1" dirty="0">
                <a:solidFill>
                  <a:schemeClr val="accent4"/>
                </a:solidFill>
              </a:rPr>
              <a:t>r</a:t>
            </a:r>
            <a:r>
              <a:rPr lang="ru-RU" b="1" i="1" dirty="0" err="1">
                <a:solidFill>
                  <a:schemeClr val="accent4"/>
                </a:solidFill>
              </a:rPr>
              <a:t>et</a:t>
            </a:r>
            <a:r>
              <a:rPr lang="en-US" b="1" i="1" dirty="0">
                <a:solidFill>
                  <a:schemeClr val="accent4"/>
                </a:solidFill>
              </a:rPr>
              <a:t>u</a:t>
            </a:r>
            <a:r>
              <a:rPr lang="ru-RU" b="1" i="1" dirty="0" err="1">
                <a:solidFill>
                  <a:schemeClr val="accent4"/>
                </a:solidFill>
              </a:rPr>
              <a:t>rn</a:t>
            </a:r>
            <a:r>
              <a:rPr lang="ru-RU" b="1" i="1" dirty="0">
                <a:solidFill>
                  <a:schemeClr val="accent4"/>
                </a:solidFill>
              </a:rPr>
              <a:t>; </a:t>
            </a:r>
            <a:r>
              <a:rPr lang="en-US" b="1" i="1" dirty="0">
                <a:solidFill>
                  <a:schemeClr val="accent4"/>
                </a:solidFill>
              </a:rPr>
              <a:t>}</a:t>
            </a:r>
            <a:endParaRPr lang="ru-RU" b="1" i="1" dirty="0">
              <a:solidFill>
                <a:schemeClr val="accent4"/>
              </a:solidFill>
            </a:endParaRPr>
          </a:p>
          <a:p>
            <a:endParaRPr lang="ru-RU" dirty="0"/>
          </a:p>
        </p:txBody>
      </p:sp>
      <p:sp>
        <p:nvSpPr>
          <p:cNvPr id="3" name="Прямоугольник 2"/>
          <p:cNvSpPr/>
          <p:nvPr/>
        </p:nvSpPr>
        <p:spPr>
          <a:xfrm>
            <a:off x="467544" y="476672"/>
            <a:ext cx="1656184" cy="461665"/>
          </a:xfrm>
          <a:prstGeom prst="rect">
            <a:avLst/>
          </a:prstGeom>
        </p:spPr>
        <p:txBody>
          <a:bodyPr wrap="square">
            <a:spAutoFit/>
          </a:bodyPr>
          <a:lstStyle/>
          <a:p>
            <a:r>
              <a:rPr lang="ru-RU" sz="2400" b="1" i="1" dirty="0">
                <a:solidFill>
                  <a:schemeClr val="accent3"/>
                </a:solidFill>
              </a:rPr>
              <a:t>МЕТОД </a:t>
            </a:r>
          </a:p>
        </p:txBody>
      </p:sp>
      <p:sp>
        <p:nvSpPr>
          <p:cNvPr id="4" name="Прямоугольник 3"/>
          <p:cNvSpPr/>
          <p:nvPr/>
        </p:nvSpPr>
        <p:spPr>
          <a:xfrm>
            <a:off x="1475656" y="4941168"/>
            <a:ext cx="6194324" cy="369332"/>
          </a:xfrm>
          <a:prstGeom prst="rect">
            <a:avLst/>
          </a:prstGeom>
        </p:spPr>
        <p:txBody>
          <a:bodyPr wrap="none">
            <a:spAutoFit/>
          </a:bodyPr>
          <a:lstStyle/>
          <a:p>
            <a:r>
              <a:rPr lang="en-US" b="1" i="1" u="sng" dirty="0">
                <a:solidFill>
                  <a:schemeClr val="accent3"/>
                </a:solidFill>
              </a:rPr>
              <a:t>http://armorgames.com/play/2205/light-bot</a:t>
            </a:r>
            <a:endParaRPr lang="ru-RU" b="1" i="1" u="sng" dirty="0">
              <a:solidFill>
                <a:schemeClr val="accent3"/>
              </a:solidFill>
            </a:endParaRPr>
          </a:p>
        </p:txBody>
      </p:sp>
    </p:spTree>
    <p:extLst>
      <p:ext uri="{BB962C8B-B14F-4D97-AF65-F5344CB8AC3E}">
        <p14:creationId xmlns:p14="http://schemas.microsoft.com/office/powerpoint/2010/main" val="15786923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548680"/>
            <a:ext cx="8136904" cy="1477328"/>
          </a:xfrm>
          <a:prstGeom prst="rect">
            <a:avLst/>
          </a:prstGeom>
        </p:spPr>
        <p:txBody>
          <a:bodyPr wrap="square">
            <a:spAutoFit/>
          </a:bodyPr>
          <a:lstStyle/>
          <a:p>
            <a:r>
              <a:rPr lang="ru-RU" b="1" i="1" dirty="0">
                <a:solidFill>
                  <a:schemeClr val="accent3"/>
                </a:solidFill>
              </a:rPr>
              <a:t>Такой объект от создания и до уничтожения не может быть изменен, что</a:t>
            </a:r>
            <a:r>
              <a:rPr lang="en-US" b="1" i="1" dirty="0">
                <a:solidFill>
                  <a:schemeClr val="accent3"/>
                </a:solidFill>
              </a:rPr>
              <a:t> </a:t>
            </a:r>
            <a:r>
              <a:rPr lang="ru-RU" b="1" i="1" dirty="0">
                <a:solidFill>
                  <a:schemeClr val="accent3"/>
                </a:solidFill>
              </a:rPr>
              <a:t>уменьшает затраты на безопасность при использовании в конкурирующих операциях. Классов с неизменяемым внутренним состоянием в стандартной </a:t>
            </a:r>
            <a:r>
              <a:rPr lang="ru-RU" b="1" i="1" dirty="0" err="1">
                <a:solidFill>
                  <a:schemeClr val="accent3"/>
                </a:solidFill>
              </a:rPr>
              <a:t>реа</a:t>
            </a:r>
            <a:r>
              <a:rPr lang="ru-RU" b="1" i="1" dirty="0">
                <a:solidFill>
                  <a:schemeClr val="accent3"/>
                </a:solidFill>
              </a:rPr>
              <a:t>-</a:t>
            </a:r>
          </a:p>
          <a:p>
            <a:r>
              <a:rPr lang="ru-RU" b="1" i="1" dirty="0" err="1">
                <a:solidFill>
                  <a:schemeClr val="accent3"/>
                </a:solidFill>
              </a:rPr>
              <a:t>лизации</a:t>
            </a:r>
            <a:r>
              <a:rPr lang="ru-RU" b="1" i="1" dirty="0">
                <a:solidFill>
                  <a:schemeClr val="accent3"/>
                </a:solidFill>
              </a:rPr>
              <a:t> </a:t>
            </a:r>
            <a:r>
              <a:rPr lang="ru-RU" b="1" i="1" dirty="0" err="1">
                <a:solidFill>
                  <a:schemeClr val="accent3"/>
                </a:solidFill>
              </a:rPr>
              <a:t>Java</a:t>
            </a:r>
            <a:r>
              <a:rPr lang="ru-RU" b="1" i="1" dirty="0">
                <a:solidFill>
                  <a:schemeClr val="accent3"/>
                </a:solidFill>
              </a:rPr>
              <a:t> достаточно много.</a:t>
            </a:r>
            <a:endParaRPr lang="en-US" b="1" i="1" dirty="0">
              <a:solidFill>
                <a:schemeClr val="accent3"/>
              </a:solidFill>
            </a:endParaRPr>
          </a:p>
        </p:txBody>
      </p:sp>
      <p:sp>
        <p:nvSpPr>
          <p:cNvPr id="3" name="Rectangle 2"/>
          <p:cNvSpPr/>
          <p:nvPr/>
        </p:nvSpPr>
        <p:spPr>
          <a:xfrm>
            <a:off x="575391" y="2852936"/>
            <a:ext cx="8136904" cy="1477328"/>
          </a:xfrm>
          <a:prstGeom prst="rect">
            <a:avLst/>
          </a:prstGeom>
        </p:spPr>
        <p:txBody>
          <a:bodyPr wrap="square">
            <a:spAutoFit/>
          </a:bodyPr>
          <a:lstStyle/>
          <a:p>
            <a:r>
              <a:rPr lang="ru-RU" b="1" i="1" dirty="0">
                <a:solidFill>
                  <a:schemeClr val="accent3"/>
                </a:solidFill>
              </a:rPr>
              <a:t>Класс с поведением </a:t>
            </a:r>
            <a:r>
              <a:rPr lang="ru-RU" b="1" i="1" dirty="0" err="1">
                <a:solidFill>
                  <a:schemeClr val="accent3"/>
                </a:solidFill>
              </a:rPr>
              <a:t>Immutable</a:t>
            </a:r>
            <a:r>
              <a:rPr lang="ru-RU" b="1" i="1" dirty="0">
                <a:solidFill>
                  <a:schemeClr val="accent3"/>
                </a:solidFill>
              </a:rPr>
              <a:t>, тем не менее, может содержать методы для</a:t>
            </a:r>
            <a:r>
              <a:rPr lang="en-US" b="1" i="1" dirty="0">
                <a:solidFill>
                  <a:schemeClr val="accent3"/>
                </a:solidFill>
              </a:rPr>
              <a:t> </a:t>
            </a:r>
            <a:r>
              <a:rPr lang="ru-RU" b="1" i="1" dirty="0">
                <a:solidFill>
                  <a:schemeClr val="accent3"/>
                </a:solidFill>
              </a:rPr>
              <a:t>создания объекта того же типа с внутренним состоянием, отличающимся от исходного, что оправданно с точки зрения ресурсов, только если такие изменения</a:t>
            </a:r>
            <a:r>
              <a:rPr lang="en-US" b="1" i="1" dirty="0">
                <a:solidFill>
                  <a:schemeClr val="accent3"/>
                </a:solidFill>
              </a:rPr>
              <a:t> </a:t>
            </a:r>
            <a:r>
              <a:rPr lang="ru-RU" b="1" i="1" dirty="0">
                <a:solidFill>
                  <a:schemeClr val="accent3"/>
                </a:solidFill>
              </a:rPr>
              <a:t>происходят не слишком часто.</a:t>
            </a:r>
            <a:endParaRPr lang="en-US" b="1" i="1" dirty="0">
              <a:solidFill>
                <a:schemeClr val="accent3"/>
              </a:solidFill>
            </a:endParaRPr>
          </a:p>
        </p:txBody>
      </p:sp>
    </p:spTree>
    <p:extLst>
      <p:ext uri="{BB962C8B-B14F-4D97-AF65-F5344CB8AC3E}">
        <p14:creationId xmlns:p14="http://schemas.microsoft.com/office/powerpoint/2010/main" val="2285544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476672"/>
            <a:ext cx="6192688" cy="369332"/>
          </a:xfrm>
          <a:prstGeom prst="rect">
            <a:avLst/>
          </a:prstGeom>
        </p:spPr>
        <p:txBody>
          <a:bodyPr wrap="square">
            <a:spAutoFit/>
          </a:bodyPr>
          <a:lstStyle/>
          <a:p>
            <a:r>
              <a:rPr lang="ru-RU" b="1" i="1" dirty="0">
                <a:solidFill>
                  <a:schemeClr val="accent3"/>
                </a:solidFill>
              </a:rPr>
              <a:t>Рекомендации при проектировании классов</a:t>
            </a:r>
          </a:p>
        </p:txBody>
      </p:sp>
      <p:sp>
        <p:nvSpPr>
          <p:cNvPr id="3" name="Прямоугольник 2"/>
          <p:cNvSpPr/>
          <p:nvPr/>
        </p:nvSpPr>
        <p:spPr>
          <a:xfrm>
            <a:off x="467544" y="1340768"/>
            <a:ext cx="8352928" cy="3970318"/>
          </a:xfrm>
          <a:prstGeom prst="rect">
            <a:avLst/>
          </a:prstGeom>
        </p:spPr>
        <p:txBody>
          <a:bodyPr wrap="square">
            <a:spAutoFit/>
          </a:bodyPr>
          <a:lstStyle/>
          <a:p>
            <a:pPr marL="285750" indent="-285750">
              <a:buFont typeface="Arial" panose="020B0604020202020204" pitchFamily="34" charset="0"/>
              <a:buChar char="•"/>
            </a:pPr>
            <a:r>
              <a:rPr lang="ru-RU" sz="1400" b="1" i="1" dirty="0">
                <a:solidFill>
                  <a:schemeClr val="accent3"/>
                </a:solidFill>
              </a:rPr>
              <a:t>При создании класса следует давать ему такое имя, чтобы его пользователю была понятна роль класса.</a:t>
            </a:r>
          </a:p>
          <a:p>
            <a:pPr marL="285750" indent="-285750">
              <a:buFont typeface="Arial" panose="020B0604020202020204" pitchFamily="34" charset="0"/>
              <a:buChar char="•"/>
            </a:pPr>
            <a:r>
              <a:rPr lang="ru-RU" sz="1400" b="1" i="1" dirty="0">
                <a:solidFill>
                  <a:schemeClr val="accent3"/>
                </a:solidFill>
              </a:rPr>
              <a:t>Класс должен быть разработан так, чтобы внесение в него изменений было относительно простой задачей.</a:t>
            </a:r>
          </a:p>
          <a:p>
            <a:pPr marL="285750" indent="-285750">
              <a:buFont typeface="Arial" panose="020B0604020202020204" pitchFamily="34" charset="0"/>
              <a:buChar char="•"/>
            </a:pPr>
            <a:r>
              <a:rPr lang="ru-RU" sz="1400" b="1" i="1" dirty="0">
                <a:solidFill>
                  <a:schemeClr val="accent3"/>
                </a:solidFill>
              </a:rPr>
              <a:t>Каждый класс должен иметь простое назначение.</a:t>
            </a:r>
          </a:p>
          <a:p>
            <a:pPr marL="285750" indent="-285750">
              <a:buFont typeface="Arial" panose="020B0604020202020204" pitchFamily="34" charset="0"/>
              <a:buChar char="•"/>
            </a:pPr>
            <a:r>
              <a:rPr lang="ru-RU" sz="1400" b="1" i="1" dirty="0">
                <a:solidFill>
                  <a:schemeClr val="accent3"/>
                </a:solidFill>
              </a:rPr>
              <a:t>Код конструктора должен заниматься только инициализацией объекта. </a:t>
            </a:r>
          </a:p>
          <a:p>
            <a:pPr marL="285750" indent="-285750">
              <a:buFont typeface="Arial" panose="020B0604020202020204" pitchFamily="34" charset="0"/>
              <a:buChar char="•"/>
            </a:pPr>
            <a:r>
              <a:rPr lang="ru-RU" sz="1400" b="1" i="1" dirty="0">
                <a:solidFill>
                  <a:schemeClr val="accent3"/>
                </a:solidFill>
              </a:rPr>
              <a:t>Следует избегать вызовов из конструктора других методов, за исключением </a:t>
            </a:r>
            <a:r>
              <a:rPr lang="ru-RU" sz="1400" b="1" i="1" dirty="0" err="1">
                <a:solidFill>
                  <a:schemeClr val="accent3"/>
                </a:solidFill>
              </a:rPr>
              <a:t>final</a:t>
            </a:r>
            <a:r>
              <a:rPr lang="ru-RU" sz="1400" b="1" i="1" dirty="0">
                <a:solidFill>
                  <a:schemeClr val="accent3"/>
                </a:solidFill>
              </a:rPr>
              <a:t>. Метод может быть переопределен в подклассе и исказить процесс инициализации объекта.</a:t>
            </a:r>
          </a:p>
          <a:p>
            <a:pPr marL="285750" indent="-285750">
              <a:buFont typeface="Arial" panose="020B0604020202020204" pitchFamily="34" charset="0"/>
              <a:buChar char="•"/>
            </a:pPr>
            <a:r>
              <a:rPr lang="ru-RU" sz="1400" b="1" i="1" dirty="0">
                <a:solidFill>
                  <a:schemeClr val="accent3"/>
                </a:solidFill>
              </a:rPr>
              <a:t>Если класс отвечает за хранение информации, то функциональность работы с этой информацией должна быть базовой. Манипулированием информацией через объект должны заниматься другие классы, которых может оказаться очень много.</a:t>
            </a:r>
          </a:p>
          <a:p>
            <a:pPr marL="285750" indent="-285750">
              <a:buFont typeface="Arial" panose="020B0604020202020204" pitchFamily="34" charset="0"/>
              <a:buChar char="•"/>
            </a:pPr>
            <a:r>
              <a:rPr lang="ru-RU" sz="1400" b="1" i="1" dirty="0">
                <a:solidFill>
                  <a:schemeClr val="accent3"/>
                </a:solidFill>
              </a:rPr>
              <a:t>Использовать инкапсуляцию нестатических и </a:t>
            </a:r>
            <a:r>
              <a:rPr lang="ru-RU" sz="1400" b="1" i="1" dirty="0" err="1">
                <a:solidFill>
                  <a:schemeClr val="accent3"/>
                </a:solidFill>
              </a:rPr>
              <a:t>неконстантных</a:t>
            </a:r>
            <a:r>
              <a:rPr lang="ru-RU" sz="1400" b="1" i="1" dirty="0">
                <a:solidFill>
                  <a:schemeClr val="accent3"/>
                </a:solidFill>
              </a:rPr>
              <a:t> полей.</a:t>
            </a:r>
          </a:p>
          <a:p>
            <a:pPr marL="285750" indent="-285750">
              <a:buFont typeface="Arial" panose="020B0604020202020204" pitchFamily="34" charset="0"/>
              <a:buChar char="•"/>
            </a:pPr>
            <a:r>
              <a:rPr lang="ru-RU" sz="1400" b="1" i="1" dirty="0">
                <a:solidFill>
                  <a:schemeClr val="accent3"/>
                </a:solidFill>
              </a:rPr>
              <a:t>Применять для доступа к полям классов, хранящих информацию, корректные</a:t>
            </a:r>
            <a:r>
              <a:rPr lang="en-US" sz="1400" b="1" i="1" dirty="0">
                <a:solidFill>
                  <a:schemeClr val="accent3"/>
                </a:solidFill>
              </a:rPr>
              <a:t> </a:t>
            </a:r>
            <a:r>
              <a:rPr lang="ru-RU" sz="1400" b="1" i="1" dirty="0">
                <a:solidFill>
                  <a:schemeClr val="accent3"/>
                </a:solidFill>
              </a:rPr>
              <a:t>методы типа </a:t>
            </a:r>
            <a:r>
              <a:rPr lang="ru-RU" sz="1400" b="1" i="1" dirty="0" err="1">
                <a:solidFill>
                  <a:schemeClr val="accent3"/>
                </a:solidFill>
              </a:rPr>
              <a:t>get</a:t>
            </a:r>
            <a:r>
              <a:rPr lang="ru-RU" sz="1400" b="1" i="1" dirty="0">
                <a:solidFill>
                  <a:schemeClr val="accent3"/>
                </a:solidFill>
              </a:rPr>
              <a:t>, </a:t>
            </a:r>
            <a:r>
              <a:rPr lang="ru-RU" sz="1400" b="1" i="1" dirty="0" err="1">
                <a:solidFill>
                  <a:schemeClr val="accent3"/>
                </a:solidFill>
              </a:rPr>
              <a:t>set</a:t>
            </a:r>
            <a:r>
              <a:rPr lang="ru-RU" sz="1400" b="1" i="1" dirty="0">
                <a:solidFill>
                  <a:schemeClr val="accent3"/>
                </a:solidFill>
              </a:rPr>
              <a:t>, </a:t>
            </a:r>
            <a:r>
              <a:rPr lang="ru-RU" sz="1400" b="1" i="1" dirty="0" err="1">
                <a:solidFill>
                  <a:schemeClr val="accent3"/>
                </a:solidFill>
              </a:rPr>
              <a:t>is</a:t>
            </a:r>
            <a:r>
              <a:rPr lang="ru-RU" sz="1400" b="1" i="1" dirty="0">
                <a:solidFill>
                  <a:schemeClr val="accent3"/>
                </a:solidFill>
              </a:rPr>
              <a:t>, а также желательно реализовать методы </a:t>
            </a:r>
            <a:r>
              <a:rPr lang="ru-RU" sz="1400" b="1" i="1" dirty="0" err="1">
                <a:solidFill>
                  <a:schemeClr val="accent3"/>
                </a:solidFill>
              </a:rPr>
              <a:t>equals</a:t>
            </a:r>
            <a:r>
              <a:rPr lang="ru-RU" sz="1400" b="1" i="1" dirty="0">
                <a:solidFill>
                  <a:schemeClr val="accent3"/>
                </a:solidFill>
              </a:rPr>
              <a:t>(),</a:t>
            </a:r>
            <a:r>
              <a:rPr lang="ru-RU" sz="1400" b="1" i="1" dirty="0" err="1">
                <a:solidFill>
                  <a:schemeClr val="accent3"/>
                </a:solidFill>
              </a:rPr>
              <a:t>hashCode</a:t>
            </a:r>
            <a:r>
              <a:rPr lang="ru-RU" sz="1400" b="1" i="1" dirty="0">
                <a:solidFill>
                  <a:schemeClr val="accent3"/>
                </a:solidFill>
              </a:rPr>
              <a:t>(), </a:t>
            </a:r>
            <a:r>
              <a:rPr lang="ru-RU" sz="1400" b="1" i="1" dirty="0" err="1">
                <a:solidFill>
                  <a:schemeClr val="accent3"/>
                </a:solidFill>
              </a:rPr>
              <a:t>clone</a:t>
            </a:r>
            <a:r>
              <a:rPr lang="ru-RU" sz="1400" b="1" i="1" dirty="0">
                <a:solidFill>
                  <a:schemeClr val="accent3"/>
                </a:solidFill>
              </a:rPr>
              <a:t>(), </a:t>
            </a:r>
            <a:r>
              <a:rPr lang="ru-RU" sz="1400" b="1" i="1" dirty="0" err="1">
                <a:solidFill>
                  <a:schemeClr val="accent3"/>
                </a:solidFill>
              </a:rPr>
              <a:t>toString</a:t>
            </a:r>
            <a:r>
              <a:rPr lang="ru-RU" sz="1400" b="1" i="1" dirty="0">
                <a:solidFill>
                  <a:schemeClr val="accent3"/>
                </a:solidFill>
              </a:rPr>
              <a:t>() и имплементировать интерфейсы </a:t>
            </a:r>
            <a:r>
              <a:rPr lang="ru-RU" sz="1400" b="1" i="1" dirty="0" err="1">
                <a:solidFill>
                  <a:schemeClr val="accent3"/>
                </a:solidFill>
              </a:rPr>
              <a:t>Comparable</a:t>
            </a:r>
            <a:r>
              <a:rPr lang="en-US" sz="1400" b="1" i="1" dirty="0">
                <a:solidFill>
                  <a:schemeClr val="accent3"/>
                </a:solidFill>
              </a:rPr>
              <a:t> </a:t>
            </a:r>
            <a:r>
              <a:rPr lang="ru-RU" sz="1400" b="1" i="1" dirty="0">
                <a:solidFill>
                  <a:schemeClr val="accent3"/>
                </a:solidFill>
              </a:rPr>
              <a:t>и </a:t>
            </a:r>
            <a:r>
              <a:rPr lang="ru-RU" sz="1400" b="1" i="1" dirty="0" err="1">
                <a:solidFill>
                  <a:schemeClr val="accent3"/>
                </a:solidFill>
              </a:rPr>
              <a:t>Serializable</a:t>
            </a:r>
            <a:r>
              <a:rPr lang="ru-RU" sz="1400" b="1" i="1" dirty="0">
                <a:solidFill>
                  <a:schemeClr val="accent3"/>
                </a:solidFill>
              </a:rPr>
              <a:t>.</a:t>
            </a:r>
          </a:p>
        </p:txBody>
      </p:sp>
    </p:spTree>
    <p:extLst>
      <p:ext uri="{BB962C8B-B14F-4D97-AF65-F5344CB8AC3E}">
        <p14:creationId xmlns:p14="http://schemas.microsoft.com/office/powerpoint/2010/main" val="36913154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836712"/>
            <a:ext cx="8136904" cy="3970318"/>
          </a:xfrm>
          <a:prstGeom prst="rect">
            <a:avLst/>
          </a:prstGeom>
        </p:spPr>
        <p:txBody>
          <a:bodyPr wrap="square">
            <a:spAutoFit/>
          </a:bodyPr>
          <a:lstStyle/>
          <a:p>
            <a:pPr marL="285750" indent="-285750">
              <a:buFont typeface="Arial" panose="020B0604020202020204" pitchFamily="34" charset="0"/>
              <a:buChar char="•"/>
            </a:pPr>
            <a:r>
              <a:rPr lang="ru-RU" sz="1400" b="1" i="1" dirty="0">
                <a:solidFill>
                  <a:schemeClr val="accent3"/>
                </a:solidFill>
              </a:rPr>
              <a:t>Если разрабатываемый класс кажется сложным, следует разбить его на несколько простых.</a:t>
            </a:r>
          </a:p>
          <a:p>
            <a:pPr marL="285750" indent="-285750">
              <a:buFont typeface="Arial" panose="020B0604020202020204" pitchFamily="34" charset="0"/>
              <a:buChar char="•"/>
            </a:pPr>
            <a:r>
              <a:rPr lang="ru-RU" sz="1400" b="1" i="1" dirty="0">
                <a:solidFill>
                  <a:schemeClr val="accent3"/>
                </a:solidFill>
              </a:rPr>
              <a:t>По возможности избегать слишком длинных методов. От тридцати строк — длинный метод. Следует разбить метод на несколько, или даже создать для этой цели новый класс.</a:t>
            </a:r>
          </a:p>
          <a:p>
            <a:pPr marL="285750" indent="-285750">
              <a:buFont typeface="Arial" panose="020B0604020202020204" pitchFamily="34" charset="0"/>
              <a:buChar char="•"/>
            </a:pPr>
            <a:r>
              <a:rPr lang="ru-RU" sz="1400" b="1" i="1" dirty="0">
                <a:solidFill>
                  <a:schemeClr val="accent3"/>
                </a:solidFill>
              </a:rPr>
              <a:t>Если метод используется только другими методами этого класса, следует </a:t>
            </a:r>
          </a:p>
          <a:p>
            <a:r>
              <a:rPr lang="ru-RU" sz="1400" b="1" i="1" dirty="0">
                <a:solidFill>
                  <a:schemeClr val="accent3"/>
                </a:solidFill>
              </a:rPr>
              <a:t>объявлять его как </a:t>
            </a:r>
            <a:r>
              <a:rPr lang="ru-RU" sz="1400" b="1" i="1" dirty="0" err="1">
                <a:solidFill>
                  <a:schemeClr val="accent3"/>
                </a:solidFill>
              </a:rPr>
              <a:t>private</a:t>
            </a:r>
            <a:r>
              <a:rPr lang="ru-RU" sz="1400" b="1" i="1" dirty="0">
                <a:solidFill>
                  <a:schemeClr val="accent3"/>
                </a:solidFill>
              </a:rPr>
              <a:t>.</a:t>
            </a:r>
          </a:p>
          <a:p>
            <a:pPr marL="285750" indent="-285750">
              <a:buFont typeface="Arial" panose="020B0604020202020204" pitchFamily="34" charset="0"/>
              <a:buChar char="•"/>
            </a:pPr>
            <a:r>
              <a:rPr lang="ru-RU" sz="1400" b="1" i="1" dirty="0">
                <a:solidFill>
                  <a:schemeClr val="accent3"/>
                </a:solidFill>
              </a:rPr>
              <a:t>Определить и распределить по разным классам функциональности, которые могут изменяться в процессе разработки, от тех, которые будут постоянными.</a:t>
            </a:r>
          </a:p>
          <a:p>
            <a:pPr marL="285750" indent="-285750">
              <a:buFont typeface="Arial" panose="020B0604020202020204" pitchFamily="34" charset="0"/>
              <a:buChar char="•"/>
            </a:pPr>
            <a:r>
              <a:rPr lang="ru-RU" sz="1400" b="1" i="1" dirty="0">
                <a:solidFill>
                  <a:schemeClr val="accent3"/>
                </a:solidFill>
              </a:rPr>
              <a:t>Хороший дизайн кода отличается высоким уровнем декомпозиции.</a:t>
            </a:r>
          </a:p>
          <a:p>
            <a:pPr marL="285750" indent="-285750">
              <a:buFont typeface="Arial" panose="020B0604020202020204" pitchFamily="34" charset="0"/>
              <a:buChar char="•"/>
            </a:pPr>
            <a:r>
              <a:rPr lang="ru-RU" sz="1400" b="1" i="1" dirty="0">
                <a:solidFill>
                  <a:schemeClr val="accent3"/>
                </a:solidFill>
              </a:rPr>
              <a:t>Если в разных участках класса или нескольких классов востребован один и тот же фрагмент кода, следует выделить его в отдельный метод.</a:t>
            </a:r>
          </a:p>
          <a:p>
            <a:pPr marL="285750" indent="-285750">
              <a:buFont typeface="Arial" panose="020B0604020202020204" pitchFamily="34" charset="0"/>
              <a:buChar char="•"/>
            </a:pPr>
            <a:r>
              <a:rPr lang="ru-RU" sz="1400" b="1" i="1" dirty="0">
                <a:solidFill>
                  <a:schemeClr val="accent3"/>
                </a:solidFill>
              </a:rPr>
              <a:t>Избегать длинного списка аргументов. Приближаясь к числу семь, список аргументов становится не воспринимаемым при чтении. Возможно, следует объединить группы аргументов в новый тип данных.</a:t>
            </a:r>
          </a:p>
          <a:p>
            <a:pPr marL="285750" indent="-285750">
              <a:buFont typeface="Arial" panose="020B0604020202020204" pitchFamily="34" charset="0"/>
              <a:buChar char="•"/>
            </a:pPr>
            <a:r>
              <a:rPr lang="ru-RU" sz="1400" b="1" i="1" dirty="0">
                <a:solidFill>
                  <a:schemeClr val="accent3"/>
                </a:solidFill>
              </a:rPr>
              <a:t>Не использовать «волшебные числа», «волшебные строки». Логичнее </a:t>
            </a:r>
            <a:r>
              <a:rPr lang="ru-RU" sz="1400" b="1" i="1" dirty="0" err="1">
                <a:solidFill>
                  <a:schemeClr val="accent3"/>
                </a:solidFill>
              </a:rPr>
              <a:t>выне-сти</a:t>
            </a:r>
            <a:r>
              <a:rPr lang="ru-RU" sz="1400" b="1" i="1" dirty="0">
                <a:solidFill>
                  <a:schemeClr val="accent3"/>
                </a:solidFill>
              </a:rPr>
              <a:t> их за пределы кода, например, в файл.</a:t>
            </a:r>
          </a:p>
        </p:txBody>
      </p:sp>
    </p:spTree>
    <p:extLst>
      <p:ext uri="{BB962C8B-B14F-4D97-AF65-F5344CB8AC3E}">
        <p14:creationId xmlns:p14="http://schemas.microsoft.com/office/powerpoint/2010/main" val="14960452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59832" y="692696"/>
            <a:ext cx="2547492" cy="369332"/>
          </a:xfrm>
          <a:prstGeom prst="rect">
            <a:avLst/>
          </a:prstGeom>
        </p:spPr>
        <p:txBody>
          <a:bodyPr wrap="none">
            <a:spAutoFit/>
          </a:bodyPr>
          <a:lstStyle/>
          <a:p>
            <a:r>
              <a:rPr lang="en-US" b="1" i="1" dirty="0"/>
              <a:t>Lambda Functions</a:t>
            </a:r>
          </a:p>
        </p:txBody>
      </p:sp>
      <p:sp>
        <p:nvSpPr>
          <p:cNvPr id="3" name="Rectangle 2"/>
          <p:cNvSpPr/>
          <p:nvPr/>
        </p:nvSpPr>
        <p:spPr>
          <a:xfrm>
            <a:off x="971600" y="2132856"/>
            <a:ext cx="7416824" cy="2031325"/>
          </a:xfrm>
          <a:prstGeom prst="rect">
            <a:avLst/>
          </a:prstGeom>
        </p:spPr>
        <p:txBody>
          <a:bodyPr wrap="square">
            <a:spAutoFit/>
          </a:bodyPr>
          <a:lstStyle/>
          <a:p>
            <a:r>
              <a:rPr lang="en-US" b="1" i="1" dirty="0">
                <a:solidFill>
                  <a:srgbClr val="002060"/>
                </a:solidFill>
              </a:rPr>
              <a:t>• </a:t>
            </a:r>
            <a:r>
              <a:rPr lang="en-US" b="1" i="1" dirty="0" smtClean="0">
                <a:solidFill>
                  <a:srgbClr val="002060"/>
                </a:solidFill>
              </a:rPr>
              <a:t>(</a:t>
            </a:r>
            <a:r>
              <a:rPr lang="en-US" b="1" i="1" dirty="0" err="1">
                <a:solidFill>
                  <a:srgbClr val="002060"/>
                </a:solidFill>
              </a:rPr>
              <a:t>int</a:t>
            </a:r>
            <a:r>
              <a:rPr lang="en-US" b="1" i="1" dirty="0">
                <a:solidFill>
                  <a:srgbClr val="002060"/>
                </a:solidFill>
              </a:rPr>
              <a:t> x) -&gt; x + </a:t>
            </a:r>
            <a:r>
              <a:rPr lang="en-US" b="1" i="1" dirty="0" smtClean="0">
                <a:solidFill>
                  <a:srgbClr val="002060"/>
                </a:solidFill>
              </a:rPr>
              <a:t>x</a:t>
            </a:r>
          </a:p>
          <a:p>
            <a:endParaRPr lang="en-US" b="1" i="1" dirty="0">
              <a:solidFill>
                <a:srgbClr val="002060"/>
              </a:solidFill>
            </a:endParaRPr>
          </a:p>
          <a:p>
            <a:r>
              <a:rPr lang="en-US" b="1" i="1" dirty="0">
                <a:solidFill>
                  <a:srgbClr val="002060"/>
                </a:solidFill>
              </a:rPr>
              <a:t>• </a:t>
            </a:r>
            <a:r>
              <a:rPr lang="en-US" b="1" i="1" dirty="0" smtClean="0">
                <a:solidFill>
                  <a:srgbClr val="002060"/>
                </a:solidFill>
              </a:rPr>
              <a:t>x </a:t>
            </a:r>
            <a:r>
              <a:rPr lang="en-US" b="1" i="1" dirty="0">
                <a:solidFill>
                  <a:srgbClr val="002060"/>
                </a:solidFill>
              </a:rPr>
              <a:t>-&gt; x % x</a:t>
            </a:r>
          </a:p>
          <a:p>
            <a:endParaRPr lang="en-US" b="1" i="1" dirty="0" smtClean="0">
              <a:solidFill>
                <a:srgbClr val="002060"/>
              </a:solidFill>
            </a:endParaRPr>
          </a:p>
          <a:p>
            <a:r>
              <a:rPr lang="en-US" b="1" i="1" dirty="0" smtClean="0">
                <a:solidFill>
                  <a:srgbClr val="002060"/>
                </a:solidFill>
              </a:rPr>
              <a:t>• () </a:t>
            </a:r>
            <a:r>
              <a:rPr lang="en-US" b="1" i="1" dirty="0">
                <a:solidFill>
                  <a:srgbClr val="002060"/>
                </a:solidFill>
              </a:rPr>
              <a:t>-&gt; 7</a:t>
            </a:r>
          </a:p>
          <a:p>
            <a:endParaRPr lang="en-US" b="1" i="1" dirty="0" smtClean="0">
              <a:solidFill>
                <a:srgbClr val="002060"/>
              </a:solidFill>
            </a:endParaRPr>
          </a:p>
          <a:p>
            <a:r>
              <a:rPr lang="en-US" b="1" i="1" dirty="0" smtClean="0">
                <a:solidFill>
                  <a:srgbClr val="002060"/>
                </a:solidFill>
              </a:rPr>
              <a:t>• (</a:t>
            </a:r>
            <a:r>
              <a:rPr lang="en-US" b="1" i="1" dirty="0" err="1">
                <a:solidFill>
                  <a:srgbClr val="002060"/>
                </a:solidFill>
              </a:rPr>
              <a:t>int</a:t>
            </a:r>
            <a:r>
              <a:rPr lang="en-US" b="1" i="1" dirty="0">
                <a:solidFill>
                  <a:srgbClr val="002060"/>
                </a:solidFill>
              </a:rPr>
              <a:t> arg1, </a:t>
            </a:r>
            <a:r>
              <a:rPr lang="en-US" b="1" i="1" dirty="0" err="1">
                <a:solidFill>
                  <a:srgbClr val="002060"/>
                </a:solidFill>
              </a:rPr>
              <a:t>int</a:t>
            </a:r>
            <a:r>
              <a:rPr lang="en-US" b="1" i="1" dirty="0">
                <a:solidFill>
                  <a:srgbClr val="002060"/>
                </a:solidFill>
              </a:rPr>
              <a:t> arg2) -&gt; (arg1 + arg2) / (arg1 – arg2)</a:t>
            </a:r>
          </a:p>
        </p:txBody>
      </p:sp>
    </p:spTree>
    <p:extLst>
      <p:ext uri="{BB962C8B-B14F-4D97-AF65-F5344CB8AC3E}">
        <p14:creationId xmlns:p14="http://schemas.microsoft.com/office/powerpoint/2010/main" val="6012805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1680" y="1340768"/>
            <a:ext cx="6336704" cy="2800767"/>
          </a:xfrm>
          <a:prstGeom prst="rect">
            <a:avLst/>
          </a:prstGeom>
        </p:spPr>
        <p:txBody>
          <a:bodyPr wrap="square">
            <a:spAutoFit/>
          </a:bodyPr>
          <a:lstStyle/>
          <a:p>
            <a:r>
              <a:rPr lang="en-US" sz="1600" b="1" i="1" dirty="0">
                <a:solidFill>
                  <a:srgbClr val="002060"/>
                </a:solidFill>
              </a:rPr>
              <a:t>interface </a:t>
            </a:r>
            <a:r>
              <a:rPr lang="en-US" sz="1600" b="1" i="1" dirty="0" err="1">
                <a:solidFill>
                  <a:srgbClr val="002060"/>
                </a:solidFill>
              </a:rPr>
              <a:t>LambdaFunction</a:t>
            </a:r>
            <a:r>
              <a:rPr lang="en-US" sz="1600" b="1" i="1" dirty="0">
                <a:solidFill>
                  <a:srgbClr val="002060"/>
                </a:solidFill>
              </a:rPr>
              <a:t> {</a:t>
            </a:r>
          </a:p>
          <a:p>
            <a:r>
              <a:rPr lang="en-US" sz="1600" b="1" i="1" dirty="0">
                <a:solidFill>
                  <a:srgbClr val="002060"/>
                </a:solidFill>
              </a:rPr>
              <a:t>    void call();</a:t>
            </a:r>
          </a:p>
          <a:p>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class </a:t>
            </a:r>
            <a:r>
              <a:rPr lang="en-US" sz="1600" b="1" i="1" dirty="0" err="1">
                <a:solidFill>
                  <a:srgbClr val="002060"/>
                </a:solidFill>
              </a:rPr>
              <a:t>FirstLambda</a:t>
            </a:r>
            <a:r>
              <a:rPr lang="en-US" sz="1600" b="1" i="1" dirty="0">
                <a:solidFill>
                  <a:srgbClr val="002060"/>
                </a:solidFill>
              </a:rPr>
              <a:t>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2060"/>
                </a:solidFill>
              </a:rPr>
              <a:t>        </a:t>
            </a:r>
            <a:r>
              <a:rPr lang="en-US" sz="1600" b="1" i="1" dirty="0" err="1">
                <a:solidFill>
                  <a:srgbClr val="002060"/>
                </a:solidFill>
              </a:rPr>
              <a:t>LambdaFunction</a:t>
            </a:r>
            <a:r>
              <a:rPr lang="en-US" sz="1600" b="1" i="1" dirty="0">
                <a:solidFill>
                  <a:srgbClr val="002060"/>
                </a:solidFill>
              </a:rPr>
              <a:t> </a:t>
            </a:r>
            <a:r>
              <a:rPr lang="en-US" sz="1600" b="1" i="1" dirty="0" err="1">
                <a:solidFill>
                  <a:srgbClr val="002060"/>
                </a:solidFill>
              </a:rPr>
              <a:t>lambdaFunction</a:t>
            </a:r>
            <a:r>
              <a:rPr lang="en-US" sz="1600" b="1" i="1" dirty="0">
                <a:solidFill>
                  <a:srgbClr val="002060"/>
                </a:solidFill>
              </a:rPr>
              <a:t> = () -&gt; </a:t>
            </a:r>
            <a:r>
              <a:rPr lang="en-US" sz="1600" b="1" i="1" dirty="0" err="1">
                <a:solidFill>
                  <a:srgbClr val="002060"/>
                </a:solidFill>
              </a:rPr>
              <a:t>System.out.println</a:t>
            </a:r>
            <a:r>
              <a:rPr lang="en-US" sz="1600" b="1" i="1" dirty="0">
                <a:solidFill>
                  <a:srgbClr val="002060"/>
                </a:solidFill>
              </a:rPr>
              <a:t>("Hello world");</a:t>
            </a:r>
          </a:p>
          <a:p>
            <a:r>
              <a:rPr lang="en-US" sz="1600" b="1" i="1" dirty="0">
                <a:solidFill>
                  <a:srgbClr val="002060"/>
                </a:solidFill>
              </a:rPr>
              <a:t>        </a:t>
            </a:r>
            <a:r>
              <a:rPr lang="en-US" sz="1600" b="1" i="1" dirty="0" err="1">
                <a:solidFill>
                  <a:srgbClr val="002060"/>
                </a:solidFill>
              </a:rPr>
              <a:t>lambdaFunction.call</a:t>
            </a:r>
            <a:r>
              <a:rPr lang="en-US" sz="1600" b="1" i="1" dirty="0">
                <a:solidFill>
                  <a:srgbClr val="002060"/>
                </a:solidFill>
              </a:rPr>
              <a:t>();</a:t>
            </a:r>
          </a:p>
          <a:p>
            <a:r>
              <a:rPr lang="en-US" sz="1600" b="1" i="1" dirty="0">
                <a:solidFill>
                  <a:srgbClr val="002060"/>
                </a:solidFill>
              </a:rPr>
              <a:t>    }</a:t>
            </a:r>
          </a:p>
          <a:p>
            <a:r>
              <a:rPr lang="en-US" sz="1600" b="1" i="1" dirty="0">
                <a:solidFill>
                  <a:srgbClr val="002060"/>
                </a:solidFill>
              </a:rPr>
              <a:t>}</a:t>
            </a:r>
          </a:p>
        </p:txBody>
      </p:sp>
    </p:spTree>
    <p:extLst>
      <p:ext uri="{BB962C8B-B14F-4D97-AF65-F5344CB8AC3E}">
        <p14:creationId xmlns:p14="http://schemas.microsoft.com/office/powerpoint/2010/main" val="13987071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556792"/>
            <a:ext cx="8280920" cy="3046988"/>
          </a:xfrm>
          <a:prstGeom prst="rect">
            <a:avLst/>
          </a:prstGeom>
        </p:spPr>
        <p:txBody>
          <a:bodyPr wrap="square">
            <a:spAutoFit/>
          </a:bodyPr>
          <a:lstStyle/>
          <a:p>
            <a:r>
              <a:rPr lang="en-US" sz="1600" b="1" i="1" dirty="0" err="1">
                <a:solidFill>
                  <a:srgbClr val="00B050"/>
                </a:solidFill>
              </a:rPr>
              <a:t>LambdaFunction</a:t>
            </a:r>
            <a:r>
              <a:rPr lang="en-US" sz="1600" b="1" i="1" dirty="0">
                <a:solidFill>
                  <a:srgbClr val="00B050"/>
                </a:solidFill>
              </a:rPr>
              <a:t> </a:t>
            </a:r>
            <a:r>
              <a:rPr lang="en-US" sz="1600" b="1" i="1" dirty="0" err="1">
                <a:solidFill>
                  <a:srgbClr val="00B050"/>
                </a:solidFill>
              </a:rPr>
              <a:t>lambdaFunction</a:t>
            </a:r>
            <a:r>
              <a:rPr lang="en-US" sz="1600" b="1" i="1" dirty="0">
                <a:solidFill>
                  <a:srgbClr val="00B050"/>
                </a:solidFill>
              </a:rPr>
              <a:t> = () -&gt; </a:t>
            </a:r>
            <a:r>
              <a:rPr lang="en-US" sz="1600" b="1" i="1" dirty="0" err="1">
                <a:solidFill>
                  <a:srgbClr val="00B050"/>
                </a:solidFill>
              </a:rPr>
              <a:t>System.out.println</a:t>
            </a:r>
            <a:r>
              <a:rPr lang="en-US" sz="1600" b="1" i="1" dirty="0">
                <a:solidFill>
                  <a:srgbClr val="00B050"/>
                </a:solidFill>
              </a:rPr>
              <a:t>("Hello world");</a:t>
            </a:r>
          </a:p>
          <a:p>
            <a:endParaRPr lang="en-US" sz="1600" b="1" i="1" dirty="0" smtClean="0">
              <a:solidFill>
                <a:srgbClr val="002060"/>
              </a:solidFill>
            </a:endParaRPr>
          </a:p>
          <a:p>
            <a:r>
              <a:rPr lang="en-US" sz="1600" b="1" i="1" dirty="0" smtClean="0">
                <a:solidFill>
                  <a:srgbClr val="002060"/>
                </a:solidFill>
              </a:rPr>
              <a:t>Here</a:t>
            </a:r>
            <a:r>
              <a:rPr lang="en-US" sz="1600" b="1" i="1" dirty="0">
                <a:solidFill>
                  <a:srgbClr val="002060"/>
                </a:solidFill>
              </a:rPr>
              <a:t>, the expression </a:t>
            </a:r>
            <a:r>
              <a:rPr lang="en-US" sz="1600" b="1" i="1" dirty="0" smtClean="0">
                <a:solidFill>
                  <a:srgbClr val="002060"/>
                </a:solidFill>
              </a:rPr>
              <a:t>() </a:t>
            </a:r>
            <a:r>
              <a:rPr lang="en-US" sz="1600" b="1" i="1" dirty="0">
                <a:solidFill>
                  <a:srgbClr val="002060"/>
                </a:solidFill>
              </a:rPr>
              <a:t>-&gt; </a:t>
            </a:r>
            <a:r>
              <a:rPr lang="en-US" sz="1600" b="1" i="1" dirty="0" err="1">
                <a:solidFill>
                  <a:srgbClr val="002060"/>
                </a:solidFill>
              </a:rPr>
              <a:t>System.out.println</a:t>
            </a:r>
            <a:r>
              <a:rPr lang="en-US" sz="1600" b="1" i="1" dirty="0">
                <a:solidFill>
                  <a:srgbClr val="002060"/>
                </a:solidFill>
              </a:rPr>
              <a:t>("Hello world")</a:t>
            </a:r>
          </a:p>
          <a:p>
            <a:r>
              <a:rPr lang="en-US" sz="1600" b="1" i="1" dirty="0">
                <a:solidFill>
                  <a:srgbClr val="002060"/>
                </a:solidFill>
              </a:rPr>
              <a:t> is a lambda expression:</a:t>
            </a:r>
          </a:p>
          <a:p>
            <a:r>
              <a:rPr lang="en-US" sz="1600" b="1" i="1" dirty="0">
                <a:solidFill>
                  <a:srgbClr val="002060"/>
                </a:solidFill>
              </a:rPr>
              <a:t>• </a:t>
            </a:r>
            <a:r>
              <a:rPr lang="en-US" sz="1600" b="1" i="1" dirty="0" smtClean="0">
                <a:solidFill>
                  <a:srgbClr val="002060"/>
                </a:solidFill>
              </a:rPr>
              <a:t>The </a:t>
            </a:r>
            <a:r>
              <a:rPr lang="en-US" sz="1600" b="1" i="1" dirty="0">
                <a:solidFill>
                  <a:srgbClr val="002060"/>
                </a:solidFill>
              </a:rPr>
              <a:t>syntax </a:t>
            </a:r>
            <a:r>
              <a:rPr lang="en-US" sz="1600" b="1" i="1" dirty="0" smtClean="0">
                <a:solidFill>
                  <a:srgbClr val="002060"/>
                </a:solidFill>
              </a:rPr>
              <a:t>() </a:t>
            </a:r>
            <a:r>
              <a:rPr lang="en-US" sz="1600" b="1" i="1" dirty="0">
                <a:solidFill>
                  <a:srgbClr val="002060"/>
                </a:solidFill>
              </a:rPr>
              <a:t>indicates no parameters</a:t>
            </a:r>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 </a:t>
            </a:r>
            <a:r>
              <a:rPr lang="en-US" sz="1600" b="1" i="1" dirty="0" smtClean="0">
                <a:solidFill>
                  <a:srgbClr val="002060"/>
                </a:solidFill>
              </a:rPr>
              <a:t>The </a:t>
            </a:r>
            <a:r>
              <a:rPr lang="en-US" sz="1600" b="1" i="1" dirty="0">
                <a:solidFill>
                  <a:srgbClr val="002060"/>
                </a:solidFill>
              </a:rPr>
              <a:t>arrow operator </a:t>
            </a:r>
            <a:r>
              <a:rPr lang="en-US" sz="1600" b="1" i="1" dirty="0" smtClean="0">
                <a:solidFill>
                  <a:srgbClr val="002060"/>
                </a:solidFill>
              </a:rPr>
              <a:t>"-&gt;" </a:t>
            </a:r>
            <a:r>
              <a:rPr lang="en-US" sz="1600" b="1" i="1" dirty="0">
                <a:solidFill>
                  <a:srgbClr val="002060"/>
                </a:solidFill>
              </a:rPr>
              <a:t>separates method parameters from the lambda body</a:t>
            </a:r>
            <a:r>
              <a:rPr lang="en-US" sz="1600" b="1" i="1" dirty="0" smtClean="0">
                <a:solidFill>
                  <a:srgbClr val="002060"/>
                </a:solidFill>
              </a:rPr>
              <a:t>.</a:t>
            </a:r>
          </a:p>
          <a:p>
            <a:endParaRPr lang="en-US" sz="1600" b="1" i="1" dirty="0">
              <a:solidFill>
                <a:srgbClr val="002060"/>
              </a:solidFill>
            </a:endParaRPr>
          </a:p>
          <a:p>
            <a:r>
              <a:rPr lang="en-US" sz="1600" b="1" i="1" dirty="0">
                <a:solidFill>
                  <a:srgbClr val="002060"/>
                </a:solidFill>
              </a:rPr>
              <a:t>• </a:t>
            </a:r>
            <a:r>
              <a:rPr lang="en-US" sz="1600" b="1" i="1" dirty="0" smtClean="0">
                <a:solidFill>
                  <a:srgbClr val="002060"/>
                </a:solidFill>
              </a:rPr>
              <a:t>The </a:t>
            </a:r>
            <a:r>
              <a:rPr lang="en-US" sz="1600" b="1" i="1" dirty="0">
                <a:solidFill>
                  <a:srgbClr val="002060"/>
                </a:solidFill>
              </a:rPr>
              <a:t>statement </a:t>
            </a:r>
            <a:r>
              <a:rPr lang="en-US" sz="1600" b="1" i="1" dirty="0" err="1" smtClean="0">
                <a:solidFill>
                  <a:srgbClr val="002060"/>
                </a:solidFill>
              </a:rPr>
              <a:t>System.out.println</a:t>
            </a:r>
            <a:r>
              <a:rPr lang="en-US" sz="1600" b="1" i="1" dirty="0">
                <a:solidFill>
                  <a:srgbClr val="002060"/>
                </a:solidFill>
              </a:rPr>
              <a:t>("Hello world</a:t>
            </a:r>
            <a:r>
              <a:rPr lang="en-US" sz="1600" b="1" i="1" dirty="0" smtClean="0">
                <a:solidFill>
                  <a:srgbClr val="002060"/>
                </a:solidFill>
              </a:rPr>
              <a:t>")  </a:t>
            </a:r>
            <a:r>
              <a:rPr lang="en-US" sz="1600" b="1" i="1" dirty="0">
                <a:solidFill>
                  <a:srgbClr val="002060"/>
                </a:solidFill>
              </a:rPr>
              <a:t>is the body of the lambda </a:t>
            </a:r>
            <a:r>
              <a:rPr lang="en-US" sz="1600" b="1" i="1" dirty="0" smtClean="0">
                <a:solidFill>
                  <a:srgbClr val="002060"/>
                </a:solidFill>
              </a:rPr>
              <a:t>expression</a:t>
            </a:r>
            <a:r>
              <a:rPr lang="en-US" sz="1600" b="1" i="1" dirty="0">
                <a:solidFill>
                  <a:srgbClr val="002060"/>
                </a:solidFill>
              </a:rPr>
              <a:t>.</a:t>
            </a:r>
          </a:p>
        </p:txBody>
      </p:sp>
    </p:spTree>
    <p:extLst>
      <p:ext uri="{BB962C8B-B14F-4D97-AF65-F5344CB8AC3E}">
        <p14:creationId xmlns:p14="http://schemas.microsoft.com/office/powerpoint/2010/main" val="11843764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1840" y="620688"/>
            <a:ext cx="2127505" cy="369332"/>
          </a:xfrm>
          <a:prstGeom prst="rect">
            <a:avLst/>
          </a:prstGeom>
        </p:spPr>
        <p:txBody>
          <a:bodyPr wrap="none">
            <a:spAutoFit/>
          </a:bodyPr>
          <a:lstStyle/>
          <a:p>
            <a:r>
              <a:rPr lang="en-US" b="1" i="1" dirty="0">
                <a:solidFill>
                  <a:srgbClr val="002060"/>
                </a:solidFill>
              </a:rPr>
              <a:t>Block Lambdas</a:t>
            </a:r>
          </a:p>
        </p:txBody>
      </p:sp>
      <p:sp>
        <p:nvSpPr>
          <p:cNvPr id="3" name="Rectangle 2"/>
          <p:cNvSpPr/>
          <p:nvPr/>
        </p:nvSpPr>
        <p:spPr>
          <a:xfrm>
            <a:off x="1763688" y="1196752"/>
            <a:ext cx="5616624" cy="584775"/>
          </a:xfrm>
          <a:prstGeom prst="rect">
            <a:avLst/>
          </a:prstGeom>
        </p:spPr>
        <p:txBody>
          <a:bodyPr wrap="square">
            <a:spAutoFit/>
          </a:bodyPr>
          <a:lstStyle/>
          <a:p>
            <a:r>
              <a:rPr lang="en-US" sz="1600" b="1" i="1" dirty="0" err="1">
                <a:solidFill>
                  <a:srgbClr val="002060"/>
                </a:solidFill>
              </a:rPr>
              <a:t>LambdaFunction</a:t>
            </a:r>
            <a:r>
              <a:rPr lang="en-US" sz="1600" b="1" i="1" dirty="0">
                <a:solidFill>
                  <a:srgbClr val="002060"/>
                </a:solidFill>
              </a:rPr>
              <a:t> </a:t>
            </a:r>
            <a:r>
              <a:rPr lang="en-US" sz="1600" b="1" i="1" dirty="0" err="1">
                <a:solidFill>
                  <a:srgbClr val="002060"/>
                </a:solidFill>
              </a:rPr>
              <a:t>lambdaFunction</a:t>
            </a:r>
            <a:r>
              <a:rPr lang="en-US" sz="1600" b="1" i="1" dirty="0">
                <a:solidFill>
                  <a:srgbClr val="002060"/>
                </a:solidFill>
              </a:rPr>
              <a:t> = </a:t>
            </a:r>
            <a:r>
              <a:rPr lang="en-US" sz="1600" b="1" i="1" dirty="0" smtClean="0">
                <a:solidFill>
                  <a:srgbClr val="002060"/>
                </a:solidFill>
              </a:rPr>
              <a:t>(</a:t>
            </a:r>
            <a:r>
              <a:rPr lang="en-US" sz="1600" b="1" i="1" dirty="0" err="1" smtClean="0">
                <a:solidFill>
                  <a:srgbClr val="002060"/>
                </a:solidFill>
              </a:rPr>
              <a:t>int</a:t>
            </a:r>
            <a:r>
              <a:rPr lang="en-US" sz="1600" b="1" i="1" dirty="0" smtClean="0">
                <a:solidFill>
                  <a:srgbClr val="002060"/>
                </a:solidFill>
              </a:rPr>
              <a:t> </a:t>
            </a:r>
            <a:r>
              <a:rPr lang="en-US" sz="1600" b="1" i="1" dirty="0" err="1" smtClean="0">
                <a:solidFill>
                  <a:srgbClr val="002060"/>
                </a:solidFill>
              </a:rPr>
              <a:t>i</a:t>
            </a:r>
            <a:r>
              <a:rPr lang="en-US" sz="1600" b="1" i="1" dirty="0" smtClean="0">
                <a:solidFill>
                  <a:srgbClr val="002060"/>
                </a:solidFill>
              </a:rPr>
              <a:t>) -&gt;</a:t>
            </a:r>
          </a:p>
          <a:p>
            <a:r>
              <a:rPr lang="en-US" sz="1600" b="1" i="1" dirty="0" smtClean="0">
                <a:solidFill>
                  <a:srgbClr val="00B050"/>
                </a:solidFill>
              </a:rPr>
              <a:t>{ </a:t>
            </a:r>
            <a:r>
              <a:rPr lang="en-US" sz="1600" b="1" i="1" dirty="0" err="1">
                <a:solidFill>
                  <a:srgbClr val="00B050"/>
                </a:solidFill>
              </a:rPr>
              <a:t>System.out.println</a:t>
            </a:r>
            <a:r>
              <a:rPr lang="en-US" sz="1600" b="1" i="1" dirty="0">
                <a:solidFill>
                  <a:srgbClr val="00B050"/>
                </a:solidFill>
              </a:rPr>
              <a:t>("Hello world"); </a:t>
            </a:r>
            <a:r>
              <a:rPr lang="en-US" sz="1600" b="1" i="1" dirty="0" smtClean="0">
                <a:solidFill>
                  <a:srgbClr val="00B050"/>
                </a:solidFill>
              </a:rPr>
              <a:t>}</a:t>
            </a:r>
            <a:endParaRPr lang="en-US" sz="1600" b="1" i="1" dirty="0">
              <a:solidFill>
                <a:srgbClr val="00B050"/>
              </a:solidFill>
            </a:endParaRPr>
          </a:p>
        </p:txBody>
      </p:sp>
      <p:sp>
        <p:nvSpPr>
          <p:cNvPr id="4" name="Rectangle 3"/>
          <p:cNvSpPr/>
          <p:nvPr/>
        </p:nvSpPr>
        <p:spPr>
          <a:xfrm>
            <a:off x="1259632" y="2348880"/>
            <a:ext cx="6840760" cy="3293209"/>
          </a:xfrm>
          <a:prstGeom prst="rect">
            <a:avLst/>
          </a:prstGeom>
        </p:spPr>
        <p:txBody>
          <a:bodyPr wrap="square">
            <a:spAutoFit/>
          </a:bodyPr>
          <a:lstStyle/>
          <a:p>
            <a:r>
              <a:rPr lang="en-US" sz="1600" b="1" i="1" dirty="0">
                <a:solidFill>
                  <a:srgbClr val="002060"/>
                </a:solidFill>
              </a:rPr>
              <a:t>class </a:t>
            </a:r>
            <a:r>
              <a:rPr lang="en-US" sz="1600" b="1" i="1" dirty="0" err="1">
                <a:solidFill>
                  <a:srgbClr val="002060"/>
                </a:solidFill>
              </a:rPr>
              <a:t>BlockLambda</a:t>
            </a:r>
            <a:r>
              <a:rPr lang="en-US" sz="1600" b="1" i="1" dirty="0">
                <a:solidFill>
                  <a:srgbClr val="002060"/>
                </a:solidFill>
              </a:rPr>
              <a:t> {</a:t>
            </a:r>
          </a:p>
          <a:p>
            <a:r>
              <a:rPr lang="en-US" sz="1600" b="1" i="1" dirty="0">
                <a:solidFill>
                  <a:srgbClr val="002060"/>
                </a:solidFill>
              </a:rPr>
              <a:t>    interface </a:t>
            </a:r>
            <a:r>
              <a:rPr lang="en-US" sz="1600" b="1" i="1" dirty="0" err="1">
                <a:solidFill>
                  <a:srgbClr val="002060"/>
                </a:solidFill>
              </a:rPr>
              <a:t>LambdaFunction</a:t>
            </a:r>
            <a:r>
              <a:rPr lang="en-US" sz="1600" b="1" i="1" dirty="0">
                <a:solidFill>
                  <a:srgbClr val="002060"/>
                </a:solidFill>
              </a:rPr>
              <a:t> {</a:t>
            </a:r>
          </a:p>
          <a:p>
            <a:r>
              <a:rPr lang="en-US" sz="1600" b="1" i="1" dirty="0">
                <a:solidFill>
                  <a:srgbClr val="002060"/>
                </a:solidFill>
              </a:rPr>
              <a:t>        String </a:t>
            </a:r>
            <a:r>
              <a:rPr lang="en-US" sz="1600" b="1" i="1" dirty="0" err="1">
                <a:solidFill>
                  <a:srgbClr val="002060"/>
                </a:solidFill>
              </a:rPr>
              <a:t>intKind</a:t>
            </a:r>
            <a:r>
              <a:rPr lang="en-US" sz="1600" b="1" i="1" dirty="0">
                <a:solidFill>
                  <a:srgbClr val="002060"/>
                </a:solidFill>
              </a:rPr>
              <a:t>(</a:t>
            </a:r>
            <a:r>
              <a:rPr lang="en-US" sz="1600" b="1" i="1" dirty="0" err="1">
                <a:solidFill>
                  <a:srgbClr val="002060"/>
                </a:solidFill>
              </a:rPr>
              <a:t>int</a:t>
            </a:r>
            <a:r>
              <a:rPr lang="en-US" sz="1600" b="1" i="1" dirty="0">
                <a:solidFill>
                  <a:srgbClr val="002060"/>
                </a:solidFill>
              </a:rPr>
              <a:t> a);</a:t>
            </a:r>
          </a:p>
          <a:p>
            <a:r>
              <a:rPr lang="en-US" sz="1600" b="1" i="1" dirty="0">
                <a:solidFill>
                  <a:srgbClr val="002060"/>
                </a:solidFill>
              </a:rPr>
              <a:t>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2060"/>
                </a:solidFill>
              </a:rPr>
              <a:t>          </a:t>
            </a:r>
            <a:r>
              <a:rPr lang="en-US" sz="1600" b="1" i="1" dirty="0" err="1">
                <a:solidFill>
                  <a:srgbClr val="002060"/>
                </a:solidFill>
              </a:rPr>
              <a:t>LambdaFunction</a:t>
            </a:r>
            <a:r>
              <a:rPr lang="en-US" sz="1600" b="1" i="1" dirty="0">
                <a:solidFill>
                  <a:srgbClr val="002060"/>
                </a:solidFill>
              </a:rPr>
              <a:t> </a:t>
            </a:r>
            <a:r>
              <a:rPr lang="en-US" sz="1600" b="1" i="1" dirty="0" err="1">
                <a:solidFill>
                  <a:srgbClr val="002060"/>
                </a:solidFill>
              </a:rPr>
              <a:t>lambdaFunction</a:t>
            </a:r>
            <a:r>
              <a:rPr lang="en-US" sz="1600" b="1" i="1" dirty="0">
                <a:solidFill>
                  <a:srgbClr val="002060"/>
                </a:solidFill>
              </a:rPr>
              <a:t> =</a:t>
            </a:r>
          </a:p>
          <a:p>
            <a:r>
              <a:rPr lang="en-US" sz="1600" b="1" i="1" dirty="0">
                <a:solidFill>
                  <a:srgbClr val="002060"/>
                </a:solidFill>
              </a:rPr>
              <a:t>                  (</a:t>
            </a:r>
            <a:r>
              <a:rPr lang="en-US" sz="1600" b="1" i="1" dirty="0" err="1">
                <a:solidFill>
                  <a:srgbClr val="002060"/>
                </a:solidFill>
              </a:rPr>
              <a:t>int</a:t>
            </a:r>
            <a:r>
              <a:rPr lang="en-US" sz="1600" b="1" i="1" dirty="0">
                <a:solidFill>
                  <a:srgbClr val="002060"/>
                </a:solidFill>
              </a:rPr>
              <a:t> </a:t>
            </a:r>
            <a:r>
              <a:rPr lang="en-US" sz="1600" b="1" i="1" dirty="0" err="1">
                <a:solidFill>
                  <a:srgbClr val="002060"/>
                </a:solidFill>
              </a:rPr>
              <a:t>i</a:t>
            </a:r>
            <a:r>
              <a:rPr lang="en-US" sz="1600" b="1" i="1" dirty="0">
                <a:solidFill>
                  <a:srgbClr val="002060"/>
                </a:solidFill>
              </a:rPr>
              <a:t>) -&gt; {</a:t>
            </a:r>
          </a:p>
          <a:p>
            <a:r>
              <a:rPr lang="en-US" sz="1600" b="1" i="1" dirty="0">
                <a:solidFill>
                  <a:srgbClr val="002060"/>
                </a:solidFill>
              </a:rPr>
              <a:t>                        if((</a:t>
            </a:r>
            <a:r>
              <a:rPr lang="en-US" sz="1600" b="1" i="1" dirty="0" err="1">
                <a:solidFill>
                  <a:srgbClr val="002060"/>
                </a:solidFill>
              </a:rPr>
              <a:t>i</a:t>
            </a:r>
            <a:r>
              <a:rPr lang="en-US" sz="1600" b="1" i="1" dirty="0">
                <a:solidFill>
                  <a:srgbClr val="002060"/>
                </a:solidFill>
              </a:rPr>
              <a:t> % 2)  == 0) return "even";</a:t>
            </a:r>
          </a:p>
          <a:p>
            <a:r>
              <a:rPr lang="en-US" sz="1600" b="1" i="1" dirty="0">
                <a:solidFill>
                  <a:srgbClr val="002060"/>
                </a:solidFill>
              </a:rPr>
              <a:t>                        else return "odd";</a:t>
            </a:r>
          </a:p>
          <a:p>
            <a:r>
              <a:rPr lang="en-US" sz="1600" b="1" i="1" dirty="0">
                <a:solidFill>
                  <a:srgbClr val="002060"/>
                </a:solidFill>
              </a:rPr>
              <a:t>                  };</a:t>
            </a:r>
          </a:p>
          <a:p>
            <a:r>
              <a:rPr lang="en-US" sz="1600" b="1" i="1" dirty="0">
                <a:solidFill>
                  <a:srgbClr val="002060"/>
                </a:solidFill>
              </a:rPr>
              <a:t>          </a:t>
            </a:r>
            <a:r>
              <a:rPr lang="en-US" sz="1600" b="1" i="1" dirty="0" err="1">
                <a:solidFill>
                  <a:srgbClr val="002060"/>
                </a:solidFill>
              </a:rPr>
              <a:t>System.out.println</a:t>
            </a:r>
            <a:r>
              <a:rPr lang="en-US" sz="1600" b="1" i="1" dirty="0">
                <a:solidFill>
                  <a:srgbClr val="002060"/>
                </a:solidFill>
              </a:rPr>
              <a:t>(</a:t>
            </a:r>
            <a:r>
              <a:rPr lang="en-US" sz="1600" b="1" i="1" dirty="0" err="1">
                <a:solidFill>
                  <a:srgbClr val="002060"/>
                </a:solidFill>
              </a:rPr>
              <a:t>lambdaFunction.intKind</a:t>
            </a:r>
            <a:r>
              <a:rPr lang="en-US" sz="1600" b="1" i="1" dirty="0">
                <a:solidFill>
                  <a:srgbClr val="002060"/>
                </a:solidFill>
              </a:rPr>
              <a:t>(10));</a:t>
            </a:r>
          </a:p>
          <a:p>
            <a:r>
              <a:rPr lang="en-US" sz="1600" b="1" i="1" dirty="0">
                <a:solidFill>
                  <a:srgbClr val="002060"/>
                </a:solidFill>
              </a:rPr>
              <a:t>      }</a:t>
            </a:r>
          </a:p>
          <a:p>
            <a:r>
              <a:rPr lang="en-US" sz="1600" b="1" i="1" dirty="0">
                <a:solidFill>
                  <a:srgbClr val="002060"/>
                </a:solidFill>
              </a:rPr>
              <a:t>}</a:t>
            </a:r>
          </a:p>
        </p:txBody>
      </p:sp>
    </p:spTree>
    <p:extLst>
      <p:ext uri="{BB962C8B-B14F-4D97-AF65-F5344CB8AC3E}">
        <p14:creationId xmlns:p14="http://schemas.microsoft.com/office/powerpoint/2010/main" val="137965288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624" y="692696"/>
            <a:ext cx="6984776" cy="369332"/>
          </a:xfrm>
          <a:prstGeom prst="rect">
            <a:avLst/>
          </a:prstGeom>
        </p:spPr>
        <p:txBody>
          <a:bodyPr wrap="square">
            <a:spAutoFit/>
          </a:bodyPr>
          <a:lstStyle/>
          <a:p>
            <a:r>
              <a:rPr lang="en-US" b="1" i="1" dirty="0">
                <a:solidFill>
                  <a:srgbClr val="002060"/>
                </a:solidFill>
              </a:rPr>
              <a:t>Anonymous Inner Classes vs. Lambda Expressions</a:t>
            </a:r>
          </a:p>
        </p:txBody>
      </p:sp>
      <p:sp>
        <p:nvSpPr>
          <p:cNvPr id="3" name="Rectangle 2"/>
          <p:cNvSpPr/>
          <p:nvPr/>
        </p:nvSpPr>
        <p:spPr>
          <a:xfrm>
            <a:off x="2267744" y="1844824"/>
            <a:ext cx="6048672" cy="3293209"/>
          </a:xfrm>
          <a:prstGeom prst="rect">
            <a:avLst/>
          </a:prstGeom>
        </p:spPr>
        <p:txBody>
          <a:bodyPr wrap="square">
            <a:spAutoFit/>
          </a:bodyPr>
          <a:lstStyle/>
          <a:p>
            <a:r>
              <a:rPr lang="en-US" sz="1600" b="1" i="1" dirty="0">
                <a:solidFill>
                  <a:srgbClr val="002060"/>
                </a:solidFill>
              </a:rPr>
              <a:t>interface Function {</a:t>
            </a:r>
          </a:p>
          <a:p>
            <a:r>
              <a:rPr lang="en-US" sz="1600" b="1" i="1" dirty="0">
                <a:solidFill>
                  <a:srgbClr val="002060"/>
                </a:solidFill>
              </a:rPr>
              <a:t>    void call();</a:t>
            </a:r>
          </a:p>
          <a:p>
            <a:r>
              <a:rPr lang="en-US" sz="1600" b="1" i="1" dirty="0">
                <a:solidFill>
                  <a:srgbClr val="002060"/>
                </a:solidFill>
              </a:rPr>
              <a:t>}</a:t>
            </a:r>
          </a:p>
          <a:p>
            <a:r>
              <a:rPr lang="en-US" sz="1600" b="1" i="1" dirty="0">
                <a:solidFill>
                  <a:srgbClr val="002060"/>
                </a:solidFill>
              </a:rPr>
              <a:t>class </a:t>
            </a:r>
            <a:r>
              <a:rPr lang="en-US" sz="1600" b="1" i="1" dirty="0" err="1">
                <a:solidFill>
                  <a:srgbClr val="002060"/>
                </a:solidFill>
              </a:rPr>
              <a:t>AnonymousInnerClass</a:t>
            </a:r>
            <a:r>
              <a:rPr lang="en-US" sz="1600" b="1" i="1" dirty="0">
                <a:solidFill>
                  <a:srgbClr val="002060"/>
                </a:solidFill>
              </a:rPr>
              <a:t>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2060"/>
                </a:solidFill>
              </a:rPr>
              <a:t>        Function </a:t>
            </a:r>
            <a:r>
              <a:rPr lang="en-US" sz="1600" b="1" i="1" dirty="0" err="1">
                <a:solidFill>
                  <a:srgbClr val="002060"/>
                </a:solidFill>
              </a:rPr>
              <a:t>function</a:t>
            </a:r>
            <a:r>
              <a:rPr lang="en-US" sz="1600" b="1" i="1" dirty="0">
                <a:solidFill>
                  <a:srgbClr val="002060"/>
                </a:solidFill>
              </a:rPr>
              <a:t> = new Function() {</a:t>
            </a:r>
          </a:p>
          <a:p>
            <a:r>
              <a:rPr lang="en-US" sz="1600" b="1" i="1" dirty="0">
                <a:solidFill>
                  <a:srgbClr val="002060"/>
                </a:solidFill>
              </a:rPr>
              <a:t>            public void call() {</a:t>
            </a:r>
          </a:p>
          <a:p>
            <a:r>
              <a:rPr lang="en-US" sz="1600" b="1" i="1" dirty="0">
                <a:solidFill>
                  <a:srgbClr val="002060"/>
                </a:solidFill>
              </a:rPr>
              <a:t>                </a:t>
            </a:r>
            <a:r>
              <a:rPr lang="en-US" sz="1600" b="1" i="1" dirty="0" err="1">
                <a:solidFill>
                  <a:srgbClr val="002060"/>
                </a:solidFill>
              </a:rPr>
              <a:t>System.out.println</a:t>
            </a:r>
            <a:r>
              <a:rPr lang="en-US" sz="1600" b="1" i="1" dirty="0">
                <a:solidFill>
                  <a:srgbClr val="002060"/>
                </a:solidFill>
              </a:rPr>
              <a:t>("Hello world");</a:t>
            </a:r>
          </a:p>
          <a:p>
            <a:r>
              <a:rPr lang="en-US" sz="1600" b="1" i="1" dirty="0">
                <a:solidFill>
                  <a:srgbClr val="002060"/>
                </a:solidFill>
              </a:rPr>
              <a:t>            }</a:t>
            </a:r>
          </a:p>
          <a:p>
            <a:r>
              <a:rPr lang="en-US" sz="1600" b="1" i="1" dirty="0">
                <a:solidFill>
                  <a:srgbClr val="002060"/>
                </a:solidFill>
              </a:rPr>
              <a:t>        };</a:t>
            </a:r>
          </a:p>
          <a:p>
            <a:r>
              <a:rPr lang="en-US" sz="1600" b="1" i="1" dirty="0">
                <a:solidFill>
                  <a:srgbClr val="002060"/>
                </a:solidFill>
              </a:rPr>
              <a:t>        </a:t>
            </a:r>
            <a:r>
              <a:rPr lang="en-US" sz="1600" b="1" i="1" dirty="0" err="1">
                <a:solidFill>
                  <a:srgbClr val="002060"/>
                </a:solidFill>
              </a:rPr>
              <a:t>function.call</a:t>
            </a:r>
            <a:r>
              <a:rPr lang="en-US" sz="1600" b="1" i="1" dirty="0">
                <a:solidFill>
                  <a:srgbClr val="002060"/>
                </a:solidFill>
              </a:rPr>
              <a:t>();</a:t>
            </a:r>
          </a:p>
          <a:p>
            <a:r>
              <a:rPr lang="en-US" sz="1600" b="1" i="1" dirty="0">
                <a:solidFill>
                  <a:srgbClr val="002060"/>
                </a:solidFill>
              </a:rPr>
              <a:t>    }</a:t>
            </a:r>
          </a:p>
          <a:p>
            <a:r>
              <a:rPr lang="en-US" sz="1600" b="1" i="1" dirty="0">
                <a:solidFill>
                  <a:srgbClr val="002060"/>
                </a:solidFill>
              </a:rPr>
              <a:t>}</a:t>
            </a:r>
          </a:p>
        </p:txBody>
      </p:sp>
    </p:spTree>
    <p:extLst>
      <p:ext uri="{BB962C8B-B14F-4D97-AF65-F5344CB8AC3E}">
        <p14:creationId xmlns:p14="http://schemas.microsoft.com/office/powerpoint/2010/main" val="39818691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5776" y="620688"/>
            <a:ext cx="3538148" cy="369332"/>
          </a:xfrm>
          <a:prstGeom prst="rect">
            <a:avLst/>
          </a:prstGeom>
        </p:spPr>
        <p:txBody>
          <a:bodyPr wrap="none">
            <a:spAutoFit/>
          </a:bodyPr>
          <a:lstStyle/>
          <a:p>
            <a:r>
              <a:rPr lang="en-US" b="1" i="1" dirty="0">
                <a:solidFill>
                  <a:srgbClr val="002060"/>
                </a:solidFill>
              </a:rPr>
              <a:t>Effectively Final Variables</a:t>
            </a:r>
          </a:p>
        </p:txBody>
      </p:sp>
      <p:sp>
        <p:nvSpPr>
          <p:cNvPr id="3" name="Rectangle 2"/>
          <p:cNvSpPr/>
          <p:nvPr/>
        </p:nvSpPr>
        <p:spPr>
          <a:xfrm>
            <a:off x="1475656" y="1412776"/>
            <a:ext cx="5904656" cy="2800767"/>
          </a:xfrm>
          <a:prstGeom prst="rect">
            <a:avLst/>
          </a:prstGeom>
        </p:spPr>
        <p:txBody>
          <a:bodyPr wrap="square">
            <a:spAutoFit/>
          </a:bodyPr>
          <a:lstStyle/>
          <a:p>
            <a:r>
              <a:rPr lang="en-US" sz="1600" b="1" i="1" dirty="0">
                <a:solidFill>
                  <a:srgbClr val="002060"/>
                </a:solidFill>
              </a:rPr>
              <a:t>interface </a:t>
            </a:r>
            <a:r>
              <a:rPr lang="en-US" sz="1600" b="1" i="1" dirty="0" err="1">
                <a:solidFill>
                  <a:srgbClr val="002060"/>
                </a:solidFill>
              </a:rPr>
              <a:t>SuffixFunction</a:t>
            </a:r>
            <a:r>
              <a:rPr lang="en-US" sz="1600" b="1" i="1" dirty="0">
                <a:solidFill>
                  <a:srgbClr val="002060"/>
                </a:solidFill>
              </a:rPr>
              <a:t> {</a:t>
            </a:r>
          </a:p>
          <a:p>
            <a:r>
              <a:rPr lang="en-US" sz="1600" b="1" i="1" dirty="0">
                <a:solidFill>
                  <a:srgbClr val="002060"/>
                </a:solidFill>
              </a:rPr>
              <a:t>    void call();</a:t>
            </a:r>
          </a:p>
          <a:p>
            <a:r>
              <a:rPr lang="en-US" sz="1600" b="1" i="1" dirty="0">
                <a:solidFill>
                  <a:srgbClr val="002060"/>
                </a:solidFill>
              </a:rPr>
              <a:t>}</a:t>
            </a:r>
          </a:p>
          <a:p>
            <a:r>
              <a:rPr lang="en-US" sz="1600" b="1" i="1" dirty="0">
                <a:solidFill>
                  <a:srgbClr val="002060"/>
                </a:solidFill>
              </a:rPr>
              <a:t>class </a:t>
            </a:r>
            <a:r>
              <a:rPr lang="en-US" sz="1600" b="1" i="1" dirty="0" err="1">
                <a:solidFill>
                  <a:srgbClr val="002060"/>
                </a:solidFill>
              </a:rPr>
              <a:t>PigLatin</a:t>
            </a:r>
            <a:r>
              <a:rPr lang="en-US" sz="1600" b="1" i="1" dirty="0">
                <a:solidFill>
                  <a:srgbClr val="002060"/>
                </a:solidFill>
              </a:rPr>
              <a:t> {</a:t>
            </a:r>
          </a:p>
          <a:p>
            <a:r>
              <a:rPr lang="en-US" sz="1600" b="1" i="1" dirty="0">
                <a:solidFill>
                  <a:srgbClr val="002060"/>
                </a:solidFill>
              </a:rPr>
              <a:t>    public static void main(String []</a:t>
            </a:r>
            <a:r>
              <a:rPr lang="en-US" sz="1600" b="1" i="1" dirty="0" err="1">
                <a:solidFill>
                  <a:srgbClr val="002060"/>
                </a:solidFill>
              </a:rPr>
              <a:t>args</a:t>
            </a:r>
            <a:r>
              <a:rPr lang="en-US" sz="1600" b="1" i="1" dirty="0">
                <a:solidFill>
                  <a:srgbClr val="002060"/>
                </a:solidFill>
              </a:rPr>
              <a:t>) {</a:t>
            </a:r>
          </a:p>
          <a:p>
            <a:r>
              <a:rPr lang="en-US" sz="1600" b="1" i="1" dirty="0">
                <a:solidFill>
                  <a:srgbClr val="002060"/>
                </a:solidFill>
              </a:rPr>
              <a:t>        String word = "hello";</a:t>
            </a:r>
          </a:p>
          <a:p>
            <a:r>
              <a:rPr lang="en-US" sz="1600" b="1" i="1" dirty="0">
                <a:solidFill>
                  <a:srgbClr val="002060"/>
                </a:solidFill>
              </a:rPr>
              <a:t>        </a:t>
            </a:r>
            <a:r>
              <a:rPr lang="en-US" sz="1600" b="1" i="1" dirty="0" err="1">
                <a:solidFill>
                  <a:srgbClr val="002060"/>
                </a:solidFill>
              </a:rPr>
              <a:t>SuffixFunction</a:t>
            </a:r>
            <a:r>
              <a:rPr lang="en-US" sz="1600" b="1" i="1" dirty="0">
                <a:solidFill>
                  <a:srgbClr val="002060"/>
                </a:solidFill>
              </a:rPr>
              <a:t> </a:t>
            </a:r>
            <a:r>
              <a:rPr lang="en-US" sz="1600" b="1" i="1" dirty="0" err="1">
                <a:solidFill>
                  <a:srgbClr val="002060"/>
                </a:solidFill>
              </a:rPr>
              <a:t>suffixFunc</a:t>
            </a:r>
            <a:r>
              <a:rPr lang="en-US" sz="1600" b="1" i="1" dirty="0">
                <a:solidFill>
                  <a:srgbClr val="002060"/>
                </a:solidFill>
              </a:rPr>
              <a:t> = () -&gt; </a:t>
            </a:r>
            <a:r>
              <a:rPr lang="en-US" sz="1600" b="1" i="1" dirty="0" err="1">
                <a:solidFill>
                  <a:srgbClr val="002060"/>
                </a:solidFill>
              </a:rPr>
              <a:t>System.out.println</a:t>
            </a:r>
            <a:r>
              <a:rPr lang="en-US" sz="1600" b="1" i="1" dirty="0">
                <a:solidFill>
                  <a:srgbClr val="002060"/>
                </a:solidFill>
              </a:rPr>
              <a:t>(word + "ay");</a:t>
            </a:r>
          </a:p>
          <a:p>
            <a:r>
              <a:rPr lang="en-US" sz="1600" b="1" i="1" dirty="0">
                <a:solidFill>
                  <a:srgbClr val="002060"/>
                </a:solidFill>
              </a:rPr>
              <a:t>        </a:t>
            </a:r>
            <a:r>
              <a:rPr lang="en-US" sz="1600" b="1" i="1" dirty="0" err="1">
                <a:solidFill>
                  <a:srgbClr val="002060"/>
                </a:solidFill>
              </a:rPr>
              <a:t>suffixFunc.call</a:t>
            </a:r>
            <a:r>
              <a:rPr lang="en-US" sz="1600" b="1" i="1" dirty="0">
                <a:solidFill>
                  <a:srgbClr val="002060"/>
                </a:solidFill>
              </a:rPr>
              <a:t>();</a:t>
            </a:r>
          </a:p>
          <a:p>
            <a:r>
              <a:rPr lang="en-US" sz="1600" b="1" i="1" dirty="0">
                <a:solidFill>
                  <a:srgbClr val="002060"/>
                </a:solidFill>
              </a:rPr>
              <a:t>    }</a:t>
            </a:r>
          </a:p>
          <a:p>
            <a:r>
              <a:rPr lang="en-US" sz="1600" b="1" i="1" dirty="0">
                <a:solidFill>
                  <a:srgbClr val="002060"/>
                </a:solidFill>
              </a:rPr>
              <a:t>}</a:t>
            </a:r>
          </a:p>
        </p:txBody>
      </p:sp>
      <p:sp>
        <p:nvSpPr>
          <p:cNvPr id="4" name="Rectangle 3"/>
          <p:cNvSpPr/>
          <p:nvPr/>
        </p:nvSpPr>
        <p:spPr>
          <a:xfrm>
            <a:off x="2267744" y="4609476"/>
            <a:ext cx="4824536" cy="1477328"/>
          </a:xfrm>
          <a:prstGeom prst="rect">
            <a:avLst/>
          </a:prstGeom>
        </p:spPr>
        <p:txBody>
          <a:bodyPr wrap="square">
            <a:spAutoFit/>
          </a:bodyPr>
          <a:lstStyle/>
          <a:p>
            <a:r>
              <a:rPr lang="en-US" b="1" i="1" dirty="0">
                <a:solidFill>
                  <a:srgbClr val="00B050"/>
                </a:solidFill>
              </a:rPr>
              <a:t>String word = "hello";</a:t>
            </a:r>
          </a:p>
          <a:p>
            <a:r>
              <a:rPr lang="en-US" b="1" i="1" dirty="0" err="1">
                <a:solidFill>
                  <a:srgbClr val="00B050"/>
                </a:solidFill>
              </a:rPr>
              <a:t>SuffixFunction</a:t>
            </a:r>
            <a:r>
              <a:rPr lang="en-US" b="1" i="1" dirty="0">
                <a:solidFill>
                  <a:srgbClr val="00B050"/>
                </a:solidFill>
              </a:rPr>
              <a:t> </a:t>
            </a:r>
            <a:r>
              <a:rPr lang="en-US" b="1" i="1" dirty="0" err="1">
                <a:solidFill>
                  <a:srgbClr val="00B050"/>
                </a:solidFill>
              </a:rPr>
              <a:t>suffixFunc</a:t>
            </a:r>
            <a:r>
              <a:rPr lang="en-US" b="1" i="1" dirty="0">
                <a:solidFill>
                  <a:srgbClr val="00B050"/>
                </a:solidFill>
              </a:rPr>
              <a:t> = () -&gt; </a:t>
            </a:r>
            <a:r>
              <a:rPr lang="en-US" b="1" i="1" dirty="0" err="1">
                <a:solidFill>
                  <a:srgbClr val="00B050"/>
                </a:solidFill>
              </a:rPr>
              <a:t>System.out.println</a:t>
            </a:r>
            <a:r>
              <a:rPr lang="en-US" b="1" i="1" dirty="0">
                <a:solidFill>
                  <a:srgbClr val="00B050"/>
                </a:solidFill>
              </a:rPr>
              <a:t>(word + "ay");</a:t>
            </a:r>
          </a:p>
          <a:p>
            <a:r>
              <a:rPr lang="en-US" b="1" i="1" dirty="0">
                <a:solidFill>
                  <a:srgbClr val="00B050"/>
                </a:solidFill>
              </a:rPr>
              <a:t>word = "e";</a:t>
            </a:r>
          </a:p>
          <a:p>
            <a:r>
              <a:rPr lang="en-US" b="1" i="1" dirty="0" err="1">
                <a:solidFill>
                  <a:srgbClr val="00B050"/>
                </a:solidFill>
              </a:rPr>
              <a:t>suffixFunc.call</a:t>
            </a:r>
            <a:r>
              <a:rPr lang="en-US" b="1" i="1" dirty="0">
                <a:solidFill>
                  <a:srgbClr val="00B050"/>
                </a:solidFill>
              </a:rPr>
              <a:t>();</a:t>
            </a:r>
          </a:p>
        </p:txBody>
      </p:sp>
    </p:spTree>
    <p:extLst>
      <p:ext uri="{BB962C8B-B14F-4D97-AF65-F5344CB8AC3E}">
        <p14:creationId xmlns:p14="http://schemas.microsoft.com/office/powerpoint/2010/main" val="37071278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2780928"/>
            <a:ext cx="7056784" cy="830997"/>
          </a:xfrm>
          <a:prstGeom prst="rect">
            <a:avLst/>
          </a:prstGeom>
        </p:spPr>
        <p:txBody>
          <a:bodyPr wrap="square">
            <a:spAutoFit/>
          </a:bodyPr>
          <a:lstStyle/>
          <a:p>
            <a:r>
              <a:rPr lang="ru-RU" sz="2400" b="1" i="1" dirty="0">
                <a:solidFill>
                  <a:schemeClr val="accent3"/>
                </a:solidFill>
              </a:rPr>
              <a:t>Малоизвестные особенности </a:t>
            </a:r>
            <a:r>
              <a:rPr lang="ru-RU" sz="2400" b="1" i="1" dirty="0" err="1">
                <a:solidFill>
                  <a:schemeClr val="accent3"/>
                </a:solidFill>
              </a:rPr>
              <a:t>Java</a:t>
            </a:r>
            <a:r>
              <a:rPr lang="ru-RU" sz="2400" b="1" i="1" dirty="0">
                <a:solidFill>
                  <a:schemeClr val="accent3"/>
                </a:solidFill>
              </a:rPr>
              <a:t>. Вторая часть</a:t>
            </a:r>
          </a:p>
        </p:txBody>
      </p:sp>
      <p:sp>
        <p:nvSpPr>
          <p:cNvPr id="3" name="Rectangle 2"/>
          <p:cNvSpPr/>
          <p:nvPr/>
        </p:nvSpPr>
        <p:spPr>
          <a:xfrm>
            <a:off x="3779912" y="5733256"/>
            <a:ext cx="4863832" cy="369332"/>
          </a:xfrm>
          <a:prstGeom prst="rect">
            <a:avLst/>
          </a:prstGeom>
        </p:spPr>
        <p:txBody>
          <a:bodyPr wrap="none">
            <a:spAutoFit/>
          </a:bodyPr>
          <a:lstStyle/>
          <a:p>
            <a:r>
              <a:rPr lang="en-US" b="1" i="1" dirty="0">
                <a:solidFill>
                  <a:schemeClr val="accent3"/>
                </a:solidFill>
              </a:rPr>
              <a:t>http://habrahabr.ru/post/133237/</a:t>
            </a:r>
            <a:endParaRPr lang="ru-RU" b="1" i="1" dirty="0">
              <a:solidFill>
                <a:schemeClr val="accent3"/>
              </a:solidFill>
            </a:endParaRPr>
          </a:p>
        </p:txBody>
      </p:sp>
    </p:spTree>
    <p:extLst>
      <p:ext uri="{BB962C8B-B14F-4D97-AF65-F5344CB8AC3E}">
        <p14:creationId xmlns:p14="http://schemas.microsoft.com/office/powerpoint/2010/main" val="3896068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476672"/>
            <a:ext cx="2417650" cy="461665"/>
          </a:xfrm>
          <a:prstGeom prst="rect">
            <a:avLst/>
          </a:prstGeom>
        </p:spPr>
        <p:txBody>
          <a:bodyPr wrap="none">
            <a:spAutoFit/>
          </a:bodyPr>
          <a:lstStyle/>
          <a:p>
            <a:r>
              <a:rPr lang="ru-RU" sz="2400" b="1" i="1" dirty="0">
                <a:solidFill>
                  <a:schemeClr val="accent3"/>
                </a:solidFill>
              </a:rPr>
              <a:t>Математика </a:t>
            </a:r>
          </a:p>
        </p:txBody>
      </p:sp>
      <p:sp>
        <p:nvSpPr>
          <p:cNvPr id="3" name="Rectangle 2"/>
          <p:cNvSpPr/>
          <p:nvPr/>
        </p:nvSpPr>
        <p:spPr>
          <a:xfrm>
            <a:off x="1259632" y="1124744"/>
            <a:ext cx="2016224" cy="461665"/>
          </a:xfrm>
          <a:prstGeom prst="rect">
            <a:avLst/>
          </a:prstGeom>
        </p:spPr>
        <p:txBody>
          <a:bodyPr wrap="square">
            <a:spAutoFit/>
          </a:bodyPr>
          <a:lstStyle/>
          <a:p>
            <a:r>
              <a:rPr lang="en-US" sz="2400" b="1" i="1" dirty="0">
                <a:solidFill>
                  <a:schemeClr val="accent3"/>
                </a:solidFill>
              </a:rPr>
              <a:t>Y=f</a:t>
            </a:r>
            <a:r>
              <a:rPr lang="uk-UA" sz="2400" b="1" i="1" dirty="0">
                <a:solidFill>
                  <a:schemeClr val="accent3"/>
                </a:solidFill>
              </a:rPr>
              <a:t>(</a:t>
            </a:r>
            <a:r>
              <a:rPr lang="en-US" sz="2400" b="1" i="1" dirty="0">
                <a:solidFill>
                  <a:schemeClr val="accent3"/>
                </a:solidFill>
              </a:rPr>
              <a:t>x</a:t>
            </a:r>
            <a:r>
              <a:rPr lang="uk-UA" sz="2400" b="1" i="1" dirty="0">
                <a:solidFill>
                  <a:schemeClr val="accent3"/>
                </a:solidFill>
              </a:rPr>
              <a:t>)</a:t>
            </a:r>
            <a:r>
              <a:rPr lang="en-US" sz="2400" b="1" i="1" dirty="0">
                <a:solidFill>
                  <a:schemeClr val="accent3"/>
                </a:solidFill>
              </a:rPr>
              <a:t>;</a:t>
            </a:r>
            <a:r>
              <a:rPr lang="ru-RU" sz="2400" b="1" i="1" dirty="0">
                <a:solidFill>
                  <a:schemeClr val="accent3"/>
                </a:solidFill>
              </a:rPr>
              <a:t> </a:t>
            </a:r>
          </a:p>
        </p:txBody>
      </p:sp>
      <p:pic>
        <p:nvPicPr>
          <p:cNvPr id="5" name="Picture 4"/>
          <p:cNvPicPr>
            <a:picLocks noChangeAspect="1"/>
          </p:cNvPicPr>
          <p:nvPr/>
        </p:nvPicPr>
        <p:blipFill>
          <a:blip r:embed="rId2"/>
          <a:stretch>
            <a:fillRect/>
          </a:stretch>
        </p:blipFill>
        <p:spPr>
          <a:xfrm>
            <a:off x="2771800" y="2852936"/>
            <a:ext cx="3098354" cy="2213110"/>
          </a:xfrm>
          <a:prstGeom prst="rect">
            <a:avLst/>
          </a:prstGeom>
        </p:spPr>
      </p:pic>
      <p:sp>
        <p:nvSpPr>
          <p:cNvPr id="6" name="Right Arrow 5"/>
          <p:cNvSpPr/>
          <p:nvPr/>
        </p:nvSpPr>
        <p:spPr>
          <a:xfrm>
            <a:off x="1797682" y="3722255"/>
            <a:ext cx="720080" cy="504056"/>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7" name="Right Arrow 6"/>
          <p:cNvSpPr/>
          <p:nvPr/>
        </p:nvSpPr>
        <p:spPr>
          <a:xfrm>
            <a:off x="6429290" y="3704685"/>
            <a:ext cx="720080" cy="504056"/>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9" name="Rectangle 8"/>
          <p:cNvSpPr/>
          <p:nvPr/>
        </p:nvSpPr>
        <p:spPr>
          <a:xfrm>
            <a:off x="2517762" y="1948884"/>
            <a:ext cx="3744416" cy="461665"/>
          </a:xfrm>
          <a:prstGeom prst="rect">
            <a:avLst/>
          </a:prstGeom>
        </p:spPr>
        <p:txBody>
          <a:bodyPr wrap="square">
            <a:spAutoFit/>
          </a:bodyPr>
          <a:lstStyle/>
          <a:p>
            <a:r>
              <a:rPr lang="ru-RU" sz="2400" b="1" i="1" dirty="0">
                <a:solidFill>
                  <a:schemeClr val="accent3"/>
                </a:solidFill>
              </a:rPr>
              <a:t>Цех по сборке авто </a:t>
            </a:r>
          </a:p>
        </p:txBody>
      </p:sp>
      <p:sp>
        <p:nvSpPr>
          <p:cNvPr id="10" name="Rectangle 9"/>
          <p:cNvSpPr/>
          <p:nvPr/>
        </p:nvSpPr>
        <p:spPr>
          <a:xfrm>
            <a:off x="287524" y="3717032"/>
            <a:ext cx="1584176" cy="461665"/>
          </a:xfrm>
          <a:prstGeom prst="rect">
            <a:avLst/>
          </a:prstGeom>
        </p:spPr>
        <p:txBody>
          <a:bodyPr wrap="square">
            <a:spAutoFit/>
          </a:bodyPr>
          <a:lstStyle/>
          <a:p>
            <a:r>
              <a:rPr lang="ru-RU" sz="2400" b="1" i="1" dirty="0">
                <a:solidFill>
                  <a:schemeClr val="accent3"/>
                </a:solidFill>
              </a:rPr>
              <a:t>Детали </a:t>
            </a:r>
          </a:p>
        </p:txBody>
      </p:sp>
      <p:sp>
        <p:nvSpPr>
          <p:cNvPr id="11" name="Rectangle 10"/>
          <p:cNvSpPr/>
          <p:nvPr/>
        </p:nvSpPr>
        <p:spPr>
          <a:xfrm>
            <a:off x="1691680" y="2469181"/>
            <a:ext cx="6408712" cy="646331"/>
          </a:xfrm>
          <a:prstGeom prst="rect">
            <a:avLst/>
          </a:prstGeom>
        </p:spPr>
        <p:txBody>
          <a:bodyPr wrap="square">
            <a:spAutoFit/>
          </a:bodyPr>
          <a:lstStyle/>
          <a:p>
            <a:r>
              <a:rPr lang="en-US" b="1" i="1" dirty="0">
                <a:solidFill>
                  <a:schemeClr val="accent4"/>
                </a:solidFill>
              </a:rPr>
              <a:t>public </a:t>
            </a:r>
            <a:r>
              <a:rPr lang="en-US" b="1" i="1" dirty="0" err="1">
                <a:solidFill>
                  <a:schemeClr val="accent4"/>
                </a:solidFill>
              </a:rPr>
              <a:t>avto</a:t>
            </a:r>
            <a:r>
              <a:rPr lang="en-US" b="1" i="1" dirty="0">
                <a:solidFill>
                  <a:schemeClr val="accent4"/>
                </a:solidFill>
              </a:rPr>
              <a:t> </a:t>
            </a:r>
            <a:r>
              <a:rPr lang="ru-RU" b="1" i="1" dirty="0">
                <a:solidFill>
                  <a:schemeClr val="accent4"/>
                </a:solidFill>
              </a:rPr>
              <a:t> </a:t>
            </a:r>
            <a:r>
              <a:rPr lang="en-US" b="1" i="1" dirty="0" err="1">
                <a:solidFill>
                  <a:schemeClr val="accent4"/>
                </a:solidFill>
              </a:rPr>
              <a:t>car_shop</a:t>
            </a:r>
            <a:r>
              <a:rPr lang="en-US" b="1" i="1" dirty="0">
                <a:solidFill>
                  <a:schemeClr val="accent4"/>
                </a:solidFill>
              </a:rPr>
              <a:t>(List details,…,</a:t>
            </a:r>
            <a:r>
              <a:rPr lang="ru-RU" b="1" i="1" dirty="0">
                <a:solidFill>
                  <a:schemeClr val="accent4"/>
                </a:solidFill>
              </a:rPr>
              <a:t>) </a:t>
            </a:r>
            <a:endParaRPr lang="en-US" b="1" i="1" dirty="0">
              <a:solidFill>
                <a:schemeClr val="accent4"/>
              </a:solidFill>
            </a:endParaRPr>
          </a:p>
          <a:p>
            <a:r>
              <a:rPr lang="en-US" b="1" i="1" dirty="0">
                <a:solidFill>
                  <a:schemeClr val="accent4"/>
                </a:solidFill>
              </a:rPr>
              <a:t>{</a:t>
            </a:r>
          </a:p>
        </p:txBody>
      </p:sp>
      <p:sp>
        <p:nvSpPr>
          <p:cNvPr id="12" name="Rectangle 11"/>
          <p:cNvSpPr/>
          <p:nvPr/>
        </p:nvSpPr>
        <p:spPr>
          <a:xfrm>
            <a:off x="4644008" y="5157192"/>
            <a:ext cx="1986441" cy="369332"/>
          </a:xfrm>
          <a:prstGeom prst="rect">
            <a:avLst/>
          </a:prstGeom>
        </p:spPr>
        <p:txBody>
          <a:bodyPr wrap="none">
            <a:spAutoFit/>
          </a:bodyPr>
          <a:lstStyle/>
          <a:p>
            <a:r>
              <a:rPr lang="en-US" b="1" i="1" dirty="0">
                <a:solidFill>
                  <a:schemeClr val="accent4"/>
                </a:solidFill>
              </a:rPr>
              <a:t>r</a:t>
            </a:r>
            <a:r>
              <a:rPr lang="ru-RU" b="1" i="1" dirty="0" err="1">
                <a:solidFill>
                  <a:schemeClr val="accent4"/>
                </a:solidFill>
              </a:rPr>
              <a:t>et</a:t>
            </a:r>
            <a:r>
              <a:rPr lang="en-US" b="1" i="1" dirty="0">
                <a:solidFill>
                  <a:schemeClr val="accent4"/>
                </a:solidFill>
              </a:rPr>
              <a:t>u</a:t>
            </a:r>
            <a:r>
              <a:rPr lang="ru-RU" b="1" i="1" dirty="0" err="1">
                <a:solidFill>
                  <a:schemeClr val="accent4"/>
                </a:solidFill>
              </a:rPr>
              <a:t>rn</a:t>
            </a:r>
            <a:r>
              <a:rPr lang="en-US" b="1" i="1" dirty="0">
                <a:solidFill>
                  <a:schemeClr val="accent4"/>
                </a:solidFill>
              </a:rPr>
              <a:t> </a:t>
            </a:r>
            <a:r>
              <a:rPr lang="en-US" b="1" i="1" dirty="0" err="1">
                <a:solidFill>
                  <a:schemeClr val="accent4"/>
                </a:solidFill>
              </a:rPr>
              <a:t>avto</a:t>
            </a:r>
            <a:r>
              <a:rPr lang="ru-RU" b="1" i="1" dirty="0">
                <a:solidFill>
                  <a:schemeClr val="accent4"/>
                </a:solidFill>
              </a:rPr>
              <a:t>; </a:t>
            </a:r>
            <a:r>
              <a:rPr lang="en-US" b="1" i="1" dirty="0">
                <a:solidFill>
                  <a:schemeClr val="accent4"/>
                </a:solidFill>
              </a:rPr>
              <a:t>}</a:t>
            </a:r>
            <a:endParaRPr lang="ru-RU" b="1" i="1" dirty="0">
              <a:solidFill>
                <a:schemeClr val="accent4"/>
              </a:solidFill>
            </a:endParaRPr>
          </a:p>
        </p:txBody>
      </p:sp>
      <p:pic>
        <p:nvPicPr>
          <p:cNvPr id="14" name="Picture 13"/>
          <p:cNvPicPr>
            <a:picLocks noChangeAspect="1"/>
          </p:cNvPicPr>
          <p:nvPr/>
        </p:nvPicPr>
        <p:blipFill>
          <a:blip r:embed="rId3"/>
          <a:stretch>
            <a:fillRect/>
          </a:stretch>
        </p:blipFill>
        <p:spPr>
          <a:xfrm>
            <a:off x="6984718" y="2177438"/>
            <a:ext cx="1799481" cy="1350995"/>
          </a:xfrm>
          <a:prstGeom prst="rect">
            <a:avLst/>
          </a:prstGeom>
        </p:spPr>
      </p:pic>
      <p:pic>
        <p:nvPicPr>
          <p:cNvPr id="15" name="Picture 14"/>
          <p:cNvPicPr>
            <a:picLocks noChangeAspect="1"/>
          </p:cNvPicPr>
          <p:nvPr/>
        </p:nvPicPr>
        <p:blipFill>
          <a:blip r:embed="rId4"/>
          <a:stretch>
            <a:fillRect/>
          </a:stretch>
        </p:blipFill>
        <p:spPr>
          <a:xfrm>
            <a:off x="7149370" y="3528433"/>
            <a:ext cx="1677424" cy="1004358"/>
          </a:xfrm>
          <a:prstGeom prst="rect">
            <a:avLst/>
          </a:prstGeom>
        </p:spPr>
      </p:pic>
      <p:pic>
        <p:nvPicPr>
          <p:cNvPr id="16" name="Picture 15"/>
          <p:cNvPicPr>
            <a:picLocks noChangeAspect="1"/>
          </p:cNvPicPr>
          <p:nvPr/>
        </p:nvPicPr>
        <p:blipFill>
          <a:blip r:embed="rId5"/>
          <a:stretch>
            <a:fillRect/>
          </a:stretch>
        </p:blipFill>
        <p:spPr>
          <a:xfrm>
            <a:off x="7149370" y="4808925"/>
            <a:ext cx="1487669" cy="1042009"/>
          </a:xfrm>
          <a:prstGeom prst="rect">
            <a:avLst/>
          </a:prstGeom>
        </p:spPr>
      </p:pic>
    </p:spTree>
    <p:extLst>
      <p:ext uri="{BB962C8B-B14F-4D97-AF65-F5344CB8AC3E}">
        <p14:creationId xmlns:p14="http://schemas.microsoft.com/office/powerpoint/2010/main" val="282169466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848" y="410416"/>
            <a:ext cx="6437981" cy="461665"/>
          </a:xfrm>
          <a:prstGeom prst="rect">
            <a:avLst/>
          </a:prstGeom>
        </p:spPr>
        <p:txBody>
          <a:bodyPr wrap="none">
            <a:spAutoFit/>
          </a:bodyPr>
          <a:lstStyle/>
          <a:p>
            <a:r>
              <a:rPr lang="ru-RU" sz="2400" b="1" i="1" dirty="0">
                <a:solidFill>
                  <a:schemeClr val="accent3"/>
                </a:solidFill>
              </a:rPr>
              <a:t>Вложенные в интерфейсы классы.</a:t>
            </a:r>
          </a:p>
        </p:txBody>
      </p:sp>
      <p:sp>
        <p:nvSpPr>
          <p:cNvPr id="3" name="Rectangle 2"/>
          <p:cNvSpPr/>
          <p:nvPr/>
        </p:nvSpPr>
        <p:spPr>
          <a:xfrm>
            <a:off x="461848" y="2276872"/>
            <a:ext cx="8369930" cy="1323439"/>
          </a:xfrm>
          <a:prstGeom prst="rect">
            <a:avLst/>
          </a:prstGeom>
        </p:spPr>
        <p:txBody>
          <a:bodyPr wrap="square">
            <a:spAutoFit/>
          </a:bodyPr>
          <a:lstStyle/>
          <a:p>
            <a:pPr algn="just"/>
            <a:r>
              <a:rPr lang="ru-RU" sz="1600" b="1" i="1" dirty="0">
                <a:solidFill>
                  <a:schemeClr val="accent3"/>
                </a:solidFill>
              </a:rPr>
              <a:t>Вложенный (</a:t>
            </a:r>
            <a:r>
              <a:rPr lang="ru-RU" sz="1600" b="1" i="1" dirty="0" err="1">
                <a:solidFill>
                  <a:schemeClr val="accent3"/>
                </a:solidFill>
              </a:rPr>
              <a:t>nested</a:t>
            </a:r>
            <a:r>
              <a:rPr lang="ru-RU" sz="1600" b="1" i="1" dirty="0">
                <a:solidFill>
                  <a:schemeClr val="accent3"/>
                </a:solidFill>
              </a:rPr>
              <a:t>) в интерфейс класс является открытым (</a:t>
            </a:r>
            <a:r>
              <a:rPr lang="ru-RU" sz="1600" b="1" i="1" dirty="0" err="1">
                <a:solidFill>
                  <a:schemeClr val="accent3"/>
                </a:solidFill>
              </a:rPr>
              <a:t>public</a:t>
            </a:r>
            <a:r>
              <a:rPr lang="ru-RU" sz="1600" b="1" i="1" dirty="0">
                <a:solidFill>
                  <a:schemeClr val="accent3"/>
                </a:solidFill>
              </a:rPr>
              <a:t>) и статическим (</a:t>
            </a:r>
            <a:r>
              <a:rPr lang="ru-RU" sz="1600" b="1" i="1" dirty="0" err="1">
                <a:solidFill>
                  <a:schemeClr val="accent3"/>
                </a:solidFill>
              </a:rPr>
              <a:t>static</a:t>
            </a:r>
            <a:r>
              <a:rPr lang="ru-RU" sz="1600" b="1" i="1" dirty="0">
                <a:solidFill>
                  <a:schemeClr val="accent3"/>
                </a:solidFill>
              </a:rPr>
              <a:t>) даже без явного указания этих модификаторов. Помещая класс внутрь интерфейса, мы показываем, что он является неотъемлемой частью API этого интерфейса и более нигде не используется.</a:t>
            </a:r>
          </a:p>
        </p:txBody>
      </p:sp>
    </p:spTree>
    <p:extLst>
      <p:ext uri="{BB962C8B-B14F-4D97-AF65-F5344CB8AC3E}">
        <p14:creationId xmlns:p14="http://schemas.microsoft.com/office/powerpoint/2010/main" val="5229736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304" y="620688"/>
            <a:ext cx="3600400" cy="5847755"/>
          </a:xfrm>
          <a:prstGeom prst="rect">
            <a:avLst/>
          </a:prstGeom>
        </p:spPr>
        <p:txBody>
          <a:bodyPr wrap="square">
            <a:spAutoFit/>
          </a:bodyPr>
          <a:lstStyle/>
          <a:p>
            <a:r>
              <a:rPr lang="en-US" sz="1100" b="1" i="1" dirty="0">
                <a:solidFill>
                  <a:schemeClr val="accent3"/>
                </a:solidFill>
              </a:rPr>
              <a:t>interface Colorable {</a:t>
            </a:r>
          </a:p>
          <a:p>
            <a:endParaRPr lang="en-US" sz="1100" b="1" i="1" dirty="0">
              <a:solidFill>
                <a:schemeClr val="accent3"/>
              </a:solidFill>
            </a:endParaRPr>
          </a:p>
          <a:p>
            <a:r>
              <a:rPr lang="en-US" sz="1100" b="1" i="1" dirty="0">
                <a:solidFill>
                  <a:schemeClr val="accent3"/>
                </a:solidFill>
              </a:rPr>
              <a:t>    public Color </a:t>
            </a:r>
            <a:r>
              <a:rPr lang="en-US" sz="1100" b="1" i="1" dirty="0" err="1">
                <a:solidFill>
                  <a:schemeClr val="accent3"/>
                </a:solidFill>
              </a:rPr>
              <a:t>getColor</a:t>
            </a:r>
            <a:r>
              <a:rPr lang="en-US" sz="1100" b="1" i="1" dirty="0">
                <a:solidFill>
                  <a:schemeClr val="accent3"/>
                </a:solidFill>
              </a:rPr>
              <a:t>();</a:t>
            </a:r>
          </a:p>
          <a:p>
            <a:endParaRPr lang="en-US" sz="1100" b="1" i="1" dirty="0">
              <a:solidFill>
                <a:schemeClr val="accent3"/>
              </a:solidFill>
            </a:endParaRPr>
          </a:p>
          <a:p>
            <a:r>
              <a:rPr lang="en-US" sz="1100" b="1" i="1" dirty="0">
                <a:solidFill>
                  <a:schemeClr val="accent3"/>
                </a:solidFill>
              </a:rPr>
              <a:t>    public static class Color {</a:t>
            </a:r>
          </a:p>
          <a:p>
            <a:r>
              <a:rPr lang="en-US" sz="1100" b="1" i="1" dirty="0">
                <a:solidFill>
                  <a:schemeClr val="accent3"/>
                </a:solidFill>
              </a:rPr>
              <a:t>        private </a:t>
            </a:r>
            <a:r>
              <a:rPr lang="en-US" sz="1100" b="1" i="1" dirty="0" err="1">
                <a:solidFill>
                  <a:schemeClr val="accent3"/>
                </a:solidFill>
              </a:rPr>
              <a:t>int</a:t>
            </a:r>
            <a:r>
              <a:rPr lang="en-US" sz="1100" b="1" i="1" dirty="0">
                <a:solidFill>
                  <a:schemeClr val="accent3"/>
                </a:solidFill>
              </a:rPr>
              <a:t> red, green, blue;</a:t>
            </a:r>
          </a:p>
          <a:p>
            <a:r>
              <a:rPr lang="en-US" sz="1100" b="1" i="1" dirty="0">
                <a:solidFill>
                  <a:schemeClr val="accent3"/>
                </a:solidFill>
              </a:rPr>
              <a:t>        Color(</a:t>
            </a:r>
            <a:r>
              <a:rPr lang="en-US" sz="1100" b="1" i="1" dirty="0" err="1">
                <a:solidFill>
                  <a:schemeClr val="accent3"/>
                </a:solidFill>
              </a:rPr>
              <a:t>int</a:t>
            </a:r>
            <a:r>
              <a:rPr lang="en-US" sz="1100" b="1" i="1" dirty="0">
                <a:solidFill>
                  <a:schemeClr val="accent3"/>
                </a:solidFill>
              </a:rPr>
              <a:t> red, </a:t>
            </a:r>
            <a:r>
              <a:rPr lang="en-US" sz="1100" b="1" i="1" dirty="0" err="1">
                <a:solidFill>
                  <a:schemeClr val="accent3"/>
                </a:solidFill>
              </a:rPr>
              <a:t>int</a:t>
            </a:r>
            <a:r>
              <a:rPr lang="en-US" sz="1100" b="1" i="1" dirty="0">
                <a:solidFill>
                  <a:schemeClr val="accent3"/>
                </a:solidFill>
              </a:rPr>
              <a:t> green, </a:t>
            </a:r>
            <a:r>
              <a:rPr lang="en-US" sz="1100" b="1" i="1" dirty="0" err="1">
                <a:solidFill>
                  <a:schemeClr val="accent3"/>
                </a:solidFill>
              </a:rPr>
              <a:t>int</a:t>
            </a:r>
            <a:r>
              <a:rPr lang="en-US" sz="1100" b="1" i="1" dirty="0">
                <a:solidFill>
                  <a:schemeClr val="accent3"/>
                </a:solidFill>
              </a:rPr>
              <a:t> blue) {</a:t>
            </a:r>
          </a:p>
          <a:p>
            <a:r>
              <a:rPr lang="en-US" sz="1100" b="1" i="1" dirty="0">
                <a:solidFill>
                  <a:schemeClr val="accent3"/>
                </a:solidFill>
              </a:rPr>
              <a:t>            </a:t>
            </a:r>
            <a:r>
              <a:rPr lang="en-US" sz="1100" b="1" i="1" dirty="0" err="1">
                <a:solidFill>
                  <a:schemeClr val="accent3"/>
                </a:solidFill>
              </a:rPr>
              <a:t>this.red</a:t>
            </a:r>
            <a:r>
              <a:rPr lang="en-US" sz="1100" b="1" i="1" dirty="0">
                <a:solidFill>
                  <a:schemeClr val="accent3"/>
                </a:solidFill>
              </a:rPr>
              <a:t>   = red;</a:t>
            </a:r>
          </a:p>
          <a:p>
            <a:r>
              <a:rPr lang="en-US" sz="1100" b="1" i="1" dirty="0">
                <a:solidFill>
                  <a:schemeClr val="accent3"/>
                </a:solidFill>
              </a:rPr>
              <a:t>            </a:t>
            </a:r>
            <a:r>
              <a:rPr lang="en-US" sz="1100" b="1" i="1" dirty="0" err="1">
                <a:solidFill>
                  <a:schemeClr val="accent3"/>
                </a:solidFill>
              </a:rPr>
              <a:t>this.green</a:t>
            </a:r>
            <a:r>
              <a:rPr lang="en-US" sz="1100" b="1" i="1" dirty="0">
                <a:solidFill>
                  <a:schemeClr val="accent3"/>
                </a:solidFill>
              </a:rPr>
              <a:t> = green;</a:t>
            </a:r>
          </a:p>
          <a:p>
            <a:r>
              <a:rPr lang="en-US" sz="1100" b="1" i="1" dirty="0">
                <a:solidFill>
                  <a:schemeClr val="accent3"/>
                </a:solidFill>
              </a:rPr>
              <a:t>            </a:t>
            </a:r>
            <a:r>
              <a:rPr lang="en-US" sz="1100" b="1" i="1" dirty="0" err="1">
                <a:solidFill>
                  <a:schemeClr val="accent3"/>
                </a:solidFill>
              </a:rPr>
              <a:t>this.blue</a:t>
            </a:r>
            <a:r>
              <a:rPr lang="en-US" sz="1100" b="1" i="1" dirty="0">
                <a:solidFill>
                  <a:schemeClr val="accent3"/>
                </a:solidFill>
              </a:rPr>
              <a:t>  = blue;</a:t>
            </a:r>
          </a:p>
          <a:p>
            <a:r>
              <a:rPr lang="en-US" sz="1100" b="1" i="1" dirty="0">
                <a:solidFill>
                  <a:schemeClr val="accent3"/>
                </a:solidFill>
              </a:rPr>
              <a:t>        }</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getRed</a:t>
            </a:r>
            <a:r>
              <a:rPr lang="en-US" sz="1100" b="1" i="1" dirty="0">
                <a:solidFill>
                  <a:schemeClr val="accent3"/>
                </a:solidFill>
              </a:rPr>
              <a:t>() {</a:t>
            </a:r>
          </a:p>
          <a:p>
            <a:r>
              <a:rPr lang="en-US" sz="1100" b="1" i="1" dirty="0">
                <a:solidFill>
                  <a:schemeClr val="accent3"/>
                </a:solidFill>
              </a:rPr>
              <a:t>            return red;</a:t>
            </a:r>
          </a:p>
          <a:p>
            <a:r>
              <a:rPr lang="en-US" sz="1100" b="1" i="1" dirty="0">
                <a:solidFill>
                  <a:schemeClr val="accent3"/>
                </a:solidFill>
              </a:rPr>
              <a:t>        }</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getGreen</a:t>
            </a:r>
            <a:r>
              <a:rPr lang="en-US" sz="1100" b="1" i="1" dirty="0">
                <a:solidFill>
                  <a:schemeClr val="accent3"/>
                </a:solidFill>
              </a:rPr>
              <a:t>() {</a:t>
            </a:r>
          </a:p>
          <a:p>
            <a:r>
              <a:rPr lang="en-US" sz="1100" b="1" i="1" dirty="0">
                <a:solidFill>
                  <a:schemeClr val="accent3"/>
                </a:solidFill>
              </a:rPr>
              <a:t>            return green;</a:t>
            </a:r>
          </a:p>
          <a:p>
            <a:r>
              <a:rPr lang="en-US" sz="1100" b="1" i="1" dirty="0">
                <a:solidFill>
                  <a:schemeClr val="accent3"/>
                </a:solidFill>
              </a:rPr>
              <a:t>        }</a:t>
            </a:r>
          </a:p>
          <a:p>
            <a:r>
              <a:rPr lang="en-US" sz="1100" b="1" i="1" dirty="0">
                <a:solidFill>
                  <a:schemeClr val="accent3"/>
                </a:solidFill>
              </a:rPr>
              <a:t>        </a:t>
            </a:r>
            <a:r>
              <a:rPr lang="en-US" sz="1100" b="1" i="1" dirty="0" err="1">
                <a:solidFill>
                  <a:schemeClr val="accent3"/>
                </a:solidFill>
              </a:rPr>
              <a:t>int</a:t>
            </a:r>
            <a:r>
              <a:rPr lang="en-US" sz="1100" b="1" i="1" dirty="0">
                <a:solidFill>
                  <a:schemeClr val="accent3"/>
                </a:solidFill>
              </a:rPr>
              <a:t> </a:t>
            </a:r>
            <a:r>
              <a:rPr lang="en-US" sz="1100" b="1" i="1" dirty="0" err="1">
                <a:solidFill>
                  <a:schemeClr val="accent3"/>
                </a:solidFill>
              </a:rPr>
              <a:t>getBlue</a:t>
            </a:r>
            <a:r>
              <a:rPr lang="en-US" sz="1100" b="1" i="1" dirty="0">
                <a:solidFill>
                  <a:schemeClr val="accent3"/>
                </a:solidFill>
              </a:rPr>
              <a:t>() {</a:t>
            </a:r>
          </a:p>
          <a:p>
            <a:r>
              <a:rPr lang="en-US" sz="1100" b="1" i="1" dirty="0">
                <a:solidFill>
                  <a:schemeClr val="accent3"/>
                </a:solidFill>
              </a:rPr>
              <a:t>            return blue;</a:t>
            </a:r>
          </a:p>
          <a:p>
            <a:r>
              <a:rPr lang="en-US" sz="1100" b="1" i="1" dirty="0">
                <a:solidFill>
                  <a:schemeClr val="accent3"/>
                </a:solidFill>
              </a:rPr>
              <a:t>        }</a:t>
            </a:r>
          </a:p>
          <a:p>
            <a:r>
              <a:rPr lang="en-US" sz="1100" b="1" i="1" dirty="0">
                <a:solidFill>
                  <a:schemeClr val="accent3"/>
                </a:solidFill>
              </a:rPr>
              <a:t>    }</a:t>
            </a:r>
          </a:p>
          <a:p>
            <a:r>
              <a:rPr lang="en-US" sz="1100" b="1" i="1" dirty="0">
                <a:solidFill>
                  <a:schemeClr val="accent3"/>
                </a:solidFill>
              </a:rPr>
              <a:t>}</a:t>
            </a:r>
          </a:p>
          <a:p>
            <a:endParaRPr lang="en-US" sz="1100" b="1" i="1" dirty="0">
              <a:solidFill>
                <a:schemeClr val="accent3"/>
              </a:solidFill>
            </a:endParaRPr>
          </a:p>
          <a:p>
            <a:r>
              <a:rPr lang="en-US" sz="1100" b="1" i="1" dirty="0">
                <a:solidFill>
                  <a:schemeClr val="accent3"/>
                </a:solidFill>
              </a:rPr>
              <a:t>class Triangle implements Colorable {</a:t>
            </a:r>
          </a:p>
          <a:p>
            <a:r>
              <a:rPr lang="en-US" sz="1100" b="1" i="1" dirty="0">
                <a:solidFill>
                  <a:schemeClr val="accent3"/>
                </a:solidFill>
              </a:rPr>
              <a:t>    </a:t>
            </a:r>
          </a:p>
          <a:p>
            <a:r>
              <a:rPr lang="en-US" sz="1100" b="1" i="1" dirty="0">
                <a:solidFill>
                  <a:schemeClr val="accent3"/>
                </a:solidFill>
              </a:rPr>
              <a:t>    private Color </a:t>
            </a:r>
            <a:r>
              <a:rPr lang="en-US" sz="1100" b="1" i="1" dirty="0" err="1">
                <a:solidFill>
                  <a:schemeClr val="accent3"/>
                </a:solidFill>
              </a:rPr>
              <a:t>color</a:t>
            </a:r>
            <a:r>
              <a:rPr lang="en-US" sz="1100" b="1" i="1" dirty="0">
                <a:solidFill>
                  <a:schemeClr val="accent3"/>
                </a:solidFill>
              </a:rPr>
              <a:t>;</a:t>
            </a:r>
          </a:p>
          <a:p>
            <a:endParaRPr lang="en-US" sz="1100" b="1" i="1" dirty="0">
              <a:solidFill>
                <a:schemeClr val="accent3"/>
              </a:solidFill>
            </a:endParaRPr>
          </a:p>
          <a:p>
            <a:r>
              <a:rPr lang="en-US" sz="1100" b="1" i="1" dirty="0">
                <a:solidFill>
                  <a:schemeClr val="accent3"/>
                </a:solidFill>
              </a:rPr>
              <a:t>    // ...</a:t>
            </a:r>
          </a:p>
          <a:p>
            <a:r>
              <a:rPr lang="en-US" sz="1100" b="1" i="1" dirty="0">
                <a:solidFill>
                  <a:schemeClr val="accent3"/>
                </a:solidFill>
              </a:rPr>
              <a:t>    </a:t>
            </a:r>
          </a:p>
          <a:p>
            <a:r>
              <a:rPr lang="en-US" sz="1100" b="1" i="1" dirty="0">
                <a:solidFill>
                  <a:schemeClr val="accent3"/>
                </a:solidFill>
              </a:rPr>
              <a:t>    @Override</a:t>
            </a:r>
          </a:p>
          <a:p>
            <a:r>
              <a:rPr lang="en-US" sz="1100" b="1" i="1" dirty="0">
                <a:solidFill>
                  <a:schemeClr val="accent3"/>
                </a:solidFill>
              </a:rPr>
              <a:t>    public Color </a:t>
            </a:r>
            <a:r>
              <a:rPr lang="en-US" sz="1100" b="1" i="1" dirty="0" err="1">
                <a:solidFill>
                  <a:schemeClr val="accent3"/>
                </a:solidFill>
              </a:rPr>
              <a:t>getColor</a:t>
            </a:r>
            <a:r>
              <a:rPr lang="en-US" sz="1100" b="1" i="1" dirty="0">
                <a:solidFill>
                  <a:schemeClr val="accent3"/>
                </a:solidFill>
              </a:rPr>
              <a:t>() {</a:t>
            </a:r>
          </a:p>
          <a:p>
            <a:r>
              <a:rPr lang="en-US" sz="1100" b="1" i="1" dirty="0">
                <a:solidFill>
                  <a:schemeClr val="accent3"/>
                </a:solidFill>
              </a:rPr>
              <a:t>        return color;</a:t>
            </a:r>
          </a:p>
          <a:p>
            <a:r>
              <a:rPr lang="en-US" sz="1100" b="1" i="1" dirty="0">
                <a:solidFill>
                  <a:schemeClr val="accent3"/>
                </a:solidFill>
              </a:rPr>
              <a:t>    }</a:t>
            </a:r>
          </a:p>
          <a:p>
            <a:r>
              <a:rPr lang="en-US" sz="1100" b="1" i="1" dirty="0">
                <a:solidFill>
                  <a:schemeClr val="accent3"/>
                </a:solidFill>
              </a:rPr>
              <a:t>}</a:t>
            </a:r>
            <a:endParaRPr lang="ru-RU" sz="1100" b="1" i="1" dirty="0">
              <a:solidFill>
                <a:schemeClr val="accent3"/>
              </a:solidFill>
            </a:endParaRPr>
          </a:p>
        </p:txBody>
      </p:sp>
      <p:sp>
        <p:nvSpPr>
          <p:cNvPr id="3" name="Rectangle 2"/>
          <p:cNvSpPr/>
          <p:nvPr/>
        </p:nvSpPr>
        <p:spPr>
          <a:xfrm>
            <a:off x="4211960" y="620688"/>
            <a:ext cx="4572000" cy="1569660"/>
          </a:xfrm>
          <a:prstGeom prst="rect">
            <a:avLst/>
          </a:prstGeom>
        </p:spPr>
        <p:txBody>
          <a:bodyPr>
            <a:spAutoFit/>
          </a:bodyPr>
          <a:lstStyle/>
          <a:p>
            <a:pPr algn="just"/>
            <a:r>
              <a:rPr lang="ru-RU" sz="1600" b="1" i="1" dirty="0">
                <a:solidFill>
                  <a:schemeClr val="accent3"/>
                </a:solidFill>
              </a:rPr>
              <a:t>Поскольку такой класс является статическим, мы можем создать его экземпляр, не ссылаясь на объект объемлющего класса, а лишь указывая тип внешнего интерфейса или реализующего его класса.</a:t>
            </a:r>
          </a:p>
        </p:txBody>
      </p:sp>
      <p:sp>
        <p:nvSpPr>
          <p:cNvPr id="4" name="Rectangle 3"/>
          <p:cNvSpPr/>
          <p:nvPr/>
        </p:nvSpPr>
        <p:spPr>
          <a:xfrm>
            <a:off x="3635896" y="2708920"/>
            <a:ext cx="5148064" cy="830997"/>
          </a:xfrm>
          <a:prstGeom prst="rect">
            <a:avLst/>
          </a:prstGeom>
        </p:spPr>
        <p:txBody>
          <a:bodyPr wrap="square">
            <a:spAutoFit/>
          </a:bodyPr>
          <a:lstStyle/>
          <a:p>
            <a:r>
              <a:rPr lang="en-US" sz="1600" b="1" i="1" dirty="0" err="1">
                <a:solidFill>
                  <a:schemeClr val="accent4"/>
                </a:solidFill>
              </a:rPr>
              <a:t>Colorable.Color</a:t>
            </a:r>
            <a:r>
              <a:rPr lang="en-US" sz="1600" b="1" i="1" dirty="0">
                <a:solidFill>
                  <a:schemeClr val="accent4"/>
                </a:solidFill>
              </a:rPr>
              <a:t> color = new </a:t>
            </a:r>
            <a:r>
              <a:rPr lang="en-US" sz="1600" b="1" i="1" dirty="0" err="1">
                <a:solidFill>
                  <a:schemeClr val="accent4"/>
                </a:solidFill>
              </a:rPr>
              <a:t>Colorable.Color</a:t>
            </a:r>
            <a:r>
              <a:rPr lang="en-US" sz="1600" b="1" i="1" dirty="0">
                <a:solidFill>
                  <a:schemeClr val="accent4"/>
                </a:solidFill>
              </a:rPr>
              <a:t>(0, 0, 0);</a:t>
            </a:r>
          </a:p>
          <a:p>
            <a:r>
              <a:rPr lang="en-US" sz="1600" b="1" i="1" dirty="0">
                <a:solidFill>
                  <a:schemeClr val="accent4"/>
                </a:solidFill>
              </a:rPr>
              <a:t>color = new </a:t>
            </a:r>
            <a:r>
              <a:rPr lang="en-US" sz="1600" b="1" i="1" dirty="0" err="1">
                <a:solidFill>
                  <a:schemeClr val="accent4"/>
                </a:solidFill>
              </a:rPr>
              <a:t>Triangle.Color</a:t>
            </a:r>
            <a:r>
              <a:rPr lang="en-US" sz="1600" b="1" i="1" dirty="0">
                <a:solidFill>
                  <a:schemeClr val="accent4"/>
                </a:solidFill>
              </a:rPr>
              <a:t>(255, 255, 255);</a:t>
            </a:r>
            <a:endParaRPr lang="ru-RU" sz="1600" b="1" i="1" dirty="0">
              <a:solidFill>
                <a:schemeClr val="accent4"/>
              </a:solidFill>
            </a:endParaRPr>
          </a:p>
        </p:txBody>
      </p:sp>
    </p:spTree>
    <p:extLst>
      <p:ext uri="{BB962C8B-B14F-4D97-AF65-F5344CB8AC3E}">
        <p14:creationId xmlns:p14="http://schemas.microsoft.com/office/powerpoint/2010/main" val="20748802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76672"/>
            <a:ext cx="6412333" cy="461665"/>
          </a:xfrm>
          <a:prstGeom prst="rect">
            <a:avLst/>
          </a:prstGeom>
        </p:spPr>
        <p:txBody>
          <a:bodyPr wrap="none">
            <a:spAutoFit/>
          </a:bodyPr>
          <a:lstStyle/>
          <a:p>
            <a:r>
              <a:rPr lang="ru-RU" sz="2400" b="1" i="1" dirty="0" err="1">
                <a:solidFill>
                  <a:schemeClr val="accent3"/>
                </a:solidFill>
              </a:rPr>
              <a:t>Коварианты</a:t>
            </a:r>
            <a:r>
              <a:rPr lang="ru-RU" sz="2400" b="1" i="1" dirty="0">
                <a:solidFill>
                  <a:schemeClr val="accent3"/>
                </a:solidFill>
              </a:rPr>
              <a:t> возвращаемых типов.</a:t>
            </a:r>
          </a:p>
        </p:txBody>
      </p:sp>
      <p:sp>
        <p:nvSpPr>
          <p:cNvPr id="3" name="Rectangle 2"/>
          <p:cNvSpPr/>
          <p:nvPr/>
        </p:nvSpPr>
        <p:spPr>
          <a:xfrm>
            <a:off x="535008" y="1124744"/>
            <a:ext cx="8141448" cy="1077218"/>
          </a:xfrm>
          <a:prstGeom prst="rect">
            <a:avLst/>
          </a:prstGeom>
        </p:spPr>
        <p:txBody>
          <a:bodyPr wrap="square">
            <a:spAutoFit/>
          </a:bodyPr>
          <a:lstStyle/>
          <a:p>
            <a:r>
              <a:rPr lang="ru-RU" sz="1600" b="1" i="1" dirty="0">
                <a:solidFill>
                  <a:schemeClr val="accent3"/>
                </a:solidFill>
              </a:rPr>
              <a:t>Начиная с </a:t>
            </a:r>
            <a:r>
              <a:rPr lang="ru-RU" sz="1600" b="1" i="1" dirty="0" err="1">
                <a:solidFill>
                  <a:schemeClr val="accent3"/>
                </a:solidFill>
              </a:rPr>
              <a:t>Java</a:t>
            </a:r>
            <a:r>
              <a:rPr lang="ru-RU" sz="1600" b="1" i="1" dirty="0">
                <a:solidFill>
                  <a:schemeClr val="accent3"/>
                </a:solidFill>
              </a:rPr>
              <a:t> SE 5 типы возвращаемых результатов из методов </a:t>
            </a:r>
            <a:r>
              <a:rPr lang="ru-RU" sz="1600" b="1" i="1" dirty="0" err="1">
                <a:solidFill>
                  <a:schemeClr val="accent3"/>
                </a:solidFill>
              </a:rPr>
              <a:t>ковариантны</a:t>
            </a:r>
            <a:r>
              <a:rPr lang="ru-RU" sz="1600" b="1" i="1" dirty="0">
                <a:solidFill>
                  <a:schemeClr val="accent3"/>
                </a:solidFill>
              </a:rPr>
              <a:t> (</a:t>
            </a:r>
            <a:r>
              <a:rPr lang="ru-RU" sz="1600" b="1" i="1" dirty="0" err="1">
                <a:solidFill>
                  <a:schemeClr val="accent3"/>
                </a:solidFill>
              </a:rPr>
              <a:t>covariant</a:t>
            </a:r>
            <a:r>
              <a:rPr lang="ru-RU" sz="1600" b="1" i="1" dirty="0">
                <a:solidFill>
                  <a:schemeClr val="accent3"/>
                </a:solidFill>
              </a:rPr>
              <a:t>). Это означает, что мы можем в перекрытом методе (</a:t>
            </a:r>
            <a:r>
              <a:rPr lang="ru-RU" sz="1600" b="1" i="1" dirty="0" err="1">
                <a:solidFill>
                  <a:schemeClr val="accent3"/>
                </a:solidFill>
              </a:rPr>
              <a:t>overriden</a:t>
            </a:r>
            <a:r>
              <a:rPr lang="ru-RU" sz="1600" b="1" i="1" dirty="0">
                <a:solidFill>
                  <a:schemeClr val="accent3"/>
                </a:solidFill>
              </a:rPr>
              <a:t>) в качестве типа результата использовать подтип результата перекрываемого метода.</a:t>
            </a:r>
          </a:p>
        </p:txBody>
      </p:sp>
      <p:sp>
        <p:nvSpPr>
          <p:cNvPr id="4" name="Rectangle 3"/>
          <p:cNvSpPr/>
          <p:nvPr/>
        </p:nvSpPr>
        <p:spPr>
          <a:xfrm>
            <a:off x="1619672" y="2636912"/>
            <a:ext cx="6408712" cy="3046988"/>
          </a:xfrm>
          <a:prstGeom prst="rect">
            <a:avLst/>
          </a:prstGeom>
        </p:spPr>
        <p:txBody>
          <a:bodyPr wrap="square">
            <a:spAutoFit/>
          </a:bodyPr>
          <a:lstStyle/>
          <a:p>
            <a:r>
              <a:rPr lang="en-US" sz="1600" b="1" i="1" dirty="0">
                <a:solidFill>
                  <a:schemeClr val="accent3"/>
                </a:solidFill>
              </a:rPr>
              <a:t>class Covariance implements </a:t>
            </a:r>
            <a:r>
              <a:rPr lang="en-US" sz="1600" b="1" i="1" dirty="0" err="1">
                <a:solidFill>
                  <a:schemeClr val="accent3"/>
                </a:solidFill>
              </a:rPr>
              <a:t>Cloneable</a:t>
            </a:r>
            <a:r>
              <a:rPr lang="en-US" sz="1600" b="1" i="1" dirty="0">
                <a:solidFill>
                  <a:schemeClr val="accent3"/>
                </a:solidFill>
              </a:rPr>
              <a:t> {</a:t>
            </a:r>
          </a:p>
          <a:p>
            <a:r>
              <a:rPr lang="en-US" sz="1600" b="1" i="1" dirty="0">
                <a:solidFill>
                  <a:schemeClr val="accent3"/>
                </a:solidFill>
              </a:rPr>
              <a:t>    @Override</a:t>
            </a:r>
          </a:p>
          <a:p>
            <a:r>
              <a:rPr lang="en-US" sz="1600" b="1" i="1" dirty="0">
                <a:solidFill>
                  <a:schemeClr val="accent3"/>
                </a:solidFill>
              </a:rPr>
              <a:t>    public Covariance clone() {</a:t>
            </a:r>
          </a:p>
          <a:p>
            <a:r>
              <a:rPr lang="en-US" sz="1600" b="1" i="1" dirty="0">
                <a:solidFill>
                  <a:schemeClr val="accent3"/>
                </a:solidFill>
              </a:rPr>
              <a:t>        Object cloned = null;</a:t>
            </a:r>
          </a:p>
          <a:p>
            <a:r>
              <a:rPr lang="en-US" sz="1600" b="1" i="1" dirty="0">
                <a:solidFill>
                  <a:schemeClr val="accent3"/>
                </a:solidFill>
              </a:rPr>
              <a:t>        try {</a:t>
            </a:r>
          </a:p>
          <a:p>
            <a:r>
              <a:rPr lang="en-US" sz="1600" b="1" i="1" dirty="0">
                <a:solidFill>
                  <a:schemeClr val="accent3"/>
                </a:solidFill>
              </a:rPr>
              <a:t>            cloned = </a:t>
            </a:r>
            <a:r>
              <a:rPr lang="en-US" sz="1600" b="1" i="1" dirty="0" err="1">
                <a:solidFill>
                  <a:schemeClr val="accent3"/>
                </a:solidFill>
              </a:rPr>
              <a:t>super.clone</a:t>
            </a:r>
            <a:r>
              <a:rPr lang="en-US" sz="1600" b="1" i="1" dirty="0">
                <a:solidFill>
                  <a:schemeClr val="accent3"/>
                </a:solidFill>
              </a:rPr>
              <a:t>();</a:t>
            </a:r>
          </a:p>
          <a:p>
            <a:r>
              <a:rPr lang="en-US" sz="1600" b="1" i="1" dirty="0">
                <a:solidFill>
                  <a:schemeClr val="accent3"/>
                </a:solidFill>
              </a:rPr>
              <a:t>        } catch (</a:t>
            </a:r>
            <a:r>
              <a:rPr lang="en-US" sz="1600" b="1" i="1" dirty="0" err="1">
                <a:solidFill>
                  <a:schemeClr val="accent3"/>
                </a:solidFill>
              </a:rPr>
              <a:t>CloneNotSupportedException</a:t>
            </a:r>
            <a:r>
              <a:rPr lang="en-US" sz="1600" b="1" i="1" dirty="0">
                <a:solidFill>
                  <a:schemeClr val="accent3"/>
                </a:solidFill>
              </a:rPr>
              <a:t> </a:t>
            </a:r>
            <a:r>
              <a:rPr lang="en-US" sz="1600" b="1" i="1" dirty="0" err="1">
                <a:solidFill>
                  <a:schemeClr val="accent3"/>
                </a:solidFill>
              </a:rPr>
              <a:t>exc</a:t>
            </a:r>
            <a:r>
              <a:rPr lang="en-US" sz="1600" b="1" i="1" dirty="0">
                <a:solidFill>
                  <a:schemeClr val="accent3"/>
                </a:solidFill>
              </a:rPr>
              <a:t>) {</a:t>
            </a:r>
          </a:p>
          <a:p>
            <a:r>
              <a:rPr lang="en-US" sz="1600" b="1" i="1" dirty="0">
                <a:solidFill>
                  <a:schemeClr val="accent3"/>
                </a:solidFill>
              </a:rPr>
              <a:t>            // </a:t>
            </a:r>
            <a:r>
              <a:rPr lang="ru-RU" sz="1600" b="1" i="1" dirty="0">
                <a:solidFill>
                  <a:schemeClr val="accent3"/>
                </a:solidFill>
              </a:rPr>
              <a:t>В данном примере недостижимо.</a:t>
            </a:r>
          </a:p>
          <a:p>
            <a:r>
              <a:rPr lang="ru-RU" sz="1600" b="1" i="1" dirty="0">
                <a:solidFill>
                  <a:schemeClr val="accent3"/>
                </a:solidFill>
              </a:rPr>
              <a:t>        }</a:t>
            </a:r>
          </a:p>
          <a:p>
            <a:r>
              <a:rPr lang="ru-RU" sz="1600" b="1" i="1" dirty="0">
                <a:solidFill>
                  <a:schemeClr val="accent3"/>
                </a:solidFill>
              </a:rPr>
              <a:t>        </a:t>
            </a:r>
            <a:r>
              <a:rPr lang="en-US" sz="1600" b="1" i="1" dirty="0">
                <a:solidFill>
                  <a:schemeClr val="accent3"/>
                </a:solidFill>
              </a:rPr>
              <a:t>return (Covariance)cloned;</a:t>
            </a:r>
          </a:p>
          <a:p>
            <a:r>
              <a:rPr lang="en-US" sz="1600" b="1" i="1" dirty="0">
                <a:solidFill>
                  <a:schemeClr val="accent3"/>
                </a:solidFill>
              </a:rPr>
              <a:t>    }</a:t>
            </a: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38779004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76672"/>
            <a:ext cx="8208912" cy="5909310"/>
          </a:xfrm>
          <a:prstGeom prst="rect">
            <a:avLst/>
          </a:prstGeom>
        </p:spPr>
        <p:txBody>
          <a:bodyPr wrap="square">
            <a:spAutoFit/>
          </a:bodyPr>
          <a:lstStyle/>
          <a:p>
            <a:r>
              <a:rPr lang="ru-RU" b="1" i="1" dirty="0">
                <a:solidFill>
                  <a:schemeClr val="accent3"/>
                </a:solidFill>
              </a:rPr>
              <a:t>Метод </a:t>
            </a:r>
            <a:r>
              <a:rPr lang="en-US" b="1" i="1" dirty="0" err="1">
                <a:solidFill>
                  <a:schemeClr val="accent3"/>
                </a:solidFill>
              </a:rPr>
              <a:t>Object.clone</a:t>
            </a:r>
            <a:r>
              <a:rPr lang="en-US" b="1" i="1" dirty="0">
                <a:solidFill>
                  <a:schemeClr val="accent3"/>
                </a:solidFill>
              </a:rPr>
              <a:t>() </a:t>
            </a:r>
            <a:r>
              <a:rPr lang="ru-RU" b="1" i="1" dirty="0">
                <a:solidFill>
                  <a:schemeClr val="accent3"/>
                </a:solidFill>
              </a:rPr>
              <a:t>имеет такую сигнатуру:</a:t>
            </a:r>
          </a:p>
          <a:p>
            <a:endParaRPr lang="ru-RU" b="1" i="1" dirty="0">
              <a:solidFill>
                <a:schemeClr val="accent3"/>
              </a:solidFill>
            </a:endParaRPr>
          </a:p>
          <a:p>
            <a:r>
              <a:rPr lang="ru-RU" b="1" i="1" dirty="0">
                <a:solidFill>
                  <a:schemeClr val="accent3"/>
                </a:solidFill>
              </a:rPr>
              <a:t>    </a:t>
            </a:r>
            <a:r>
              <a:rPr lang="en-US" b="1" i="1" dirty="0">
                <a:solidFill>
                  <a:schemeClr val="accent4"/>
                </a:solidFill>
              </a:rPr>
              <a:t>protected Object clone()</a:t>
            </a:r>
          </a:p>
          <a:p>
            <a:endParaRPr lang="en-US" b="1" i="1" dirty="0">
              <a:solidFill>
                <a:schemeClr val="accent3"/>
              </a:solidFill>
            </a:endParaRPr>
          </a:p>
          <a:p>
            <a:endParaRPr lang="en-US" b="1" i="1" dirty="0">
              <a:solidFill>
                <a:schemeClr val="accent3"/>
              </a:solidFill>
            </a:endParaRPr>
          </a:p>
          <a:p>
            <a:pPr algn="just"/>
            <a:endParaRPr lang="en-US" b="1" i="1" dirty="0">
              <a:solidFill>
                <a:schemeClr val="accent3"/>
              </a:solidFill>
            </a:endParaRPr>
          </a:p>
          <a:p>
            <a:pPr algn="just"/>
            <a:r>
              <a:rPr lang="ru-RU" b="1" i="1" dirty="0">
                <a:solidFill>
                  <a:schemeClr val="accent3"/>
                </a:solidFill>
              </a:rPr>
              <a:t>Заметьте, возвращаемый тип изменён с </a:t>
            </a:r>
            <a:r>
              <a:rPr lang="en-US" b="1" i="1" dirty="0">
                <a:solidFill>
                  <a:schemeClr val="accent3"/>
                </a:solidFill>
              </a:rPr>
              <a:t>Object </a:t>
            </a:r>
            <a:r>
              <a:rPr lang="ru-RU" b="1" i="1" dirty="0">
                <a:solidFill>
                  <a:schemeClr val="accent3"/>
                </a:solidFill>
              </a:rPr>
              <a:t>на </a:t>
            </a:r>
            <a:r>
              <a:rPr lang="en-US" b="1" i="1" dirty="0">
                <a:solidFill>
                  <a:schemeClr val="accent3"/>
                </a:solidFill>
              </a:rPr>
              <a:t>Covariance. </a:t>
            </a:r>
            <a:r>
              <a:rPr lang="ru-RU" b="1" i="1" dirty="0">
                <a:solidFill>
                  <a:schemeClr val="accent3"/>
                </a:solidFill>
              </a:rPr>
              <a:t>Теперь, к примеру, нет нужды приводить результат работы метода </a:t>
            </a:r>
            <a:r>
              <a:rPr lang="en-US" b="1" i="1" dirty="0">
                <a:solidFill>
                  <a:schemeClr val="accent3"/>
                </a:solidFill>
              </a:rPr>
              <a:t>clone() </a:t>
            </a:r>
            <a:r>
              <a:rPr lang="ru-RU" b="1" i="1" dirty="0">
                <a:solidFill>
                  <a:schemeClr val="accent3"/>
                </a:solidFill>
              </a:rPr>
              <a:t>к действительному типу объекта, как это требовалось в ранних версиях </a:t>
            </a:r>
            <a:r>
              <a:rPr lang="en-US" b="1" i="1" dirty="0">
                <a:solidFill>
                  <a:schemeClr val="accent3"/>
                </a:solidFill>
              </a:rPr>
              <a:t>JDK. </a:t>
            </a:r>
            <a:r>
              <a:rPr lang="ru-RU" b="1" i="1" dirty="0">
                <a:solidFill>
                  <a:schemeClr val="accent3"/>
                </a:solidFill>
              </a:rPr>
              <a:t>Вместо этого кода:</a:t>
            </a:r>
          </a:p>
          <a:p>
            <a:endParaRPr lang="ru-RU" b="1" i="1" dirty="0">
              <a:solidFill>
                <a:schemeClr val="accent3"/>
              </a:solidFill>
            </a:endParaRPr>
          </a:p>
          <a:p>
            <a:r>
              <a:rPr lang="en-US" b="1" i="1" dirty="0">
                <a:solidFill>
                  <a:schemeClr val="accent3"/>
                </a:solidFill>
              </a:rPr>
              <a:t>Covariance foo = new Covariance();</a:t>
            </a:r>
          </a:p>
          <a:p>
            <a:r>
              <a:rPr lang="en-US" b="1" i="1" dirty="0">
                <a:solidFill>
                  <a:schemeClr val="accent3"/>
                </a:solidFill>
              </a:rPr>
              <a:t>Covariance bar = (Covariance)</a:t>
            </a:r>
            <a:r>
              <a:rPr lang="en-US" b="1" i="1" dirty="0" err="1">
                <a:solidFill>
                  <a:schemeClr val="accent3"/>
                </a:solidFill>
              </a:rPr>
              <a:t>foo.clone</a:t>
            </a:r>
            <a:r>
              <a:rPr lang="en-US" b="1" i="1" dirty="0">
                <a:solidFill>
                  <a:schemeClr val="accent3"/>
                </a:solidFill>
              </a:rPr>
              <a:t>();</a:t>
            </a:r>
          </a:p>
          <a:p>
            <a:endParaRPr lang="en-US" b="1" i="1" dirty="0">
              <a:solidFill>
                <a:schemeClr val="accent3"/>
              </a:solidFill>
            </a:endParaRPr>
          </a:p>
          <a:p>
            <a:endParaRPr lang="en-US" b="1" i="1" dirty="0">
              <a:solidFill>
                <a:schemeClr val="accent3"/>
              </a:solidFill>
            </a:endParaRPr>
          </a:p>
          <a:p>
            <a:endParaRPr lang="en-US" b="1" i="1" dirty="0">
              <a:solidFill>
                <a:schemeClr val="accent3"/>
              </a:solidFill>
            </a:endParaRPr>
          </a:p>
          <a:p>
            <a:r>
              <a:rPr lang="ru-RU" b="1" i="1" dirty="0">
                <a:solidFill>
                  <a:schemeClr val="accent3"/>
                </a:solidFill>
              </a:rPr>
              <a:t>Мы можем смело писать код следующий:</a:t>
            </a:r>
          </a:p>
          <a:p>
            <a:endParaRPr lang="ru-RU" b="1" i="1" dirty="0">
              <a:solidFill>
                <a:schemeClr val="accent4"/>
              </a:solidFill>
            </a:endParaRPr>
          </a:p>
          <a:p>
            <a:r>
              <a:rPr lang="en-US" b="1" i="1" dirty="0">
                <a:solidFill>
                  <a:schemeClr val="accent4"/>
                </a:solidFill>
              </a:rPr>
              <a:t>Covariance foo = new Covariance();</a:t>
            </a:r>
          </a:p>
          <a:p>
            <a:r>
              <a:rPr lang="en-US" b="1" i="1" dirty="0">
                <a:solidFill>
                  <a:schemeClr val="accent4"/>
                </a:solidFill>
              </a:rPr>
              <a:t>Covariance bar = </a:t>
            </a:r>
            <a:r>
              <a:rPr lang="en-US" b="1" i="1" dirty="0" err="1">
                <a:solidFill>
                  <a:schemeClr val="accent4"/>
                </a:solidFill>
              </a:rPr>
              <a:t>foo.clone</a:t>
            </a:r>
            <a:r>
              <a:rPr lang="en-US" b="1" i="1" dirty="0">
                <a:solidFill>
                  <a:schemeClr val="accent4"/>
                </a:solidFill>
              </a:rPr>
              <a:t>();</a:t>
            </a:r>
            <a:endParaRPr lang="ru-RU" b="1" i="1" dirty="0">
              <a:solidFill>
                <a:schemeClr val="accent4"/>
              </a:solidFill>
            </a:endParaRPr>
          </a:p>
        </p:txBody>
      </p:sp>
    </p:spTree>
    <p:extLst>
      <p:ext uri="{BB962C8B-B14F-4D97-AF65-F5344CB8AC3E}">
        <p14:creationId xmlns:p14="http://schemas.microsoft.com/office/powerpoint/2010/main" val="597329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1680" y="2060848"/>
            <a:ext cx="6408712" cy="2308324"/>
          </a:xfrm>
          <a:prstGeom prst="rect">
            <a:avLst/>
          </a:prstGeom>
        </p:spPr>
        <p:txBody>
          <a:bodyPr wrap="square">
            <a:spAutoFit/>
          </a:bodyPr>
          <a:lstStyle/>
          <a:p>
            <a:r>
              <a:rPr lang="en-US" b="1" i="1" dirty="0">
                <a:solidFill>
                  <a:schemeClr val="accent4"/>
                </a:solidFill>
              </a:rPr>
              <a:t>final </a:t>
            </a:r>
            <a:r>
              <a:rPr lang="en-US" b="1" i="1" dirty="0" err="1">
                <a:solidFill>
                  <a:schemeClr val="accent3"/>
                </a:solidFill>
              </a:rPr>
              <a:t>int</a:t>
            </a:r>
            <a:r>
              <a:rPr lang="en-US" b="1" i="1" dirty="0">
                <a:solidFill>
                  <a:schemeClr val="accent3"/>
                </a:solidFill>
              </a:rPr>
              <a:t>[] array = {1, 2, 3, 4, 5};</a:t>
            </a:r>
          </a:p>
          <a:p>
            <a:r>
              <a:rPr lang="en-US" b="1" i="1" dirty="0">
                <a:solidFill>
                  <a:schemeClr val="accent3"/>
                </a:solidFill>
              </a:rPr>
              <a:t>new Object() {</a:t>
            </a:r>
          </a:p>
          <a:p>
            <a:r>
              <a:rPr lang="en-US" b="1" i="1" dirty="0">
                <a:solidFill>
                  <a:schemeClr val="accent3"/>
                </a:solidFill>
              </a:rPr>
              <a:t>    void twice() {</a:t>
            </a:r>
          </a:p>
          <a:p>
            <a:r>
              <a:rPr lang="en-US" b="1" i="1" dirty="0">
                <a:solidFill>
                  <a:schemeClr val="accent3"/>
                </a:solidFill>
              </a:rPr>
              <a:t>        for (</a:t>
            </a:r>
            <a:r>
              <a:rPr lang="en-US" b="1" i="1" dirty="0" err="1">
                <a:solidFill>
                  <a:schemeClr val="accent3"/>
                </a:solidFill>
              </a:rPr>
              <a:t>int</a:t>
            </a:r>
            <a:r>
              <a:rPr lang="en-US" b="1" i="1" dirty="0">
                <a:solidFill>
                  <a:schemeClr val="accent3"/>
                </a:solidFill>
              </a:rPr>
              <a:t> </a:t>
            </a:r>
            <a:r>
              <a:rPr lang="en-US" b="1" i="1" dirty="0" err="1">
                <a:solidFill>
                  <a:schemeClr val="accent3"/>
                </a:solidFill>
              </a:rPr>
              <a:t>i</a:t>
            </a:r>
            <a:r>
              <a:rPr lang="en-US" b="1" i="1" dirty="0">
                <a:solidFill>
                  <a:schemeClr val="accent3"/>
                </a:solidFill>
              </a:rPr>
              <a:t> = 0; </a:t>
            </a:r>
            <a:r>
              <a:rPr lang="en-US" b="1" i="1" dirty="0" err="1">
                <a:solidFill>
                  <a:schemeClr val="accent3"/>
                </a:solidFill>
              </a:rPr>
              <a:t>i</a:t>
            </a:r>
            <a:r>
              <a:rPr lang="en-US" b="1" i="1" dirty="0">
                <a:solidFill>
                  <a:schemeClr val="accent3"/>
                </a:solidFill>
              </a:rPr>
              <a:t> &lt; </a:t>
            </a:r>
            <a:r>
              <a:rPr lang="en-US" b="1" i="1" dirty="0" err="1">
                <a:solidFill>
                  <a:schemeClr val="accent3"/>
                </a:solidFill>
              </a:rPr>
              <a:t>array.length</a:t>
            </a:r>
            <a:r>
              <a:rPr lang="en-US" b="1" i="1" dirty="0">
                <a:solidFill>
                  <a:schemeClr val="accent3"/>
                </a:solidFill>
              </a:rPr>
              <a:t>; ++</a:t>
            </a:r>
            <a:r>
              <a:rPr lang="en-US" b="1" i="1" dirty="0" err="1">
                <a:solidFill>
                  <a:schemeClr val="accent3"/>
                </a:solidFill>
              </a:rPr>
              <a:t>i</a:t>
            </a:r>
            <a:r>
              <a:rPr lang="en-US" b="1" i="1" dirty="0">
                <a:solidFill>
                  <a:schemeClr val="accent3"/>
                </a:solidFill>
              </a:rPr>
              <a:t>) {</a:t>
            </a:r>
          </a:p>
          <a:p>
            <a:r>
              <a:rPr lang="en-US" b="1" i="1" dirty="0">
                <a:solidFill>
                  <a:schemeClr val="accent3"/>
                </a:solidFill>
              </a:rPr>
              <a:t>            array[</a:t>
            </a:r>
            <a:r>
              <a:rPr lang="en-US" b="1" i="1" dirty="0" err="1">
                <a:solidFill>
                  <a:schemeClr val="accent3"/>
                </a:solidFill>
              </a:rPr>
              <a:t>i</a:t>
            </a:r>
            <a:r>
              <a:rPr lang="en-US" b="1" i="1" dirty="0">
                <a:solidFill>
                  <a:schemeClr val="accent3"/>
                </a:solidFill>
              </a:rPr>
              <a:t>] *= 2;</a:t>
            </a:r>
          </a:p>
          <a:p>
            <a:r>
              <a:rPr lang="en-US" b="1" i="1" dirty="0">
                <a:solidFill>
                  <a:schemeClr val="accent3"/>
                </a:solidFill>
              </a:rPr>
              <a:t>        }</a:t>
            </a:r>
          </a:p>
          <a:p>
            <a:r>
              <a:rPr lang="en-US" b="1" i="1" dirty="0">
                <a:solidFill>
                  <a:schemeClr val="accent3"/>
                </a:solidFill>
              </a:rPr>
              <a:t>    }</a:t>
            </a:r>
          </a:p>
          <a:p>
            <a:r>
              <a:rPr lang="en-US" b="1" i="1" dirty="0">
                <a:solidFill>
                  <a:schemeClr val="accent3"/>
                </a:solidFill>
              </a:rPr>
              <a:t>}.twice();</a:t>
            </a:r>
            <a:endParaRPr lang="ru-RU" b="1" i="1" dirty="0">
              <a:solidFill>
                <a:schemeClr val="accent3"/>
              </a:solidFill>
            </a:endParaRPr>
          </a:p>
        </p:txBody>
      </p:sp>
      <p:sp>
        <p:nvSpPr>
          <p:cNvPr id="3" name="Rectangle 2"/>
          <p:cNvSpPr/>
          <p:nvPr/>
        </p:nvSpPr>
        <p:spPr>
          <a:xfrm>
            <a:off x="467544" y="332656"/>
            <a:ext cx="8352928" cy="830997"/>
          </a:xfrm>
          <a:prstGeom prst="rect">
            <a:avLst/>
          </a:prstGeom>
        </p:spPr>
        <p:txBody>
          <a:bodyPr wrap="square">
            <a:spAutoFit/>
          </a:bodyPr>
          <a:lstStyle/>
          <a:p>
            <a:r>
              <a:rPr lang="ru-RU" sz="2400" b="1" i="1" dirty="0">
                <a:solidFill>
                  <a:schemeClr val="accent3"/>
                </a:solidFill>
              </a:rPr>
              <a:t>Модификация данных из внутренних классов.</a:t>
            </a:r>
          </a:p>
        </p:txBody>
      </p:sp>
    </p:spTree>
    <p:extLst>
      <p:ext uri="{BB962C8B-B14F-4D97-AF65-F5344CB8AC3E}">
        <p14:creationId xmlns:p14="http://schemas.microsoft.com/office/powerpoint/2010/main" val="199806134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404664"/>
            <a:ext cx="5179623" cy="461665"/>
          </a:xfrm>
          <a:prstGeom prst="rect">
            <a:avLst/>
          </a:prstGeom>
        </p:spPr>
        <p:txBody>
          <a:bodyPr wrap="none">
            <a:spAutoFit/>
          </a:bodyPr>
          <a:lstStyle/>
          <a:p>
            <a:r>
              <a:rPr lang="ru-RU" sz="2400" b="1" i="1" dirty="0">
                <a:solidFill>
                  <a:schemeClr val="accent3"/>
                </a:solidFill>
              </a:rPr>
              <a:t>Инициализация коллекций.</a:t>
            </a:r>
          </a:p>
        </p:txBody>
      </p:sp>
      <p:sp>
        <p:nvSpPr>
          <p:cNvPr id="3" name="Rectangle 2"/>
          <p:cNvSpPr/>
          <p:nvPr/>
        </p:nvSpPr>
        <p:spPr>
          <a:xfrm>
            <a:off x="431032" y="980728"/>
            <a:ext cx="8317432" cy="5262979"/>
          </a:xfrm>
          <a:prstGeom prst="rect">
            <a:avLst/>
          </a:prstGeom>
        </p:spPr>
        <p:txBody>
          <a:bodyPr wrap="square">
            <a:spAutoFit/>
          </a:bodyPr>
          <a:lstStyle/>
          <a:p>
            <a:r>
              <a:rPr lang="en-US" sz="1200" b="1" i="1" dirty="0">
                <a:solidFill>
                  <a:schemeClr val="accent4"/>
                </a:solidFill>
              </a:rPr>
              <a:t>List&lt;Integer&gt; </a:t>
            </a:r>
            <a:r>
              <a:rPr lang="en-US" sz="1200" b="1" i="1" dirty="0" err="1">
                <a:solidFill>
                  <a:schemeClr val="accent4"/>
                </a:solidFill>
              </a:rPr>
              <a:t>theNumbers</a:t>
            </a:r>
            <a:r>
              <a:rPr lang="en-US" sz="1200" b="1" i="1" dirty="0">
                <a:solidFill>
                  <a:schemeClr val="accent4"/>
                </a:solidFill>
              </a:rPr>
              <a:t> = new </a:t>
            </a:r>
            <a:r>
              <a:rPr lang="en-US" sz="1200" b="1" i="1" dirty="0" err="1">
                <a:solidFill>
                  <a:schemeClr val="accent4"/>
                </a:solidFill>
              </a:rPr>
              <a:t>LinkedList</a:t>
            </a:r>
            <a:r>
              <a:rPr lang="en-US" sz="1200" b="1" i="1" dirty="0">
                <a:solidFill>
                  <a:schemeClr val="accent4"/>
                </a:solidFill>
              </a:rPr>
              <a:t>&lt;Integer&gt;();</a:t>
            </a:r>
          </a:p>
          <a:p>
            <a:r>
              <a:rPr lang="en-US" sz="1200" b="1" i="1" dirty="0" err="1">
                <a:solidFill>
                  <a:schemeClr val="accent4"/>
                </a:solidFill>
              </a:rPr>
              <a:t>Collections.addAll</a:t>
            </a:r>
            <a:r>
              <a:rPr lang="en-US" sz="1200" b="1" i="1" dirty="0">
                <a:solidFill>
                  <a:schemeClr val="accent4"/>
                </a:solidFill>
              </a:rPr>
              <a:t>(</a:t>
            </a:r>
            <a:r>
              <a:rPr lang="en-US" sz="1200" b="1" i="1" dirty="0" err="1">
                <a:solidFill>
                  <a:schemeClr val="accent4"/>
                </a:solidFill>
              </a:rPr>
              <a:t>theNumbers</a:t>
            </a:r>
            <a:r>
              <a:rPr lang="en-US" sz="1200" b="1" i="1" dirty="0">
                <a:solidFill>
                  <a:schemeClr val="accent4"/>
                </a:solidFill>
              </a:rPr>
              <a:t>, 4, 8, 15, 16, 23, 42);</a:t>
            </a:r>
          </a:p>
          <a:p>
            <a:endParaRPr lang="en-US" sz="1200" b="1" dirty="0"/>
          </a:p>
          <a:p>
            <a:r>
              <a:rPr lang="ru-RU" sz="1200" b="1" i="1" dirty="0">
                <a:solidFill>
                  <a:schemeClr val="accent3"/>
                </a:solidFill>
              </a:rPr>
              <a:t>Но этот код занимает две строки вместо одной и не кажется логически связанным. Можно использовать сторонние библиотеки, такие как </a:t>
            </a:r>
            <a:r>
              <a:rPr lang="en-US" sz="1200" b="1" i="1" dirty="0">
                <a:solidFill>
                  <a:schemeClr val="accent3"/>
                </a:solidFill>
              </a:rPr>
              <a:t>Google Collections, </a:t>
            </a:r>
            <a:r>
              <a:rPr lang="ru-RU" sz="1200" b="1" i="1" dirty="0">
                <a:solidFill>
                  <a:schemeClr val="accent3"/>
                </a:solidFill>
              </a:rPr>
              <a:t>или изобрести свой велосипед, но есть и более опрятный вариант:</a:t>
            </a:r>
          </a:p>
          <a:p>
            <a:endParaRPr lang="ru-RU" sz="1200" b="1" dirty="0"/>
          </a:p>
          <a:p>
            <a:r>
              <a:rPr lang="en-US" sz="1200" b="1" i="1" dirty="0">
                <a:solidFill>
                  <a:schemeClr val="accent4"/>
                </a:solidFill>
              </a:rPr>
              <a:t>List&lt;Integer&gt; </a:t>
            </a:r>
            <a:r>
              <a:rPr lang="en-US" sz="1200" b="1" i="1" dirty="0" err="1">
                <a:solidFill>
                  <a:schemeClr val="accent4"/>
                </a:solidFill>
              </a:rPr>
              <a:t>theNumbers</a:t>
            </a:r>
            <a:r>
              <a:rPr lang="en-US" sz="1200" b="1" i="1" dirty="0">
                <a:solidFill>
                  <a:schemeClr val="accent4"/>
                </a:solidFill>
              </a:rPr>
              <a:t> = new </a:t>
            </a:r>
            <a:r>
              <a:rPr lang="en-US" sz="1200" b="1" i="1" dirty="0" err="1">
                <a:solidFill>
                  <a:schemeClr val="accent4"/>
                </a:solidFill>
              </a:rPr>
              <a:t>LinkedList</a:t>
            </a:r>
            <a:r>
              <a:rPr lang="en-US" sz="1200" b="1" i="1" dirty="0">
                <a:solidFill>
                  <a:schemeClr val="accent4"/>
                </a:solidFill>
              </a:rPr>
              <a:t>&lt;Integer&gt;(</a:t>
            </a:r>
            <a:r>
              <a:rPr lang="en-US" sz="1200" b="1" i="1" dirty="0" err="1">
                <a:solidFill>
                  <a:schemeClr val="accent4"/>
                </a:solidFill>
              </a:rPr>
              <a:t>Arrays.asList</a:t>
            </a:r>
            <a:r>
              <a:rPr lang="en-US" sz="1200" b="1" i="1" dirty="0">
                <a:solidFill>
                  <a:schemeClr val="accent4"/>
                </a:solidFill>
              </a:rPr>
              <a:t>(4, 8, 15, 16, 23, 42));</a:t>
            </a:r>
          </a:p>
          <a:p>
            <a:endParaRPr lang="en-US" sz="1200" b="1" dirty="0"/>
          </a:p>
          <a:p>
            <a:r>
              <a:rPr lang="ru-RU" sz="1200" b="1" i="1" dirty="0">
                <a:solidFill>
                  <a:schemeClr val="accent3"/>
                </a:solidFill>
              </a:rPr>
              <a:t>А с появлением статического импорта во всё той же версии </a:t>
            </a:r>
            <a:r>
              <a:rPr lang="en-US" sz="1200" b="1" i="1" dirty="0">
                <a:solidFill>
                  <a:schemeClr val="accent3"/>
                </a:solidFill>
              </a:rPr>
              <a:t>Java </a:t>
            </a:r>
            <a:r>
              <a:rPr lang="ru-RU" sz="1200" b="1" i="1" dirty="0">
                <a:solidFill>
                  <a:schemeClr val="accent3"/>
                </a:solidFill>
              </a:rPr>
              <a:t>можно укоротить эту конструкцию ещё на одно слово:</a:t>
            </a:r>
          </a:p>
          <a:p>
            <a:endParaRPr lang="ru-RU" sz="1200" b="1" dirty="0"/>
          </a:p>
          <a:p>
            <a:r>
              <a:rPr lang="en-US" sz="1200" b="1" dirty="0">
                <a:solidFill>
                  <a:schemeClr val="accent4"/>
                </a:solidFill>
              </a:rPr>
              <a:t>import static </a:t>
            </a:r>
            <a:r>
              <a:rPr lang="en-US" sz="1200" b="1" dirty="0" err="1">
                <a:solidFill>
                  <a:schemeClr val="accent4"/>
                </a:solidFill>
              </a:rPr>
              <a:t>java.util.Arrays</a:t>
            </a:r>
            <a:r>
              <a:rPr lang="en-US" sz="1200" b="1" dirty="0">
                <a:solidFill>
                  <a:schemeClr val="accent4"/>
                </a:solidFill>
              </a:rPr>
              <a:t>.*;</a:t>
            </a:r>
          </a:p>
          <a:p>
            <a:r>
              <a:rPr lang="en-US" sz="1200" b="1" dirty="0">
                <a:solidFill>
                  <a:schemeClr val="accent4"/>
                </a:solidFill>
              </a:rPr>
              <a:t>// ...</a:t>
            </a:r>
          </a:p>
          <a:p>
            <a:endParaRPr lang="en-US" sz="1200" b="1" i="1" dirty="0"/>
          </a:p>
          <a:p>
            <a:r>
              <a:rPr lang="en-US" sz="1200" b="1" i="1" dirty="0">
                <a:solidFill>
                  <a:schemeClr val="accent4"/>
                </a:solidFill>
              </a:rPr>
              <a:t>List&lt;Integer&gt; </a:t>
            </a:r>
            <a:r>
              <a:rPr lang="en-US" sz="1200" b="1" i="1" dirty="0" err="1">
                <a:solidFill>
                  <a:schemeClr val="accent4"/>
                </a:solidFill>
              </a:rPr>
              <a:t>theNumbers</a:t>
            </a:r>
            <a:r>
              <a:rPr lang="en-US" sz="1200" b="1" i="1" dirty="0">
                <a:solidFill>
                  <a:schemeClr val="accent4"/>
                </a:solidFill>
              </a:rPr>
              <a:t> = new </a:t>
            </a:r>
            <a:r>
              <a:rPr lang="en-US" sz="1200" b="1" i="1" dirty="0" err="1">
                <a:solidFill>
                  <a:schemeClr val="accent4"/>
                </a:solidFill>
              </a:rPr>
              <a:t>LinkedList</a:t>
            </a:r>
            <a:r>
              <a:rPr lang="en-US" sz="1200" b="1" i="1" dirty="0">
                <a:solidFill>
                  <a:schemeClr val="accent4"/>
                </a:solidFill>
              </a:rPr>
              <a:t>&lt;Integer&gt;(</a:t>
            </a:r>
            <a:r>
              <a:rPr lang="en-US" sz="1200" b="1" i="1" dirty="0" err="1">
                <a:solidFill>
                  <a:schemeClr val="accent4"/>
                </a:solidFill>
              </a:rPr>
              <a:t>asList</a:t>
            </a:r>
            <a:r>
              <a:rPr lang="en-US" sz="1200" b="1" i="1" dirty="0">
                <a:solidFill>
                  <a:schemeClr val="accent4"/>
                </a:solidFill>
              </a:rPr>
              <a:t>(4, 8, 15, 16, 23, 42));</a:t>
            </a:r>
          </a:p>
          <a:p>
            <a:endParaRPr lang="en-US" sz="1200" b="1" dirty="0"/>
          </a:p>
          <a:p>
            <a:endParaRPr lang="en-US" sz="1200" b="1" dirty="0"/>
          </a:p>
          <a:p>
            <a:endParaRPr lang="en-US" sz="1200" b="1" dirty="0">
              <a:solidFill>
                <a:schemeClr val="accent3"/>
              </a:solidFill>
            </a:endParaRPr>
          </a:p>
          <a:p>
            <a:r>
              <a:rPr lang="ru-RU" sz="1200" b="1" dirty="0">
                <a:solidFill>
                  <a:schemeClr val="accent3"/>
                </a:solidFill>
              </a:rPr>
              <a:t>Впрочем, если число элементов в коллекции изменяться не будет, мы можем написать совсем просто:</a:t>
            </a:r>
          </a:p>
          <a:p>
            <a:endParaRPr lang="ru-RU" sz="1200" b="1" dirty="0"/>
          </a:p>
          <a:p>
            <a:r>
              <a:rPr lang="en-US" sz="1200" b="1" i="1" dirty="0">
                <a:solidFill>
                  <a:schemeClr val="accent4"/>
                </a:solidFill>
              </a:rPr>
              <a:t>import static </a:t>
            </a:r>
            <a:r>
              <a:rPr lang="en-US" sz="1200" b="1" i="1" dirty="0" err="1">
                <a:solidFill>
                  <a:schemeClr val="accent4"/>
                </a:solidFill>
              </a:rPr>
              <a:t>java.util.Arrays</a:t>
            </a:r>
            <a:r>
              <a:rPr lang="en-US" sz="1200" b="1" i="1" dirty="0">
                <a:solidFill>
                  <a:schemeClr val="accent4"/>
                </a:solidFill>
              </a:rPr>
              <a:t>.*;</a:t>
            </a:r>
          </a:p>
          <a:p>
            <a:endParaRPr lang="en-US" sz="1200" b="1" i="1" dirty="0">
              <a:solidFill>
                <a:schemeClr val="accent4"/>
              </a:solidFill>
            </a:endParaRPr>
          </a:p>
          <a:p>
            <a:r>
              <a:rPr lang="en-US" sz="1200" b="1" i="1" dirty="0">
                <a:solidFill>
                  <a:schemeClr val="accent4"/>
                </a:solidFill>
              </a:rPr>
              <a:t>// ...</a:t>
            </a:r>
          </a:p>
          <a:p>
            <a:endParaRPr lang="en-US" sz="1200" b="1" i="1" dirty="0">
              <a:solidFill>
                <a:schemeClr val="accent4"/>
              </a:solidFill>
            </a:endParaRPr>
          </a:p>
          <a:p>
            <a:r>
              <a:rPr lang="en-US" sz="1200" b="1" i="1" dirty="0">
                <a:solidFill>
                  <a:schemeClr val="accent4"/>
                </a:solidFill>
              </a:rPr>
              <a:t>List&lt;Integer&gt; </a:t>
            </a:r>
            <a:r>
              <a:rPr lang="en-US" sz="1200" b="1" i="1" dirty="0" err="1">
                <a:solidFill>
                  <a:schemeClr val="accent4"/>
                </a:solidFill>
              </a:rPr>
              <a:t>theNumbers</a:t>
            </a:r>
            <a:r>
              <a:rPr lang="en-US" sz="1200" b="1" i="1" dirty="0">
                <a:solidFill>
                  <a:schemeClr val="accent4"/>
                </a:solidFill>
              </a:rPr>
              <a:t> = </a:t>
            </a:r>
            <a:r>
              <a:rPr lang="en-US" sz="1200" b="1" i="1" dirty="0" err="1">
                <a:solidFill>
                  <a:schemeClr val="accent4"/>
                </a:solidFill>
              </a:rPr>
              <a:t>asList</a:t>
            </a:r>
            <a:r>
              <a:rPr lang="en-US" sz="1200" b="1" i="1" dirty="0">
                <a:solidFill>
                  <a:schemeClr val="accent4"/>
                </a:solidFill>
              </a:rPr>
              <a:t>(4, 8, 15, 16, 23, 42);</a:t>
            </a:r>
            <a:endParaRPr lang="ru-RU" sz="1200" b="1" i="1" dirty="0">
              <a:solidFill>
                <a:schemeClr val="accent4"/>
              </a:solidFill>
            </a:endParaRPr>
          </a:p>
        </p:txBody>
      </p:sp>
    </p:spTree>
    <p:extLst>
      <p:ext uri="{BB962C8B-B14F-4D97-AF65-F5344CB8AC3E}">
        <p14:creationId xmlns:p14="http://schemas.microsoft.com/office/powerpoint/2010/main" val="424224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484784"/>
            <a:ext cx="8208912" cy="1815882"/>
          </a:xfrm>
          <a:prstGeom prst="rect">
            <a:avLst/>
          </a:prstGeom>
        </p:spPr>
        <p:txBody>
          <a:bodyPr wrap="square">
            <a:spAutoFit/>
          </a:bodyPr>
          <a:lstStyle/>
          <a:p>
            <a:pPr algn="just"/>
            <a:r>
              <a:rPr lang="ru-RU" sz="1600" b="1" dirty="0">
                <a:solidFill>
                  <a:schemeClr val="accent3"/>
                </a:solidFill>
              </a:rPr>
              <a:t>«</a:t>
            </a:r>
            <a:r>
              <a:rPr lang="ru-RU" sz="1600" b="1" i="1" dirty="0">
                <a:solidFill>
                  <a:schemeClr val="accent3"/>
                </a:solidFill>
              </a:rPr>
              <a:t>Вы счастливчики. Мы по три месяца жили в мешках из дерюги в грязных сараях. Мы вставали в шесть утра, стирали мешки, съедали по корке чёрствого хлеба и шли работать на мельницу, по 14 часов в день, с понедельника и до воскресенья, и когда мы возвращались домой, наш папа порол нас своим ремнем»</a:t>
            </a:r>
          </a:p>
          <a:p>
            <a:pPr algn="just"/>
            <a:endParaRPr lang="ru-RU" sz="1600" b="1" i="1" dirty="0">
              <a:solidFill>
                <a:schemeClr val="accent3"/>
              </a:solidFill>
            </a:endParaRPr>
          </a:p>
          <a:p>
            <a:pPr algn="r"/>
            <a:r>
              <a:rPr lang="ru-RU" sz="1600" b="1" i="1" dirty="0">
                <a:solidFill>
                  <a:schemeClr val="accent3"/>
                </a:solidFill>
              </a:rPr>
              <a:t>— Летающий цирк Монти </a:t>
            </a:r>
            <a:r>
              <a:rPr lang="ru-RU" sz="1600" b="1" i="1" dirty="0" err="1">
                <a:solidFill>
                  <a:schemeClr val="accent3"/>
                </a:solidFill>
              </a:rPr>
              <a:t>Пайтона</a:t>
            </a:r>
            <a:r>
              <a:rPr lang="ru-RU" sz="1600" b="1" i="1" dirty="0">
                <a:solidFill>
                  <a:schemeClr val="accent3"/>
                </a:solidFill>
              </a:rPr>
              <a:t>, Четыре йоркширца</a:t>
            </a:r>
          </a:p>
        </p:txBody>
      </p:sp>
    </p:spTree>
    <p:extLst>
      <p:ext uri="{BB962C8B-B14F-4D97-AF65-F5344CB8AC3E}">
        <p14:creationId xmlns:p14="http://schemas.microsoft.com/office/powerpoint/2010/main" val="41477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836712"/>
            <a:ext cx="8496944" cy="5262979"/>
          </a:xfrm>
          <a:prstGeom prst="rect">
            <a:avLst/>
          </a:prstGeom>
        </p:spPr>
        <p:txBody>
          <a:bodyPr wrap="square">
            <a:spAutoFit/>
          </a:bodyPr>
          <a:lstStyle/>
          <a:p>
            <a:pPr algn="just"/>
            <a:r>
              <a:rPr lang="ru-RU" sz="1600" b="1" i="1" dirty="0">
                <a:solidFill>
                  <a:schemeClr val="accent3"/>
                </a:solidFill>
              </a:rPr>
              <a:t>Здесь тип указывает тип данных, возвращаемых методом. Он может быть любым допустимым типом, В том числе типом класса, созданным программистом. Если метод не возвращает значение, типом </a:t>
            </a:r>
            <a:r>
              <a:rPr lang="ru-RU" sz="1600" b="1" i="1" dirty="0" err="1">
                <a:solidFill>
                  <a:schemeClr val="accent3"/>
                </a:solidFill>
              </a:rPr>
              <a:t>eгo</a:t>
            </a:r>
            <a:r>
              <a:rPr lang="ru-RU" sz="1600" b="1" i="1" dirty="0">
                <a:solidFill>
                  <a:schemeClr val="accent3"/>
                </a:solidFill>
              </a:rPr>
              <a:t> возвращаемого значения должен быть </a:t>
            </a:r>
            <a:r>
              <a:rPr lang="ru-RU" sz="1600" b="1" i="1" dirty="0" err="1">
                <a:solidFill>
                  <a:schemeClr val="accent4"/>
                </a:solidFill>
              </a:rPr>
              <a:t>void</a:t>
            </a:r>
            <a:r>
              <a:rPr lang="ru-RU" sz="1600" b="1" i="1" dirty="0">
                <a:solidFill>
                  <a:schemeClr val="accent4"/>
                </a:solidFill>
              </a:rPr>
              <a:t>. </a:t>
            </a:r>
          </a:p>
          <a:p>
            <a:pPr algn="just"/>
            <a:endParaRPr lang="en-US" sz="1600" b="1" i="1" dirty="0">
              <a:solidFill>
                <a:schemeClr val="accent3"/>
              </a:solidFill>
            </a:endParaRPr>
          </a:p>
          <a:p>
            <a:pPr algn="just"/>
            <a:r>
              <a:rPr lang="en-US" sz="1600" b="1" i="1" dirty="0">
                <a:solidFill>
                  <a:schemeClr val="accent3"/>
                </a:solidFill>
              </a:rPr>
              <a:t>	</a:t>
            </a:r>
            <a:r>
              <a:rPr lang="ru-RU" sz="1600" b="1" i="1" dirty="0">
                <a:solidFill>
                  <a:schemeClr val="accent4"/>
                </a:solidFill>
              </a:rPr>
              <a:t>Имя</a:t>
            </a:r>
            <a:r>
              <a:rPr lang="ru-RU" sz="1600" b="1" i="1" dirty="0">
                <a:solidFill>
                  <a:schemeClr val="accent3"/>
                </a:solidFill>
              </a:rPr>
              <a:t> служит для указания имени метода. Оно может быть любым допустимым идентификатором, кроме тех, которые уже используются другими элементами в текущей области определения. </a:t>
            </a:r>
          </a:p>
          <a:p>
            <a:pPr algn="just"/>
            <a:endParaRPr lang="ru-RU" sz="1600" b="1" i="1" dirty="0">
              <a:solidFill>
                <a:schemeClr val="accent3"/>
              </a:solidFill>
            </a:endParaRPr>
          </a:p>
          <a:p>
            <a:pPr algn="just"/>
            <a:r>
              <a:rPr lang="en-US" sz="1600" b="1" i="1" dirty="0">
                <a:solidFill>
                  <a:schemeClr val="accent3"/>
                </a:solidFill>
              </a:rPr>
              <a:t>	</a:t>
            </a:r>
            <a:r>
              <a:rPr lang="ru-RU" sz="1600" b="1" i="1" dirty="0">
                <a:solidFill>
                  <a:schemeClr val="accent4"/>
                </a:solidFill>
              </a:rPr>
              <a:t>Список параметров</a:t>
            </a:r>
            <a:r>
              <a:rPr lang="ru-RU" sz="1600" b="1" i="1" dirty="0">
                <a:solidFill>
                  <a:schemeClr val="accent3"/>
                </a:solidFill>
              </a:rPr>
              <a:t>  последовательность пар "тип идентификатор", разделенных за пятыми. По сути, параметры  это переменные, которые принимают значения аргументов, переданных методу во время его вызова. Если метод не имеет параметров, список параметров будет пустым. </a:t>
            </a:r>
          </a:p>
          <a:p>
            <a:pPr algn="just"/>
            <a:endParaRPr lang="ru-RU" sz="1600" b="1" i="1" dirty="0">
              <a:solidFill>
                <a:schemeClr val="accent3"/>
              </a:solidFill>
            </a:endParaRPr>
          </a:p>
          <a:p>
            <a:pPr algn="just"/>
            <a:r>
              <a:rPr lang="ru-RU" sz="1600" b="1" i="1" dirty="0">
                <a:solidFill>
                  <a:schemeClr val="accent3"/>
                </a:solidFill>
              </a:rPr>
              <a:t>Методы, тип возвращаемого значения которых отличается от </a:t>
            </a:r>
            <a:r>
              <a:rPr lang="ru-RU" sz="1600" b="1" i="1" dirty="0" err="1">
                <a:solidFill>
                  <a:schemeClr val="accent3"/>
                </a:solidFill>
              </a:rPr>
              <a:t>void</a:t>
            </a:r>
            <a:r>
              <a:rPr lang="ru-RU" sz="1600" b="1" i="1" dirty="0">
                <a:solidFill>
                  <a:schemeClr val="accent3"/>
                </a:solidFill>
              </a:rPr>
              <a:t>, возвращают значение вызывающей процедуре с помощью следующей формы оператора </a:t>
            </a:r>
            <a:r>
              <a:rPr lang="ru-RU" sz="1600" b="1" i="1" dirty="0" err="1">
                <a:solidFill>
                  <a:schemeClr val="accent4"/>
                </a:solidFill>
              </a:rPr>
              <a:t>return</a:t>
            </a:r>
            <a:r>
              <a:rPr lang="ru-RU" sz="1600" b="1" i="1" dirty="0">
                <a:solidFill>
                  <a:schemeClr val="accent4"/>
                </a:solidFill>
              </a:rPr>
              <a:t>:</a:t>
            </a:r>
            <a:r>
              <a:rPr lang="ru-RU" sz="1600" b="1" i="1" dirty="0">
                <a:solidFill>
                  <a:schemeClr val="accent3"/>
                </a:solidFill>
              </a:rPr>
              <a:t> </a:t>
            </a:r>
          </a:p>
          <a:p>
            <a:endParaRPr lang="ru-RU" sz="1600" b="1" i="1" dirty="0">
              <a:solidFill>
                <a:schemeClr val="accent3"/>
              </a:solidFill>
            </a:endParaRPr>
          </a:p>
          <a:p>
            <a:r>
              <a:rPr lang="ru-RU" sz="1600" b="1" i="1" dirty="0" err="1">
                <a:solidFill>
                  <a:schemeClr val="accent4"/>
                </a:solidFill>
              </a:rPr>
              <a:t>ret</a:t>
            </a:r>
            <a:r>
              <a:rPr lang="en-US" sz="1600" b="1" i="1" dirty="0">
                <a:solidFill>
                  <a:schemeClr val="accent4"/>
                </a:solidFill>
              </a:rPr>
              <a:t>u</a:t>
            </a:r>
            <a:r>
              <a:rPr lang="ru-RU" sz="1600" b="1" i="1" dirty="0" err="1">
                <a:solidFill>
                  <a:schemeClr val="accent4"/>
                </a:solidFill>
              </a:rPr>
              <a:t>rn</a:t>
            </a:r>
            <a:r>
              <a:rPr lang="ru-RU" sz="1600" b="1" i="1" dirty="0">
                <a:solidFill>
                  <a:schemeClr val="accent4"/>
                </a:solidFill>
              </a:rPr>
              <a:t> </a:t>
            </a:r>
            <a:r>
              <a:rPr lang="ru-RU" sz="1600" b="1" i="1" dirty="0">
                <a:solidFill>
                  <a:schemeClr val="accent3"/>
                </a:solidFill>
              </a:rPr>
              <a:t>значение; </a:t>
            </a:r>
            <a:endParaRPr lang="en-US" sz="1600" b="1" i="1" dirty="0">
              <a:solidFill>
                <a:schemeClr val="accent3"/>
              </a:solidFill>
            </a:endParaRPr>
          </a:p>
          <a:p>
            <a:endParaRPr lang="ru-RU" sz="1600" b="1" i="1" dirty="0">
              <a:solidFill>
                <a:schemeClr val="accent3"/>
              </a:solidFill>
            </a:endParaRPr>
          </a:p>
        </p:txBody>
      </p:sp>
    </p:spTree>
    <p:extLst>
      <p:ext uri="{BB962C8B-B14F-4D97-AF65-F5344CB8AC3E}">
        <p14:creationId xmlns:p14="http://schemas.microsoft.com/office/powerpoint/2010/main" val="3776860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11560" y="332656"/>
            <a:ext cx="7632848" cy="6355586"/>
          </a:xfrm>
          <a:prstGeom prst="rect">
            <a:avLst/>
          </a:prstGeom>
        </p:spPr>
        <p:txBody>
          <a:bodyPr wrap="square">
            <a:spAutoFit/>
          </a:bodyPr>
          <a:lstStyle/>
          <a:p>
            <a:r>
              <a:rPr lang="en-US" sz="1100" b="1" i="1" dirty="0">
                <a:solidFill>
                  <a:schemeClr val="accent3"/>
                </a:solidFill>
              </a:rPr>
              <a:t>// This program includes a method inside the box class.</a:t>
            </a:r>
          </a:p>
          <a:p>
            <a:r>
              <a:rPr lang="en-US" sz="1100" b="1" i="1" dirty="0">
                <a:solidFill>
                  <a:schemeClr val="accent3"/>
                </a:solidFill>
              </a:rPr>
              <a:t>class Box {</a:t>
            </a:r>
          </a:p>
          <a:p>
            <a:r>
              <a:rPr lang="en-US" sz="1100" b="1" i="1" dirty="0">
                <a:solidFill>
                  <a:schemeClr val="accent3"/>
                </a:solidFill>
              </a:rPr>
              <a:t>  double width;</a:t>
            </a:r>
          </a:p>
          <a:p>
            <a:r>
              <a:rPr lang="en-US" sz="1100" b="1" i="1" dirty="0">
                <a:solidFill>
                  <a:schemeClr val="accent3"/>
                </a:solidFill>
              </a:rPr>
              <a:t>  double height;</a:t>
            </a:r>
          </a:p>
          <a:p>
            <a:r>
              <a:rPr lang="en-US" sz="1100" b="1" i="1" dirty="0">
                <a:solidFill>
                  <a:schemeClr val="accent3"/>
                </a:solidFill>
              </a:rPr>
              <a:t>  double depth;</a:t>
            </a:r>
          </a:p>
          <a:p>
            <a:endParaRPr lang="en-US" sz="1100" b="1" i="1" dirty="0">
              <a:solidFill>
                <a:schemeClr val="accent3"/>
              </a:solidFill>
            </a:endParaRPr>
          </a:p>
          <a:p>
            <a:r>
              <a:rPr lang="en-US" sz="1100" b="1" i="1" dirty="0">
                <a:solidFill>
                  <a:schemeClr val="accent3"/>
                </a:solidFill>
              </a:rPr>
              <a:t>  // display volume of a box</a:t>
            </a:r>
          </a:p>
          <a:p>
            <a:r>
              <a:rPr lang="en-US" sz="1100" b="1" i="1" dirty="0">
                <a:solidFill>
                  <a:schemeClr val="accent4"/>
                </a:solidFill>
              </a:rPr>
              <a:t>  void volume() {</a:t>
            </a:r>
          </a:p>
          <a:p>
            <a:r>
              <a:rPr lang="en-US" sz="1100" b="1" i="1" dirty="0">
                <a:solidFill>
                  <a:schemeClr val="accent4"/>
                </a:solidFill>
              </a:rPr>
              <a:t>    </a:t>
            </a:r>
            <a:r>
              <a:rPr lang="en-US" sz="1100" b="1" i="1" dirty="0" err="1">
                <a:solidFill>
                  <a:schemeClr val="accent4"/>
                </a:solidFill>
              </a:rPr>
              <a:t>System.out.print</a:t>
            </a:r>
            <a:r>
              <a:rPr lang="en-US" sz="1100" b="1" i="1" dirty="0">
                <a:solidFill>
                  <a:schemeClr val="accent4"/>
                </a:solidFill>
              </a:rPr>
              <a:t>("Volume is ");</a:t>
            </a:r>
          </a:p>
          <a:p>
            <a:r>
              <a:rPr lang="en-US" sz="1100" b="1" i="1" dirty="0">
                <a:solidFill>
                  <a:schemeClr val="accent4"/>
                </a:solidFill>
              </a:rPr>
              <a:t>    </a:t>
            </a:r>
            <a:r>
              <a:rPr lang="en-US" sz="1100" b="1" i="1" dirty="0" err="1">
                <a:solidFill>
                  <a:schemeClr val="accent4"/>
                </a:solidFill>
              </a:rPr>
              <a:t>System.out.println</a:t>
            </a:r>
            <a:r>
              <a:rPr lang="en-US" sz="1100" b="1" i="1" dirty="0">
                <a:solidFill>
                  <a:schemeClr val="accent4"/>
                </a:solidFill>
              </a:rPr>
              <a:t>(width * height * depth);</a:t>
            </a:r>
          </a:p>
          <a:p>
            <a:r>
              <a:rPr lang="en-US" sz="1100" b="1" i="1" dirty="0">
                <a:solidFill>
                  <a:schemeClr val="accent4"/>
                </a:solidFill>
              </a:rPr>
              <a:t>  }</a:t>
            </a:r>
          </a:p>
          <a:p>
            <a:r>
              <a:rPr lang="en-US" sz="1100" b="1" i="1" dirty="0">
                <a:solidFill>
                  <a:schemeClr val="accent3"/>
                </a:solidFill>
              </a:rPr>
              <a:t>}</a:t>
            </a:r>
          </a:p>
          <a:p>
            <a:r>
              <a:rPr lang="en-US" sz="1100" b="1" i="1" dirty="0">
                <a:solidFill>
                  <a:schemeClr val="accent3"/>
                </a:solidFill>
              </a:rPr>
              <a:t>  </a:t>
            </a:r>
          </a:p>
          <a:p>
            <a:r>
              <a:rPr lang="en-US" sz="1100" b="1" i="1" dirty="0">
                <a:solidFill>
                  <a:schemeClr val="accent3"/>
                </a:solidFill>
              </a:rPr>
              <a:t>class BoxDemo3 {</a:t>
            </a:r>
          </a:p>
          <a:p>
            <a:r>
              <a:rPr lang="en-US" sz="1100" b="1" i="1" dirty="0">
                <a:solidFill>
                  <a:schemeClr val="accent3"/>
                </a:solidFill>
              </a:rPr>
              <a:t>  public static void main(String </a:t>
            </a:r>
            <a:r>
              <a:rPr lang="en-US" sz="1100" b="1" i="1" dirty="0" err="1">
                <a:solidFill>
                  <a:schemeClr val="accent3"/>
                </a:solidFill>
              </a:rPr>
              <a:t>args</a:t>
            </a:r>
            <a:r>
              <a:rPr lang="en-US" sz="1100" b="1" i="1" dirty="0">
                <a:solidFill>
                  <a:schemeClr val="accent3"/>
                </a:solidFill>
              </a:rPr>
              <a:t>[]) {</a:t>
            </a:r>
          </a:p>
          <a:p>
            <a:r>
              <a:rPr lang="en-US" sz="1100" b="1" i="1" dirty="0">
                <a:solidFill>
                  <a:schemeClr val="accent3"/>
                </a:solidFill>
              </a:rPr>
              <a:t>    Box mybox1 = new Box();</a:t>
            </a:r>
          </a:p>
          <a:p>
            <a:r>
              <a:rPr lang="en-US" sz="1100" b="1" i="1" dirty="0">
                <a:solidFill>
                  <a:schemeClr val="accent3"/>
                </a:solidFill>
              </a:rPr>
              <a:t>    Box mybox2 = new Box();</a:t>
            </a:r>
          </a:p>
          <a:p>
            <a:endParaRPr lang="en-US" sz="1100" b="1" i="1" dirty="0">
              <a:solidFill>
                <a:schemeClr val="accent3"/>
              </a:solidFill>
            </a:endParaRPr>
          </a:p>
          <a:p>
            <a:r>
              <a:rPr lang="en-US" sz="1100" b="1" i="1" dirty="0">
                <a:solidFill>
                  <a:schemeClr val="accent3"/>
                </a:solidFill>
              </a:rPr>
              <a:t>    // assign values to mybox1's instance variables</a:t>
            </a:r>
          </a:p>
          <a:p>
            <a:r>
              <a:rPr lang="en-US" sz="1100" b="1" i="1" dirty="0">
                <a:solidFill>
                  <a:schemeClr val="accent3"/>
                </a:solidFill>
              </a:rPr>
              <a:t>    mybox1.width = 10;</a:t>
            </a:r>
          </a:p>
          <a:p>
            <a:r>
              <a:rPr lang="en-US" sz="1100" b="1" i="1" dirty="0">
                <a:solidFill>
                  <a:schemeClr val="accent3"/>
                </a:solidFill>
              </a:rPr>
              <a:t>    mybox1.height = 20;</a:t>
            </a:r>
          </a:p>
          <a:p>
            <a:r>
              <a:rPr lang="en-US" sz="1100" b="1" i="1" dirty="0">
                <a:solidFill>
                  <a:schemeClr val="accent3"/>
                </a:solidFill>
              </a:rPr>
              <a:t>    mybox1.depth = 15;</a:t>
            </a:r>
          </a:p>
          <a:p>
            <a:endParaRPr lang="en-US" sz="1100" b="1" i="1" dirty="0">
              <a:solidFill>
                <a:schemeClr val="accent3"/>
              </a:solidFill>
            </a:endParaRPr>
          </a:p>
          <a:p>
            <a:r>
              <a:rPr lang="en-US" sz="1100" b="1" i="1" dirty="0">
                <a:solidFill>
                  <a:schemeClr val="accent3"/>
                </a:solidFill>
              </a:rPr>
              <a:t>    /* assign different values to mybox2's</a:t>
            </a:r>
          </a:p>
          <a:p>
            <a:r>
              <a:rPr lang="en-US" sz="1100" b="1" i="1" dirty="0">
                <a:solidFill>
                  <a:schemeClr val="accent3"/>
                </a:solidFill>
              </a:rPr>
              <a:t>       instance variables */</a:t>
            </a:r>
          </a:p>
          <a:p>
            <a:r>
              <a:rPr lang="en-US" sz="1100" b="1" i="1" dirty="0">
                <a:solidFill>
                  <a:schemeClr val="accent3"/>
                </a:solidFill>
              </a:rPr>
              <a:t>    mybox2.width = 3;</a:t>
            </a:r>
          </a:p>
          <a:p>
            <a:r>
              <a:rPr lang="en-US" sz="1100" b="1" i="1" dirty="0">
                <a:solidFill>
                  <a:schemeClr val="accent3"/>
                </a:solidFill>
              </a:rPr>
              <a:t>    mybox2.height = 6;</a:t>
            </a:r>
          </a:p>
          <a:p>
            <a:r>
              <a:rPr lang="en-US" sz="1100" b="1" i="1" dirty="0">
                <a:solidFill>
                  <a:schemeClr val="accent3"/>
                </a:solidFill>
              </a:rPr>
              <a:t>    mybox2.depth = 9;</a:t>
            </a:r>
          </a:p>
          <a:p>
            <a:endParaRPr lang="en-US" sz="1100" b="1" i="1" dirty="0">
              <a:solidFill>
                <a:schemeClr val="accent3"/>
              </a:solidFill>
            </a:endParaRPr>
          </a:p>
          <a:p>
            <a:r>
              <a:rPr lang="en-US" sz="1100" b="1" i="1" dirty="0">
                <a:solidFill>
                  <a:schemeClr val="accent3"/>
                </a:solidFill>
              </a:rPr>
              <a:t>    // display volume of first box</a:t>
            </a:r>
          </a:p>
          <a:p>
            <a:r>
              <a:rPr lang="en-US" sz="1100" b="1" i="1" dirty="0">
                <a:solidFill>
                  <a:schemeClr val="accent4"/>
                </a:solidFill>
              </a:rPr>
              <a:t>    mybox1.volume();</a:t>
            </a:r>
          </a:p>
          <a:p>
            <a:endParaRPr lang="en-US" sz="1100" b="1" i="1" dirty="0">
              <a:solidFill>
                <a:schemeClr val="accent3"/>
              </a:solidFill>
            </a:endParaRPr>
          </a:p>
          <a:p>
            <a:r>
              <a:rPr lang="en-US" sz="1100" b="1" i="1" dirty="0">
                <a:solidFill>
                  <a:schemeClr val="accent3"/>
                </a:solidFill>
              </a:rPr>
              <a:t>    // display volume of second box</a:t>
            </a:r>
          </a:p>
          <a:p>
            <a:r>
              <a:rPr lang="en-US" sz="1100" b="1" i="1" dirty="0">
                <a:solidFill>
                  <a:schemeClr val="accent3"/>
                </a:solidFill>
              </a:rPr>
              <a:t>    </a:t>
            </a:r>
            <a:r>
              <a:rPr lang="en-US" sz="1100" b="1" i="1" dirty="0">
                <a:solidFill>
                  <a:schemeClr val="accent4"/>
                </a:solidFill>
              </a:rPr>
              <a:t>mybox2.volume();</a:t>
            </a:r>
          </a:p>
          <a:p>
            <a:r>
              <a:rPr lang="en-US" sz="1100" b="1" i="1" dirty="0">
                <a:solidFill>
                  <a:schemeClr val="accent3"/>
                </a:solidFill>
              </a:rPr>
              <a:t>  }</a:t>
            </a:r>
          </a:p>
          <a:p>
            <a:r>
              <a:rPr lang="en-US" sz="1100" b="1" i="1" dirty="0">
                <a:solidFill>
                  <a:schemeClr val="accent3"/>
                </a:solidFill>
              </a:rPr>
              <a:t>}</a:t>
            </a:r>
          </a:p>
        </p:txBody>
      </p:sp>
      <p:sp>
        <p:nvSpPr>
          <p:cNvPr id="3" name="Прямоугольник 2"/>
          <p:cNvSpPr/>
          <p:nvPr/>
        </p:nvSpPr>
        <p:spPr>
          <a:xfrm>
            <a:off x="5652120" y="2348880"/>
            <a:ext cx="2880320" cy="1200329"/>
          </a:xfrm>
          <a:prstGeom prst="rect">
            <a:avLst/>
          </a:prstGeom>
        </p:spPr>
        <p:txBody>
          <a:bodyPr wrap="square">
            <a:spAutoFit/>
          </a:bodyPr>
          <a:lstStyle/>
          <a:p>
            <a:r>
              <a:rPr lang="ru-RU" sz="1200" i="1" dirty="0"/>
              <a:t>Эта программа генерируют следующий вывод, совпадающий с выводом предыдущей </a:t>
            </a:r>
          </a:p>
          <a:p>
            <a:r>
              <a:rPr lang="ru-RU" sz="1200" i="1" dirty="0"/>
              <a:t>версии: </a:t>
            </a:r>
          </a:p>
          <a:p>
            <a:r>
              <a:rPr lang="ru-RU" sz="1200" i="1" dirty="0"/>
              <a:t>Объем равен 3000.0 </a:t>
            </a:r>
          </a:p>
          <a:p>
            <a:r>
              <a:rPr lang="ru-RU" sz="1200" i="1" dirty="0"/>
              <a:t>Объем равен 162.0 </a:t>
            </a:r>
          </a:p>
        </p:txBody>
      </p:sp>
    </p:spTree>
    <p:extLst>
      <p:ext uri="{BB962C8B-B14F-4D97-AF65-F5344CB8AC3E}">
        <p14:creationId xmlns:p14="http://schemas.microsoft.com/office/powerpoint/2010/main" val="1922879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322692"/>
            <a:ext cx="4493538" cy="461665"/>
          </a:xfrm>
          <a:prstGeom prst="rect">
            <a:avLst/>
          </a:prstGeom>
        </p:spPr>
        <p:txBody>
          <a:bodyPr wrap="none">
            <a:spAutoFit/>
          </a:bodyPr>
          <a:lstStyle/>
          <a:p>
            <a:r>
              <a:rPr lang="ru-RU" sz="2400" b="1" i="1" dirty="0">
                <a:solidFill>
                  <a:schemeClr val="accent3"/>
                </a:solidFill>
              </a:rPr>
              <a:t>Возвращение значения </a:t>
            </a:r>
          </a:p>
        </p:txBody>
      </p:sp>
      <p:sp>
        <p:nvSpPr>
          <p:cNvPr id="3" name="Прямоугольник 2"/>
          <p:cNvSpPr/>
          <p:nvPr/>
        </p:nvSpPr>
        <p:spPr>
          <a:xfrm>
            <a:off x="557928" y="764704"/>
            <a:ext cx="8262544" cy="5770811"/>
          </a:xfrm>
          <a:prstGeom prst="rect">
            <a:avLst/>
          </a:prstGeom>
        </p:spPr>
        <p:txBody>
          <a:bodyPr wrap="square" numCol="2">
            <a:spAutoFit/>
          </a:bodyPr>
          <a:lstStyle/>
          <a:p>
            <a:r>
              <a:rPr lang="ru-RU" sz="1100" b="1" i="1" dirty="0">
                <a:solidFill>
                  <a:schemeClr val="accent3"/>
                </a:solidFill>
              </a:rPr>
              <a:t>// Теперь метод </a:t>
            </a:r>
            <a:r>
              <a:rPr lang="en-US" sz="1100" b="1" i="1" dirty="0">
                <a:solidFill>
                  <a:schemeClr val="accent3"/>
                </a:solidFill>
              </a:rPr>
              <a:t>volume() </a:t>
            </a:r>
            <a:r>
              <a:rPr lang="ru-RU" sz="1100" b="1" i="1" dirty="0">
                <a:solidFill>
                  <a:schemeClr val="accent3"/>
                </a:solidFill>
              </a:rPr>
              <a:t>возвращает объем параллелепипеда. </a:t>
            </a:r>
          </a:p>
          <a:p>
            <a:r>
              <a:rPr lang="en-US" sz="1100" b="1" i="1" dirty="0">
                <a:solidFill>
                  <a:schemeClr val="accent3"/>
                </a:solidFill>
              </a:rPr>
              <a:t>class </a:t>
            </a:r>
            <a:r>
              <a:rPr lang="ru-RU" sz="1100" b="1" i="1" dirty="0" err="1">
                <a:solidFill>
                  <a:schemeClr val="accent3"/>
                </a:solidFill>
              </a:rPr>
              <a:t>Вох</a:t>
            </a:r>
            <a:r>
              <a:rPr lang="ru-RU" sz="1100" b="1" i="1" dirty="0">
                <a:solidFill>
                  <a:schemeClr val="accent3"/>
                </a:solidFill>
              </a:rPr>
              <a:t> { </a:t>
            </a:r>
          </a:p>
          <a:p>
            <a:r>
              <a:rPr lang="en-US" sz="1100" b="1" i="1" dirty="0" err="1">
                <a:solidFill>
                  <a:schemeClr val="accent3"/>
                </a:solidFill>
              </a:rPr>
              <a:t>doub</a:t>
            </a:r>
            <a:r>
              <a:rPr lang="en-US" sz="1100" b="1" i="1" dirty="0">
                <a:solidFill>
                  <a:schemeClr val="accent3"/>
                </a:solidFill>
              </a:rPr>
              <a:t> // Now, volume() returns the volume of a box.</a:t>
            </a:r>
          </a:p>
          <a:p>
            <a:endParaRPr lang="en-US" sz="1100" b="1" i="1" dirty="0">
              <a:solidFill>
                <a:schemeClr val="accent3"/>
              </a:solidFill>
            </a:endParaRPr>
          </a:p>
          <a:p>
            <a:r>
              <a:rPr lang="en-US" sz="1100" b="1" i="1" dirty="0">
                <a:solidFill>
                  <a:schemeClr val="accent3"/>
                </a:solidFill>
              </a:rPr>
              <a:t>class Box {</a:t>
            </a:r>
          </a:p>
          <a:p>
            <a:r>
              <a:rPr lang="en-US" sz="1100" b="1" i="1" dirty="0">
                <a:solidFill>
                  <a:schemeClr val="accent3"/>
                </a:solidFill>
              </a:rPr>
              <a:t>  double width;</a:t>
            </a:r>
          </a:p>
          <a:p>
            <a:r>
              <a:rPr lang="en-US" sz="1100" b="1" i="1" dirty="0">
                <a:solidFill>
                  <a:schemeClr val="accent3"/>
                </a:solidFill>
              </a:rPr>
              <a:t>  double height;</a:t>
            </a:r>
          </a:p>
          <a:p>
            <a:r>
              <a:rPr lang="en-US" sz="1100" b="1" i="1" dirty="0">
                <a:solidFill>
                  <a:schemeClr val="accent3"/>
                </a:solidFill>
              </a:rPr>
              <a:t>  double depth;</a:t>
            </a:r>
          </a:p>
          <a:p>
            <a:endParaRPr lang="en-US" sz="1100" b="1" i="1" dirty="0">
              <a:solidFill>
                <a:schemeClr val="accent3"/>
              </a:solidFill>
            </a:endParaRPr>
          </a:p>
          <a:p>
            <a:r>
              <a:rPr lang="en-US" sz="1100" b="1" i="1" dirty="0">
                <a:solidFill>
                  <a:schemeClr val="accent4"/>
                </a:solidFill>
              </a:rPr>
              <a:t>  // compute and return volume</a:t>
            </a:r>
          </a:p>
          <a:p>
            <a:r>
              <a:rPr lang="en-US" sz="1100" b="1" i="1" dirty="0">
                <a:solidFill>
                  <a:schemeClr val="accent4"/>
                </a:solidFill>
              </a:rPr>
              <a:t>  double volume() {</a:t>
            </a:r>
          </a:p>
          <a:p>
            <a:r>
              <a:rPr lang="en-US" sz="1100" b="1" i="1" dirty="0">
                <a:solidFill>
                  <a:schemeClr val="accent4"/>
                </a:solidFill>
              </a:rPr>
              <a:t>    return width * height * depth;</a:t>
            </a:r>
          </a:p>
          <a:p>
            <a:r>
              <a:rPr lang="en-US" sz="1100" b="1" i="1" dirty="0">
                <a:solidFill>
                  <a:schemeClr val="accent4"/>
                </a:solidFill>
              </a:rPr>
              <a:t>  }</a:t>
            </a:r>
          </a:p>
          <a:p>
            <a:r>
              <a:rPr lang="en-US" sz="1100" b="1" i="1" dirty="0">
                <a:solidFill>
                  <a:schemeClr val="accent3"/>
                </a:solidFill>
              </a:rPr>
              <a:t>}</a:t>
            </a:r>
          </a:p>
          <a:p>
            <a:r>
              <a:rPr lang="en-US" sz="1100" b="1" i="1" dirty="0">
                <a:solidFill>
                  <a:schemeClr val="accent3"/>
                </a:solidFill>
              </a:rPr>
              <a:t>  </a:t>
            </a:r>
          </a:p>
          <a:p>
            <a:r>
              <a:rPr lang="en-US" sz="1100" b="1" i="1" dirty="0">
                <a:solidFill>
                  <a:schemeClr val="accent3"/>
                </a:solidFill>
              </a:rPr>
              <a:t>class BoxDemo4 {</a:t>
            </a:r>
          </a:p>
          <a:p>
            <a:r>
              <a:rPr lang="en-US" sz="1100" b="1" i="1" dirty="0">
                <a:solidFill>
                  <a:schemeClr val="accent3"/>
                </a:solidFill>
              </a:rPr>
              <a:t>  public static void main(String </a:t>
            </a:r>
            <a:r>
              <a:rPr lang="en-US" sz="1100" b="1" i="1" dirty="0" err="1">
                <a:solidFill>
                  <a:schemeClr val="accent3"/>
                </a:solidFill>
              </a:rPr>
              <a:t>args</a:t>
            </a:r>
            <a:r>
              <a:rPr lang="en-US" sz="1100" b="1" i="1" dirty="0">
                <a:solidFill>
                  <a:schemeClr val="accent3"/>
                </a:solidFill>
              </a:rPr>
              <a:t>[]) {</a:t>
            </a:r>
          </a:p>
          <a:p>
            <a:r>
              <a:rPr lang="en-US" sz="1100" b="1" i="1" dirty="0">
                <a:solidFill>
                  <a:schemeClr val="accent3"/>
                </a:solidFill>
              </a:rPr>
              <a:t>    Box mybox1 = new Box();</a:t>
            </a:r>
          </a:p>
          <a:p>
            <a:r>
              <a:rPr lang="en-US" sz="1100" b="1" i="1" dirty="0">
                <a:solidFill>
                  <a:schemeClr val="accent3"/>
                </a:solidFill>
              </a:rPr>
              <a:t>    Box mybox2 = new Box();</a:t>
            </a:r>
          </a:p>
          <a:p>
            <a:r>
              <a:rPr lang="en-US" sz="1100" b="1" i="1" dirty="0">
                <a:solidFill>
                  <a:schemeClr val="accent3"/>
                </a:solidFill>
              </a:rPr>
              <a:t>    double </a:t>
            </a:r>
            <a:r>
              <a:rPr lang="en-US" sz="1100" b="1" i="1" dirty="0" err="1">
                <a:solidFill>
                  <a:schemeClr val="accent3"/>
                </a:solidFill>
              </a:rPr>
              <a:t>vol</a:t>
            </a:r>
            <a:r>
              <a:rPr lang="en-US" sz="1100" b="1" i="1" dirty="0">
                <a:solidFill>
                  <a:schemeClr val="accent3"/>
                </a:solidFill>
              </a:rPr>
              <a:t>;</a:t>
            </a:r>
          </a:p>
          <a:p>
            <a:endParaRPr lang="en-US" sz="1100" b="1" i="1" dirty="0">
              <a:solidFill>
                <a:schemeClr val="accent3"/>
              </a:solidFill>
            </a:endParaRPr>
          </a:p>
          <a:p>
            <a:r>
              <a:rPr lang="en-US" sz="1100" b="1" i="1" dirty="0">
                <a:solidFill>
                  <a:schemeClr val="accent3"/>
                </a:solidFill>
              </a:rPr>
              <a:t>    // assign values to mybox1's instance variables</a:t>
            </a:r>
          </a:p>
          <a:p>
            <a:r>
              <a:rPr lang="en-US" sz="1100" b="1" i="1" dirty="0">
                <a:solidFill>
                  <a:schemeClr val="accent3"/>
                </a:solidFill>
              </a:rPr>
              <a:t>    mybox1.width = 10;</a:t>
            </a:r>
          </a:p>
          <a:p>
            <a:r>
              <a:rPr lang="en-US" sz="1100" b="1" i="1" dirty="0">
                <a:solidFill>
                  <a:schemeClr val="accent3"/>
                </a:solidFill>
              </a:rPr>
              <a:t>    mybox1.height = 20;</a:t>
            </a:r>
          </a:p>
          <a:p>
            <a:r>
              <a:rPr lang="en-US" sz="1100" b="1" i="1" dirty="0">
                <a:solidFill>
                  <a:schemeClr val="accent3"/>
                </a:solidFill>
              </a:rPr>
              <a:t>    mybox1.depth = 15;</a:t>
            </a:r>
          </a:p>
          <a:p>
            <a:endParaRPr lang="en-US" sz="1100" b="1" i="1" dirty="0">
              <a:solidFill>
                <a:schemeClr val="accent3"/>
              </a:solidFill>
            </a:endParaRPr>
          </a:p>
          <a:p>
            <a:r>
              <a:rPr lang="en-US" sz="1100" b="1" i="1" dirty="0">
                <a:solidFill>
                  <a:schemeClr val="accent3"/>
                </a:solidFill>
              </a:rPr>
              <a:t>    /* assign different values to mybox2's</a:t>
            </a:r>
          </a:p>
          <a:p>
            <a:r>
              <a:rPr lang="en-US" sz="1100" b="1" i="1" dirty="0">
                <a:solidFill>
                  <a:schemeClr val="accent3"/>
                </a:solidFill>
              </a:rPr>
              <a:t>       instance variables */</a:t>
            </a:r>
          </a:p>
          <a:p>
            <a:r>
              <a:rPr lang="en-US" sz="1100" b="1" i="1" dirty="0">
                <a:solidFill>
                  <a:schemeClr val="accent3"/>
                </a:solidFill>
              </a:rPr>
              <a:t>    mybox2.width = 3;</a:t>
            </a:r>
          </a:p>
          <a:p>
            <a:r>
              <a:rPr lang="en-US" sz="1100" b="1" i="1" dirty="0">
                <a:solidFill>
                  <a:schemeClr val="accent3"/>
                </a:solidFill>
              </a:rPr>
              <a:t>    mybox2.height = 6;</a:t>
            </a:r>
          </a:p>
          <a:p>
            <a:r>
              <a:rPr lang="en-US" sz="1100" b="1" i="1" dirty="0">
                <a:solidFill>
                  <a:schemeClr val="accent3"/>
                </a:solidFill>
              </a:rPr>
              <a:t>    mybox2.depth = 9;</a:t>
            </a:r>
          </a:p>
          <a:p>
            <a:endParaRPr lang="en-US" sz="1100" b="1" i="1" dirty="0">
              <a:solidFill>
                <a:schemeClr val="accent3"/>
              </a:solidFill>
            </a:endParaRPr>
          </a:p>
          <a:p>
            <a:r>
              <a:rPr lang="en-US" sz="1100" b="1" i="1" dirty="0">
                <a:solidFill>
                  <a:schemeClr val="accent3"/>
                </a:solidFill>
              </a:rPr>
              <a:t>    // get volume of first box</a:t>
            </a:r>
          </a:p>
          <a:p>
            <a:r>
              <a:rPr lang="en-US" sz="1100" b="1" i="1" dirty="0">
                <a:solidFill>
                  <a:schemeClr val="accent4"/>
                </a:solidFill>
              </a:rPr>
              <a:t>    </a:t>
            </a:r>
            <a:r>
              <a:rPr lang="en-US" sz="1100" b="1" i="1" dirty="0" err="1">
                <a:solidFill>
                  <a:schemeClr val="accent4"/>
                </a:solidFill>
              </a:rPr>
              <a:t>vol</a:t>
            </a:r>
            <a:r>
              <a:rPr lang="en-US" sz="1100" b="1" i="1" dirty="0">
                <a:solidFill>
                  <a:schemeClr val="accent4"/>
                </a:solidFill>
              </a:rPr>
              <a:t> = mybox1.volume();</a:t>
            </a:r>
          </a:p>
          <a:p>
            <a:r>
              <a:rPr lang="en-US" sz="1100" b="1" i="1" dirty="0">
                <a:solidFill>
                  <a:schemeClr val="accent3"/>
                </a:solidFill>
              </a:rPr>
              <a:t>    </a:t>
            </a:r>
            <a:r>
              <a:rPr lang="en-US" sz="1100" b="1" i="1" dirty="0" err="1">
                <a:solidFill>
                  <a:schemeClr val="accent3"/>
                </a:solidFill>
              </a:rPr>
              <a:t>System.out.println</a:t>
            </a:r>
            <a:r>
              <a:rPr lang="en-US" sz="1100" b="1" i="1" dirty="0">
                <a:solidFill>
                  <a:schemeClr val="accent3"/>
                </a:solidFill>
              </a:rPr>
              <a:t>("Volume is " + </a:t>
            </a:r>
            <a:r>
              <a:rPr lang="en-US" sz="1100" b="1" i="1" dirty="0" err="1">
                <a:solidFill>
                  <a:schemeClr val="accent3"/>
                </a:solidFill>
              </a:rPr>
              <a:t>vol</a:t>
            </a:r>
            <a:r>
              <a:rPr lang="en-US" sz="1100" b="1" i="1" dirty="0">
                <a:solidFill>
                  <a:schemeClr val="accent3"/>
                </a:solidFill>
              </a:rPr>
              <a:t>);</a:t>
            </a:r>
          </a:p>
          <a:p>
            <a:endParaRPr lang="en-US" sz="1100" b="1" i="1" dirty="0">
              <a:solidFill>
                <a:schemeClr val="accent3"/>
              </a:solidFill>
            </a:endParaRPr>
          </a:p>
          <a:p>
            <a:r>
              <a:rPr lang="en-US" sz="1100" b="1" i="1" dirty="0">
                <a:solidFill>
                  <a:schemeClr val="accent3"/>
                </a:solidFill>
              </a:rPr>
              <a:t>    // get volume of second box</a:t>
            </a:r>
          </a:p>
          <a:p>
            <a:r>
              <a:rPr lang="en-US" sz="1100" b="1" i="1" dirty="0">
                <a:solidFill>
                  <a:schemeClr val="accent3"/>
                </a:solidFill>
              </a:rPr>
              <a:t>    </a:t>
            </a:r>
            <a:r>
              <a:rPr lang="en-US" sz="1100" b="1" i="1" dirty="0" err="1">
                <a:solidFill>
                  <a:schemeClr val="accent4"/>
                </a:solidFill>
              </a:rPr>
              <a:t>vol</a:t>
            </a:r>
            <a:r>
              <a:rPr lang="en-US" sz="1100" b="1" i="1" dirty="0">
                <a:solidFill>
                  <a:schemeClr val="accent4"/>
                </a:solidFill>
              </a:rPr>
              <a:t> = mybox2.volume();</a:t>
            </a:r>
          </a:p>
          <a:p>
            <a:r>
              <a:rPr lang="en-US" sz="1100" b="1" i="1" dirty="0">
                <a:solidFill>
                  <a:schemeClr val="accent3"/>
                </a:solidFill>
              </a:rPr>
              <a:t>    </a:t>
            </a:r>
            <a:r>
              <a:rPr lang="en-US" sz="1100" b="1" i="1" dirty="0" err="1">
                <a:solidFill>
                  <a:schemeClr val="accent3"/>
                </a:solidFill>
              </a:rPr>
              <a:t>System.out.println</a:t>
            </a:r>
            <a:r>
              <a:rPr lang="en-US" sz="1100" b="1" i="1" dirty="0">
                <a:solidFill>
                  <a:schemeClr val="accent3"/>
                </a:solidFill>
              </a:rPr>
              <a:t>("Volume is " + </a:t>
            </a:r>
            <a:r>
              <a:rPr lang="en-US" sz="1100" b="1" i="1" dirty="0" err="1">
                <a:solidFill>
                  <a:schemeClr val="accent3"/>
                </a:solidFill>
              </a:rPr>
              <a:t>vol</a:t>
            </a:r>
            <a:r>
              <a:rPr lang="en-US" sz="1100" b="1" i="1" dirty="0">
                <a:solidFill>
                  <a:schemeClr val="accent3"/>
                </a:solidFill>
              </a:rPr>
              <a:t>);</a:t>
            </a:r>
          </a:p>
          <a:p>
            <a:r>
              <a:rPr lang="en-US" sz="1100" b="1" i="1" dirty="0">
                <a:solidFill>
                  <a:schemeClr val="accent3"/>
                </a:solidFill>
              </a:rPr>
              <a:t>  }</a:t>
            </a:r>
          </a:p>
          <a:p>
            <a:r>
              <a:rPr lang="en-US" sz="1100" b="1" i="1" dirty="0">
                <a:solidFill>
                  <a:schemeClr val="accent3"/>
                </a:solidFill>
              </a:rPr>
              <a:t>}</a:t>
            </a:r>
          </a:p>
        </p:txBody>
      </p:sp>
    </p:spTree>
    <p:extLst>
      <p:ext uri="{BB962C8B-B14F-4D97-AF65-F5344CB8AC3E}">
        <p14:creationId xmlns:p14="http://schemas.microsoft.com/office/powerpoint/2010/main" val="335647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72652" y="371751"/>
            <a:ext cx="8591836" cy="461665"/>
          </a:xfrm>
          <a:prstGeom prst="rect">
            <a:avLst/>
          </a:prstGeom>
        </p:spPr>
        <p:txBody>
          <a:bodyPr wrap="square">
            <a:spAutoFit/>
          </a:bodyPr>
          <a:lstStyle/>
          <a:p>
            <a:r>
              <a:rPr lang="ru-RU" sz="2400" b="1" i="1" dirty="0">
                <a:solidFill>
                  <a:schemeClr val="accent3"/>
                </a:solidFill>
              </a:rPr>
              <a:t>Добавление метода, принимающее параметры </a:t>
            </a:r>
          </a:p>
        </p:txBody>
      </p:sp>
      <p:sp>
        <p:nvSpPr>
          <p:cNvPr id="3" name="Прямоугольник 2"/>
          <p:cNvSpPr/>
          <p:nvPr/>
        </p:nvSpPr>
        <p:spPr>
          <a:xfrm>
            <a:off x="611560" y="1000542"/>
            <a:ext cx="2880320" cy="1200329"/>
          </a:xfrm>
          <a:prstGeom prst="rect">
            <a:avLst/>
          </a:prstGeom>
        </p:spPr>
        <p:txBody>
          <a:bodyPr wrap="square">
            <a:spAutoFit/>
          </a:bodyPr>
          <a:lstStyle/>
          <a:p>
            <a:r>
              <a:rPr lang="en-US" b="1" i="1" dirty="0" err="1">
                <a:solidFill>
                  <a:schemeClr val="accent4"/>
                </a:solidFill>
              </a:rPr>
              <a:t>int</a:t>
            </a:r>
            <a:r>
              <a:rPr lang="en-US" b="1" i="1" dirty="0">
                <a:solidFill>
                  <a:schemeClr val="accent4"/>
                </a:solidFill>
              </a:rPr>
              <a:t> square () </a:t>
            </a:r>
          </a:p>
          <a:p>
            <a:r>
              <a:rPr lang="en-US" b="1" i="1" dirty="0">
                <a:solidFill>
                  <a:schemeClr val="accent4"/>
                </a:solidFill>
              </a:rPr>
              <a:t>{ </a:t>
            </a:r>
          </a:p>
          <a:p>
            <a:r>
              <a:rPr lang="en-US" b="1" i="1" dirty="0">
                <a:solidFill>
                  <a:schemeClr val="accent4"/>
                </a:solidFill>
              </a:rPr>
              <a:t>return 10 * 10; </a:t>
            </a:r>
            <a:endParaRPr lang="ru-RU" b="1" i="1" dirty="0">
              <a:solidFill>
                <a:schemeClr val="accent4"/>
              </a:solidFill>
            </a:endParaRPr>
          </a:p>
          <a:p>
            <a:r>
              <a:rPr lang="en-US" b="1" i="1" dirty="0">
                <a:solidFill>
                  <a:schemeClr val="accent4"/>
                </a:solidFill>
              </a:rPr>
              <a:t>}</a:t>
            </a:r>
          </a:p>
        </p:txBody>
      </p:sp>
      <p:sp>
        <p:nvSpPr>
          <p:cNvPr id="4" name="Прямоугольник 3"/>
          <p:cNvSpPr/>
          <p:nvPr/>
        </p:nvSpPr>
        <p:spPr>
          <a:xfrm>
            <a:off x="5652120" y="979592"/>
            <a:ext cx="2646040" cy="1815882"/>
          </a:xfrm>
          <a:prstGeom prst="rect">
            <a:avLst/>
          </a:prstGeom>
        </p:spPr>
        <p:txBody>
          <a:bodyPr wrap="square">
            <a:spAutoFit/>
          </a:bodyPr>
          <a:lstStyle/>
          <a:p>
            <a:r>
              <a:rPr lang="en-US" b="1" i="1" dirty="0" err="1">
                <a:solidFill>
                  <a:schemeClr val="accent4"/>
                </a:solidFill>
              </a:rPr>
              <a:t>int</a:t>
            </a:r>
            <a:r>
              <a:rPr lang="en-US" b="1" i="1" dirty="0">
                <a:solidFill>
                  <a:schemeClr val="accent4"/>
                </a:solidFill>
              </a:rPr>
              <a:t> square(</a:t>
            </a:r>
            <a:r>
              <a:rPr lang="en-US" b="1" i="1" dirty="0" err="1">
                <a:solidFill>
                  <a:schemeClr val="accent4"/>
                </a:solidFill>
              </a:rPr>
              <a:t>int</a:t>
            </a:r>
            <a:r>
              <a:rPr lang="en-US" b="1" i="1" dirty="0">
                <a:solidFill>
                  <a:schemeClr val="accent4"/>
                </a:solidFill>
              </a:rPr>
              <a:t> </a:t>
            </a:r>
            <a:r>
              <a:rPr lang="en-US" b="1" i="1" dirty="0" err="1">
                <a:solidFill>
                  <a:schemeClr val="accent4"/>
                </a:solidFill>
              </a:rPr>
              <a:t>i</a:t>
            </a:r>
            <a:r>
              <a:rPr lang="en-US" b="1" i="1" dirty="0">
                <a:solidFill>
                  <a:schemeClr val="accent4"/>
                </a:solidFill>
              </a:rPr>
              <a:t>) </a:t>
            </a:r>
          </a:p>
          <a:p>
            <a:r>
              <a:rPr lang="en-US" b="1" i="1" dirty="0">
                <a:solidFill>
                  <a:schemeClr val="accent4"/>
                </a:solidFill>
              </a:rPr>
              <a:t>{ </a:t>
            </a:r>
          </a:p>
          <a:p>
            <a:r>
              <a:rPr lang="en-US" b="1" i="1" dirty="0">
                <a:solidFill>
                  <a:schemeClr val="accent4"/>
                </a:solidFill>
              </a:rPr>
              <a:t>return </a:t>
            </a:r>
            <a:r>
              <a:rPr lang="en-US" b="1" i="1" dirty="0" err="1">
                <a:solidFill>
                  <a:schemeClr val="accent4"/>
                </a:solidFill>
              </a:rPr>
              <a:t>i</a:t>
            </a:r>
            <a:r>
              <a:rPr lang="en-US" b="1" i="1" dirty="0">
                <a:solidFill>
                  <a:schemeClr val="accent4"/>
                </a:solidFill>
              </a:rPr>
              <a:t> * </a:t>
            </a:r>
            <a:r>
              <a:rPr lang="en-US" b="1" i="1" dirty="0" err="1">
                <a:solidFill>
                  <a:schemeClr val="accent4"/>
                </a:solidFill>
              </a:rPr>
              <a:t>i</a:t>
            </a:r>
            <a:r>
              <a:rPr lang="en-US" b="1" i="1" dirty="0">
                <a:solidFill>
                  <a:schemeClr val="accent4"/>
                </a:solidFill>
              </a:rPr>
              <a:t>; </a:t>
            </a:r>
          </a:p>
          <a:p>
            <a:r>
              <a:rPr lang="en-US" b="1" i="1" dirty="0">
                <a:solidFill>
                  <a:schemeClr val="accent4"/>
                </a:solidFill>
              </a:rPr>
              <a:t>}</a:t>
            </a:r>
          </a:p>
          <a:p>
            <a:endParaRPr lang="en-US" sz="2000" b="1" dirty="0">
              <a:solidFill>
                <a:srgbClr val="FF0000"/>
              </a:solidFill>
            </a:endParaRPr>
          </a:p>
          <a:p>
            <a:endParaRPr lang="en-US" sz="2000" b="1" dirty="0">
              <a:solidFill>
                <a:srgbClr val="FF0000"/>
              </a:solidFill>
            </a:endParaRPr>
          </a:p>
        </p:txBody>
      </p:sp>
      <p:sp>
        <p:nvSpPr>
          <p:cNvPr id="5" name="Прямоугольник 4"/>
          <p:cNvSpPr/>
          <p:nvPr/>
        </p:nvSpPr>
        <p:spPr>
          <a:xfrm>
            <a:off x="2051720" y="2138188"/>
            <a:ext cx="4572000" cy="1477328"/>
          </a:xfrm>
          <a:prstGeom prst="rect">
            <a:avLst/>
          </a:prstGeom>
        </p:spPr>
        <p:txBody>
          <a:bodyPr>
            <a:spAutoFit/>
          </a:bodyPr>
          <a:lstStyle/>
          <a:p>
            <a:r>
              <a:rPr lang="ru-RU" b="1" i="1" dirty="0" err="1">
                <a:solidFill>
                  <a:schemeClr val="accent3"/>
                </a:solidFill>
              </a:rPr>
              <a:t>int</a:t>
            </a:r>
            <a:r>
              <a:rPr lang="ru-RU" b="1" i="1" dirty="0">
                <a:solidFill>
                  <a:schemeClr val="accent3"/>
                </a:solidFill>
              </a:rPr>
              <a:t> х, у; </a:t>
            </a:r>
          </a:p>
          <a:p>
            <a:r>
              <a:rPr lang="ru-RU" b="1" i="1" dirty="0">
                <a:solidFill>
                  <a:schemeClr val="accent3"/>
                </a:solidFill>
              </a:rPr>
              <a:t>х </a:t>
            </a:r>
            <a:r>
              <a:rPr lang="en-US" b="1" i="1" dirty="0">
                <a:solidFill>
                  <a:schemeClr val="accent3"/>
                </a:solidFill>
              </a:rPr>
              <a:t>=</a:t>
            </a:r>
            <a:r>
              <a:rPr lang="ru-RU" b="1" i="1" dirty="0" err="1">
                <a:solidFill>
                  <a:schemeClr val="accent3"/>
                </a:solidFill>
              </a:rPr>
              <a:t>square</a:t>
            </a:r>
            <a:r>
              <a:rPr lang="ru-RU" b="1" i="1" dirty="0">
                <a:solidFill>
                  <a:schemeClr val="accent3"/>
                </a:solidFill>
              </a:rPr>
              <a:t> (5) ; </a:t>
            </a:r>
            <a:r>
              <a:rPr lang="en-US" b="1" i="1" dirty="0">
                <a:solidFill>
                  <a:schemeClr val="accent3"/>
                </a:solidFill>
              </a:rPr>
              <a:t>//</a:t>
            </a:r>
            <a:r>
              <a:rPr lang="ru-RU" b="1" i="1" dirty="0">
                <a:solidFill>
                  <a:schemeClr val="accent3"/>
                </a:solidFill>
              </a:rPr>
              <a:t> х равно 25 </a:t>
            </a:r>
          </a:p>
          <a:p>
            <a:r>
              <a:rPr lang="ru-RU" b="1" i="1" dirty="0">
                <a:solidFill>
                  <a:schemeClr val="accent3"/>
                </a:solidFill>
              </a:rPr>
              <a:t>х</a:t>
            </a:r>
            <a:r>
              <a:rPr lang="en-US" b="1" i="1" dirty="0">
                <a:solidFill>
                  <a:schemeClr val="accent3"/>
                </a:solidFill>
              </a:rPr>
              <a:t>=</a:t>
            </a:r>
            <a:r>
              <a:rPr lang="ru-RU" b="1" i="1" dirty="0">
                <a:solidFill>
                  <a:schemeClr val="accent3"/>
                </a:solidFill>
              </a:rPr>
              <a:t> </a:t>
            </a:r>
            <a:r>
              <a:rPr lang="ru-RU" b="1" i="1" dirty="0" err="1">
                <a:solidFill>
                  <a:schemeClr val="accent3"/>
                </a:solidFill>
              </a:rPr>
              <a:t>square</a:t>
            </a:r>
            <a:r>
              <a:rPr lang="ru-RU" b="1" i="1" dirty="0">
                <a:solidFill>
                  <a:schemeClr val="accent3"/>
                </a:solidFill>
              </a:rPr>
              <a:t>(9); </a:t>
            </a:r>
            <a:r>
              <a:rPr lang="en-US" b="1" i="1" dirty="0">
                <a:solidFill>
                  <a:schemeClr val="accent3"/>
                </a:solidFill>
              </a:rPr>
              <a:t>//</a:t>
            </a:r>
            <a:r>
              <a:rPr lang="ru-RU" b="1" i="1" dirty="0">
                <a:solidFill>
                  <a:schemeClr val="accent3"/>
                </a:solidFill>
              </a:rPr>
              <a:t> х равно 81 </a:t>
            </a:r>
          </a:p>
          <a:p>
            <a:r>
              <a:rPr lang="ru-RU" b="1" i="1" dirty="0">
                <a:solidFill>
                  <a:schemeClr val="accent3"/>
                </a:solidFill>
              </a:rPr>
              <a:t>у </a:t>
            </a:r>
            <a:r>
              <a:rPr lang="en-US" b="1" i="1" dirty="0">
                <a:solidFill>
                  <a:schemeClr val="accent3"/>
                </a:solidFill>
              </a:rPr>
              <a:t>=</a:t>
            </a:r>
            <a:r>
              <a:rPr lang="ru-RU" b="1" i="1" dirty="0">
                <a:solidFill>
                  <a:schemeClr val="accent3"/>
                </a:solidFill>
              </a:rPr>
              <a:t> 2; </a:t>
            </a:r>
          </a:p>
          <a:p>
            <a:r>
              <a:rPr lang="ru-RU" b="1" i="1" dirty="0">
                <a:solidFill>
                  <a:schemeClr val="accent3"/>
                </a:solidFill>
              </a:rPr>
              <a:t>х </a:t>
            </a:r>
            <a:r>
              <a:rPr lang="en-US" b="1" i="1" dirty="0">
                <a:solidFill>
                  <a:schemeClr val="accent3"/>
                </a:solidFill>
              </a:rPr>
              <a:t>=</a:t>
            </a:r>
            <a:r>
              <a:rPr lang="ru-RU" b="1" i="1" dirty="0">
                <a:solidFill>
                  <a:schemeClr val="accent3"/>
                </a:solidFill>
              </a:rPr>
              <a:t> </a:t>
            </a:r>
            <a:r>
              <a:rPr lang="ru-RU" b="1" i="1" dirty="0" err="1">
                <a:solidFill>
                  <a:schemeClr val="accent3"/>
                </a:solidFill>
              </a:rPr>
              <a:t>square</a:t>
            </a:r>
            <a:r>
              <a:rPr lang="ru-RU" b="1" i="1" dirty="0">
                <a:solidFill>
                  <a:schemeClr val="accent3"/>
                </a:solidFill>
              </a:rPr>
              <a:t>(y); </a:t>
            </a:r>
            <a:r>
              <a:rPr lang="en-US" b="1" i="1" dirty="0">
                <a:solidFill>
                  <a:schemeClr val="accent3"/>
                </a:solidFill>
              </a:rPr>
              <a:t>//</a:t>
            </a:r>
            <a:r>
              <a:rPr lang="ru-RU" b="1" i="1" dirty="0">
                <a:solidFill>
                  <a:schemeClr val="accent3"/>
                </a:solidFill>
              </a:rPr>
              <a:t> х равно 4 </a:t>
            </a:r>
          </a:p>
        </p:txBody>
      </p:sp>
      <p:sp>
        <p:nvSpPr>
          <p:cNvPr id="6" name="Прямоугольник 5"/>
          <p:cNvSpPr/>
          <p:nvPr/>
        </p:nvSpPr>
        <p:spPr>
          <a:xfrm>
            <a:off x="372652" y="3766126"/>
            <a:ext cx="8375812" cy="2308324"/>
          </a:xfrm>
          <a:prstGeom prst="rect">
            <a:avLst/>
          </a:prstGeom>
        </p:spPr>
        <p:txBody>
          <a:bodyPr wrap="square">
            <a:spAutoFit/>
          </a:bodyPr>
          <a:lstStyle/>
          <a:p>
            <a:r>
              <a:rPr lang="ru-RU" sz="1600" b="1" i="1" dirty="0">
                <a:solidFill>
                  <a:schemeClr val="accent3"/>
                </a:solidFill>
              </a:rPr>
              <a:t>Важно различать два термина: </a:t>
            </a:r>
            <a:r>
              <a:rPr lang="ru-RU" sz="1600" b="1" i="1" dirty="0">
                <a:solidFill>
                  <a:schemeClr val="accent4"/>
                </a:solidFill>
              </a:rPr>
              <a:t>параметр и </a:t>
            </a:r>
            <a:r>
              <a:rPr lang="ru-RU" sz="1600" b="1" i="1" dirty="0" err="1">
                <a:solidFill>
                  <a:schemeClr val="accent4"/>
                </a:solidFill>
              </a:rPr>
              <a:t>aргумент</a:t>
            </a:r>
            <a:r>
              <a:rPr lang="ru-RU" sz="1600" b="1" i="1" dirty="0">
                <a:solidFill>
                  <a:schemeClr val="accent4"/>
                </a:solidFill>
              </a:rPr>
              <a:t>. </a:t>
            </a:r>
          </a:p>
          <a:p>
            <a:endParaRPr lang="ru-RU" sz="1600" b="1" i="1" dirty="0">
              <a:solidFill>
                <a:schemeClr val="accent3"/>
              </a:solidFill>
            </a:endParaRPr>
          </a:p>
          <a:p>
            <a:pPr algn="just"/>
            <a:r>
              <a:rPr lang="ru-RU" sz="1600" b="1" i="1" dirty="0">
                <a:solidFill>
                  <a:schemeClr val="accent4"/>
                </a:solidFill>
              </a:rPr>
              <a:t>Параметр</a:t>
            </a:r>
            <a:r>
              <a:rPr lang="ru-RU" sz="1600" b="1" i="1" dirty="0">
                <a:solidFill>
                  <a:schemeClr val="accent3"/>
                </a:solidFill>
              </a:rPr>
              <a:t> - это переменная, определенная методом, которая принимает значение при вызове метода. </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4"/>
                </a:solidFill>
              </a:rPr>
              <a:t>Аргумент</a:t>
            </a:r>
            <a:r>
              <a:rPr lang="ru-RU" sz="1600" b="1" i="1" dirty="0">
                <a:solidFill>
                  <a:schemeClr val="accent3"/>
                </a:solidFill>
              </a:rPr>
              <a:t>-  это значение, передаваемое методу при </a:t>
            </a:r>
          </a:p>
          <a:p>
            <a:pPr algn="just"/>
            <a:r>
              <a:rPr lang="ru-RU" sz="1600" b="1" i="1" dirty="0">
                <a:solidFill>
                  <a:schemeClr val="accent3"/>
                </a:solidFill>
              </a:rPr>
              <a:t>его вызове. Например, </a:t>
            </a:r>
            <a:r>
              <a:rPr lang="ru-RU" sz="1600" b="1" i="1" dirty="0" err="1">
                <a:solidFill>
                  <a:schemeClr val="accent3"/>
                </a:solidFill>
              </a:rPr>
              <a:t>square</a:t>
            </a:r>
            <a:r>
              <a:rPr lang="ru-RU" sz="1600" b="1" i="1" dirty="0">
                <a:solidFill>
                  <a:schemeClr val="accent3"/>
                </a:solidFill>
              </a:rPr>
              <a:t> (100) передает 100 в качестве аргумента. Внутри метода </a:t>
            </a:r>
            <a:r>
              <a:rPr lang="ru-RU" sz="1600" b="1" i="1" dirty="0" err="1">
                <a:solidFill>
                  <a:schemeClr val="accent3"/>
                </a:solidFill>
              </a:rPr>
              <a:t>square</a:t>
            </a:r>
            <a:r>
              <a:rPr lang="ru-RU" sz="1600" b="1" i="1" dirty="0">
                <a:solidFill>
                  <a:schemeClr val="accent3"/>
                </a:solidFill>
              </a:rPr>
              <a:t>() параметр i получает это значение. </a:t>
            </a:r>
          </a:p>
        </p:txBody>
      </p:sp>
    </p:spTree>
    <p:extLst>
      <p:ext uri="{BB962C8B-B14F-4D97-AF65-F5344CB8AC3E}">
        <p14:creationId xmlns:p14="http://schemas.microsoft.com/office/powerpoint/2010/main" val="103762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539552" y="424864"/>
            <a:ext cx="8208912" cy="5760640"/>
          </a:xfrm>
          <a:prstGeom prst="rect">
            <a:avLst/>
          </a:prstGeom>
        </p:spPr>
        <p:txBody>
          <a:bodyPr wrap="square" numCol="2">
            <a:spAutoFit/>
          </a:bodyPr>
          <a:lstStyle/>
          <a:p>
            <a:r>
              <a:rPr lang="en-US" sz="1200" b="1" i="1" dirty="0">
                <a:solidFill>
                  <a:schemeClr val="accent3"/>
                </a:solidFill>
              </a:rPr>
              <a:t>// This program uses a parameterized method.</a:t>
            </a:r>
          </a:p>
          <a:p>
            <a:endParaRPr lang="en-US" sz="1200" b="1" i="1" dirty="0">
              <a:solidFill>
                <a:schemeClr val="accent3"/>
              </a:solidFill>
            </a:endParaRPr>
          </a:p>
          <a:p>
            <a:r>
              <a:rPr lang="en-US" sz="1200" b="1" i="1" dirty="0">
                <a:solidFill>
                  <a:schemeClr val="accent3"/>
                </a:solidFill>
              </a:rPr>
              <a:t>class Box {</a:t>
            </a:r>
          </a:p>
          <a:p>
            <a:r>
              <a:rPr lang="en-US" sz="1200" b="1" i="1" dirty="0">
                <a:solidFill>
                  <a:schemeClr val="accent3"/>
                </a:solidFill>
              </a:rPr>
              <a:t>  double width;</a:t>
            </a:r>
          </a:p>
          <a:p>
            <a:r>
              <a:rPr lang="en-US" sz="1200" b="1" i="1" dirty="0">
                <a:solidFill>
                  <a:schemeClr val="accent3"/>
                </a:solidFill>
              </a:rPr>
              <a:t>  double height;</a:t>
            </a:r>
          </a:p>
          <a:p>
            <a:r>
              <a:rPr lang="en-US" sz="1200" b="1" i="1" dirty="0">
                <a:solidFill>
                  <a:schemeClr val="accent3"/>
                </a:solidFill>
              </a:rPr>
              <a:t>  double depth;</a:t>
            </a:r>
          </a:p>
          <a:p>
            <a:endParaRPr lang="en-US" sz="1200" b="1" i="1" dirty="0">
              <a:solidFill>
                <a:schemeClr val="accent3"/>
              </a:solidFill>
            </a:endParaRPr>
          </a:p>
          <a:p>
            <a:r>
              <a:rPr lang="en-US" sz="1200" b="1" i="1" dirty="0">
                <a:solidFill>
                  <a:schemeClr val="accent3"/>
                </a:solidFill>
              </a:rPr>
              <a:t>  // compute and return volume</a:t>
            </a:r>
          </a:p>
          <a:p>
            <a:r>
              <a:rPr lang="en-US" sz="1200" b="1" i="1" dirty="0">
                <a:solidFill>
                  <a:schemeClr val="accent3"/>
                </a:solidFill>
              </a:rPr>
              <a:t>  double volume() {</a:t>
            </a:r>
          </a:p>
          <a:p>
            <a:r>
              <a:rPr lang="en-US" sz="1200" b="1" i="1" dirty="0">
                <a:solidFill>
                  <a:schemeClr val="accent3"/>
                </a:solidFill>
              </a:rPr>
              <a:t>    return width * height * depth;</a:t>
            </a:r>
          </a:p>
          <a:p>
            <a:r>
              <a:rPr lang="en-US" sz="1200" b="1" i="1" dirty="0">
                <a:solidFill>
                  <a:schemeClr val="accent3"/>
                </a:solidFill>
              </a:rPr>
              <a:t>  }</a:t>
            </a:r>
          </a:p>
          <a:p>
            <a:endParaRPr lang="en-US" sz="1200" b="1" i="1" dirty="0">
              <a:solidFill>
                <a:schemeClr val="accent3"/>
              </a:solidFill>
            </a:endParaRPr>
          </a:p>
          <a:p>
            <a:r>
              <a:rPr lang="en-US" sz="1200" b="1" i="1" dirty="0">
                <a:solidFill>
                  <a:schemeClr val="accent3"/>
                </a:solidFill>
              </a:rPr>
              <a:t>  // sets dimensions of box</a:t>
            </a:r>
          </a:p>
          <a:p>
            <a:r>
              <a:rPr lang="en-US" sz="1200" b="1" i="1" dirty="0">
                <a:solidFill>
                  <a:schemeClr val="accent4"/>
                </a:solidFill>
              </a:rPr>
              <a:t>  void </a:t>
            </a:r>
            <a:r>
              <a:rPr lang="en-US" sz="1200" b="1" i="1" dirty="0" err="1">
                <a:solidFill>
                  <a:schemeClr val="accent4"/>
                </a:solidFill>
              </a:rPr>
              <a:t>setDim</a:t>
            </a:r>
            <a:r>
              <a:rPr lang="en-US" sz="1200" b="1" i="1" dirty="0">
                <a:solidFill>
                  <a:schemeClr val="accent4"/>
                </a:solidFill>
              </a:rPr>
              <a:t>(double w, double h, double d) {</a:t>
            </a:r>
          </a:p>
          <a:p>
            <a:r>
              <a:rPr lang="en-US" sz="1200" b="1" i="1" dirty="0">
                <a:solidFill>
                  <a:schemeClr val="accent4"/>
                </a:solidFill>
              </a:rPr>
              <a:t>    width = w;</a:t>
            </a:r>
          </a:p>
          <a:p>
            <a:r>
              <a:rPr lang="en-US" sz="1200" b="1" i="1" dirty="0">
                <a:solidFill>
                  <a:schemeClr val="accent4"/>
                </a:solidFill>
              </a:rPr>
              <a:t>    height = h;</a:t>
            </a:r>
          </a:p>
          <a:p>
            <a:r>
              <a:rPr lang="en-US" sz="1200" b="1" i="1" dirty="0">
                <a:solidFill>
                  <a:schemeClr val="accent4"/>
                </a:solidFill>
              </a:rPr>
              <a:t>    depth = d;</a:t>
            </a:r>
          </a:p>
          <a:p>
            <a:r>
              <a:rPr lang="en-US" sz="1200" b="1" i="1" dirty="0">
                <a:solidFill>
                  <a:schemeClr val="accent4"/>
                </a:solidFill>
              </a:rPr>
              <a:t>  }</a:t>
            </a:r>
          </a:p>
          <a:p>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class BoxDemo5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3"/>
                </a:solidFill>
              </a:rPr>
              <a:t>    Box mybox1 = new Box();</a:t>
            </a:r>
          </a:p>
          <a:p>
            <a:r>
              <a:rPr lang="en-US" sz="1200" b="1" i="1" dirty="0">
                <a:solidFill>
                  <a:schemeClr val="accent3"/>
                </a:solidFill>
              </a:rPr>
              <a:t>    Box mybox2 = new Box();</a:t>
            </a:r>
          </a:p>
          <a:p>
            <a:r>
              <a:rPr lang="en-US" sz="1200" b="1" i="1" dirty="0">
                <a:solidFill>
                  <a:schemeClr val="accent3"/>
                </a:solidFill>
              </a:rPr>
              <a:t>    double </a:t>
            </a:r>
            <a:r>
              <a:rPr lang="en-US" sz="1200" b="1" i="1" dirty="0" err="1">
                <a:solidFill>
                  <a:schemeClr val="accent3"/>
                </a:solidFill>
              </a:rPr>
              <a:t>vol</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    // initialize each box</a:t>
            </a:r>
          </a:p>
          <a:p>
            <a:r>
              <a:rPr lang="en-US" sz="1200" b="1" i="1" dirty="0">
                <a:solidFill>
                  <a:schemeClr val="accent4"/>
                </a:solidFill>
              </a:rPr>
              <a:t>    mybox1.setDim(10, 20, 15);</a:t>
            </a:r>
          </a:p>
          <a:p>
            <a:r>
              <a:rPr lang="en-US" sz="1200" b="1" i="1" dirty="0">
                <a:solidFill>
                  <a:schemeClr val="accent4"/>
                </a:solidFill>
              </a:rPr>
              <a:t>    mybox2.setDim(3, 6, 9);    </a:t>
            </a:r>
          </a:p>
          <a:p>
            <a:endParaRPr lang="en-US" sz="1200" b="1" i="1" dirty="0">
              <a:solidFill>
                <a:schemeClr val="accent3"/>
              </a:solidFill>
            </a:endParaRPr>
          </a:p>
          <a:p>
            <a:r>
              <a:rPr lang="en-US" sz="1200" b="1" i="1" dirty="0">
                <a:solidFill>
                  <a:schemeClr val="accent3"/>
                </a:solidFill>
              </a:rPr>
              <a:t>    // get volume of first box</a:t>
            </a:r>
          </a:p>
          <a:p>
            <a:r>
              <a:rPr lang="en-US" sz="1200" b="1" i="1" dirty="0">
                <a:solidFill>
                  <a:schemeClr val="accent3"/>
                </a:solidFill>
              </a:rPr>
              <a:t>    </a:t>
            </a:r>
            <a:r>
              <a:rPr lang="en-US" sz="1200" b="1" i="1" dirty="0" err="1">
                <a:solidFill>
                  <a:schemeClr val="accent3"/>
                </a:solidFill>
              </a:rPr>
              <a:t>vol</a:t>
            </a:r>
            <a:r>
              <a:rPr lang="en-US" sz="1200" b="1" i="1" dirty="0">
                <a:solidFill>
                  <a:schemeClr val="accent3"/>
                </a:solidFill>
              </a:rPr>
              <a:t> = mybox1.volume();</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("Volume is " + </a:t>
            </a:r>
            <a:r>
              <a:rPr lang="en-US" sz="1200" b="1" i="1" dirty="0" err="1">
                <a:solidFill>
                  <a:schemeClr val="accent3"/>
                </a:solidFill>
              </a:rPr>
              <a:t>vol</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    // get volume of second box</a:t>
            </a:r>
          </a:p>
          <a:p>
            <a:r>
              <a:rPr lang="en-US" sz="1200" b="1" i="1" dirty="0">
                <a:solidFill>
                  <a:schemeClr val="accent3"/>
                </a:solidFill>
              </a:rPr>
              <a:t>    </a:t>
            </a:r>
            <a:r>
              <a:rPr lang="en-US" sz="1200" b="1" i="1" dirty="0" err="1">
                <a:solidFill>
                  <a:schemeClr val="accent3"/>
                </a:solidFill>
              </a:rPr>
              <a:t>vol</a:t>
            </a:r>
            <a:r>
              <a:rPr lang="en-US" sz="1200" b="1" i="1" dirty="0">
                <a:solidFill>
                  <a:schemeClr val="accent3"/>
                </a:solidFill>
              </a:rPr>
              <a:t> = mybox2.volume();</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("Volume is " + </a:t>
            </a:r>
            <a:r>
              <a:rPr lang="en-US" sz="1200" b="1" i="1" dirty="0" err="1">
                <a:solidFill>
                  <a:schemeClr val="accent3"/>
                </a:solidFill>
              </a:rPr>
              <a:t>vol</a:t>
            </a:r>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a:t>
            </a:r>
            <a:endParaRPr lang="ru-RU" sz="1200" b="1" i="1" dirty="0">
              <a:solidFill>
                <a:schemeClr val="accent3"/>
              </a:solidFill>
            </a:endParaRPr>
          </a:p>
        </p:txBody>
      </p:sp>
    </p:spTree>
    <p:extLst>
      <p:ext uri="{BB962C8B-B14F-4D97-AF65-F5344CB8AC3E}">
        <p14:creationId xmlns:p14="http://schemas.microsoft.com/office/powerpoint/2010/main" val="85074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3728" y="1772816"/>
            <a:ext cx="4572000" cy="3416320"/>
          </a:xfrm>
          <a:prstGeom prst="rect">
            <a:avLst/>
          </a:prstGeom>
        </p:spPr>
        <p:txBody>
          <a:bodyPr>
            <a:spAutoFit/>
          </a:bodyPr>
          <a:lstStyle/>
          <a:p>
            <a:r>
              <a:rPr lang="en-US" b="1" i="1" dirty="0">
                <a:solidFill>
                  <a:schemeClr val="accent3"/>
                </a:solidFill>
              </a:rPr>
              <a:t>class </a:t>
            </a:r>
            <a:r>
              <a:rPr lang="en-US" b="1" i="1" dirty="0" err="1">
                <a:solidFill>
                  <a:schemeClr val="accent3"/>
                </a:solidFill>
              </a:rPr>
              <a:t>SomeClass</a:t>
            </a:r>
            <a:r>
              <a:rPr lang="en-US" b="1" i="1" dirty="0">
                <a:solidFill>
                  <a:schemeClr val="accent3"/>
                </a:solidFill>
              </a:rPr>
              <a:t>{</a:t>
            </a:r>
          </a:p>
          <a:p>
            <a:r>
              <a:rPr lang="en-US" b="1" i="1" dirty="0">
                <a:solidFill>
                  <a:schemeClr val="accent3"/>
                </a:solidFill>
              </a:rPr>
              <a:t>  private final static </a:t>
            </a:r>
            <a:r>
              <a:rPr lang="en-US" b="1" i="1" dirty="0" err="1">
                <a:solidFill>
                  <a:schemeClr val="accent3"/>
                </a:solidFill>
              </a:rPr>
              <a:t>int</a:t>
            </a:r>
            <a:r>
              <a:rPr lang="en-US" b="1" i="1" dirty="0">
                <a:solidFill>
                  <a:schemeClr val="accent3"/>
                </a:solidFill>
              </a:rPr>
              <a:t> DEFAULT_VALUE = 1;</a:t>
            </a:r>
          </a:p>
          <a:p>
            <a:r>
              <a:rPr lang="en-US" b="1" i="1" dirty="0">
                <a:solidFill>
                  <a:schemeClr val="accent3"/>
                </a:solidFill>
              </a:rPr>
              <a:t>  </a:t>
            </a:r>
          </a:p>
          <a:p>
            <a:r>
              <a:rPr lang="en-US" b="1" i="1" dirty="0">
                <a:solidFill>
                  <a:schemeClr val="accent3"/>
                </a:solidFill>
              </a:rPr>
              <a:t>  void </a:t>
            </a:r>
            <a:r>
              <a:rPr lang="en-US" b="1" i="1" dirty="0" err="1">
                <a:solidFill>
                  <a:schemeClr val="accent3"/>
                </a:solidFill>
              </a:rPr>
              <a:t>myMethod</a:t>
            </a:r>
            <a:r>
              <a:rPr lang="en-US" b="1" i="1" dirty="0">
                <a:solidFill>
                  <a:schemeClr val="accent3"/>
                </a:solidFill>
              </a:rPr>
              <a:t>() {</a:t>
            </a:r>
          </a:p>
          <a:p>
            <a:r>
              <a:rPr lang="en-US" b="1" i="1" dirty="0">
                <a:solidFill>
                  <a:schemeClr val="accent3"/>
                </a:solidFill>
              </a:rPr>
              <a:t>    </a:t>
            </a:r>
            <a:r>
              <a:rPr lang="en-US" b="1" i="1" dirty="0" err="1">
                <a:solidFill>
                  <a:schemeClr val="accent3"/>
                </a:solidFill>
              </a:rPr>
              <a:t>myMethod</a:t>
            </a:r>
            <a:r>
              <a:rPr lang="en-US" b="1" i="1" dirty="0">
                <a:solidFill>
                  <a:schemeClr val="accent3"/>
                </a:solidFill>
              </a:rPr>
              <a:t>(DEFAULT_VALUE);</a:t>
            </a:r>
          </a:p>
          <a:p>
            <a:r>
              <a:rPr lang="en-US" b="1" i="1" dirty="0">
                <a:solidFill>
                  <a:schemeClr val="accent3"/>
                </a:solidFill>
              </a:rPr>
              <a:t>  }</a:t>
            </a:r>
          </a:p>
          <a:p>
            <a:endParaRPr lang="en-US" b="1" i="1" dirty="0">
              <a:solidFill>
                <a:schemeClr val="accent3"/>
              </a:solidFill>
            </a:endParaRPr>
          </a:p>
          <a:p>
            <a:r>
              <a:rPr lang="en-US" b="1" i="1" dirty="0">
                <a:solidFill>
                  <a:schemeClr val="accent3"/>
                </a:solidFill>
              </a:rPr>
              <a:t>  void </a:t>
            </a:r>
            <a:r>
              <a:rPr lang="en-US" b="1" i="1" dirty="0" err="1">
                <a:solidFill>
                  <a:schemeClr val="accent3"/>
                </a:solidFill>
              </a:rPr>
              <a:t>myMethod</a:t>
            </a:r>
            <a:r>
              <a:rPr lang="en-US" b="1" i="1" dirty="0">
                <a:solidFill>
                  <a:schemeClr val="accent3"/>
                </a:solidFill>
              </a:rPr>
              <a:t>(</a:t>
            </a:r>
            <a:r>
              <a:rPr lang="en-US" b="1" i="1" dirty="0" err="1">
                <a:solidFill>
                  <a:schemeClr val="accent3"/>
                </a:solidFill>
              </a:rPr>
              <a:t>int</a:t>
            </a:r>
            <a:r>
              <a:rPr lang="en-US" b="1" i="1" dirty="0">
                <a:solidFill>
                  <a:schemeClr val="accent3"/>
                </a:solidFill>
              </a:rPr>
              <a:t> value) {</a:t>
            </a:r>
          </a:p>
          <a:p>
            <a:r>
              <a:rPr lang="en-US" b="1" i="1" dirty="0">
                <a:solidFill>
                  <a:schemeClr val="accent3"/>
                </a:solidFill>
              </a:rPr>
              <a:t>    …</a:t>
            </a:r>
          </a:p>
          <a:p>
            <a:r>
              <a:rPr lang="en-US" b="1" i="1" dirty="0">
                <a:solidFill>
                  <a:schemeClr val="accent3"/>
                </a:solidFill>
              </a:rPr>
              <a:t>  }</a:t>
            </a:r>
          </a:p>
          <a:p>
            <a:r>
              <a:rPr lang="en-US" b="1" i="1" dirty="0">
                <a:solidFill>
                  <a:schemeClr val="accent3"/>
                </a:solidFill>
              </a:rPr>
              <a:t>}</a:t>
            </a:r>
            <a:endParaRPr lang="ru-RU" b="1" i="1" dirty="0">
              <a:solidFill>
                <a:schemeClr val="accent3"/>
              </a:solidFill>
            </a:endParaRPr>
          </a:p>
        </p:txBody>
      </p:sp>
      <p:sp>
        <p:nvSpPr>
          <p:cNvPr id="3" name="Прямоугольник 1"/>
          <p:cNvSpPr/>
          <p:nvPr/>
        </p:nvSpPr>
        <p:spPr>
          <a:xfrm>
            <a:off x="372652" y="371751"/>
            <a:ext cx="8591836" cy="461665"/>
          </a:xfrm>
          <a:prstGeom prst="rect">
            <a:avLst/>
          </a:prstGeom>
        </p:spPr>
        <p:txBody>
          <a:bodyPr wrap="square">
            <a:spAutoFit/>
          </a:bodyPr>
          <a:lstStyle/>
          <a:p>
            <a:r>
              <a:rPr lang="ru-RU" sz="2400" b="1" i="1" dirty="0">
                <a:solidFill>
                  <a:schemeClr val="accent3"/>
                </a:solidFill>
              </a:rPr>
              <a:t>Значения по умолчанию</a:t>
            </a:r>
          </a:p>
        </p:txBody>
      </p:sp>
    </p:spTree>
    <p:extLst>
      <p:ext uri="{BB962C8B-B14F-4D97-AF65-F5344CB8AC3E}">
        <p14:creationId xmlns:p14="http://schemas.microsoft.com/office/powerpoint/2010/main" val="3981137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3608" y="2276872"/>
            <a:ext cx="7704856" cy="2031325"/>
          </a:xfrm>
          <a:prstGeom prst="rect">
            <a:avLst/>
          </a:prstGeom>
        </p:spPr>
        <p:txBody>
          <a:bodyPr wrap="square">
            <a:spAutoFit/>
          </a:bodyPr>
          <a:lstStyle/>
          <a:p>
            <a:r>
              <a:rPr lang="en-US" b="1" i="1" dirty="0">
                <a:solidFill>
                  <a:schemeClr val="accent3"/>
                </a:solidFill>
              </a:rPr>
              <a:t>public double </a:t>
            </a:r>
            <a:r>
              <a:rPr lang="en-US" b="1" i="1" dirty="0" err="1">
                <a:solidFill>
                  <a:schemeClr val="accent3"/>
                </a:solidFill>
              </a:rPr>
              <a:t>averag</a:t>
            </a:r>
            <a:r>
              <a:rPr lang="en-US" b="1" i="1" dirty="0">
                <a:solidFill>
                  <a:schemeClr val="accent4"/>
                </a:solidFill>
              </a:rPr>
              <a:t>(/*String s,*/int... b</a:t>
            </a:r>
            <a:r>
              <a:rPr lang="en-US" b="1" i="1" dirty="0">
                <a:solidFill>
                  <a:schemeClr val="accent3"/>
                </a:solidFill>
              </a:rPr>
              <a:t>)</a:t>
            </a:r>
            <a:endParaRPr lang="ru-RU" b="1" i="1" dirty="0">
              <a:solidFill>
                <a:schemeClr val="accent3"/>
              </a:solidFill>
            </a:endParaRPr>
          </a:p>
          <a:p>
            <a:r>
              <a:rPr lang="en-US" b="1" i="1" dirty="0">
                <a:solidFill>
                  <a:schemeClr val="accent3"/>
                </a:solidFill>
              </a:rPr>
              <a:t>//</a:t>
            </a:r>
            <a:r>
              <a:rPr lang="en-US" b="1" i="1" dirty="0" err="1">
                <a:solidFill>
                  <a:schemeClr val="accent3"/>
                </a:solidFill>
              </a:rPr>
              <a:t>параметры</a:t>
            </a:r>
            <a:r>
              <a:rPr lang="en-US" b="1" i="1" dirty="0">
                <a:solidFill>
                  <a:schemeClr val="accent3"/>
                </a:solidFill>
              </a:rPr>
              <a:t> </a:t>
            </a:r>
            <a:r>
              <a:rPr lang="en-US" b="1" i="1" dirty="0" err="1">
                <a:solidFill>
                  <a:schemeClr val="accent3"/>
                </a:solidFill>
              </a:rPr>
              <a:t>одного</a:t>
            </a:r>
            <a:r>
              <a:rPr lang="en-US" b="1" i="1" dirty="0">
                <a:solidFill>
                  <a:schemeClr val="accent3"/>
                </a:solidFill>
              </a:rPr>
              <a:t> </a:t>
            </a:r>
            <a:r>
              <a:rPr lang="en-US" b="1" i="1" dirty="0" err="1">
                <a:solidFill>
                  <a:schemeClr val="accent3"/>
                </a:solidFill>
              </a:rPr>
              <a:t>типа</a:t>
            </a:r>
            <a:r>
              <a:rPr lang="en-US" b="1" i="1" dirty="0">
                <a:solidFill>
                  <a:schemeClr val="accent3"/>
                </a:solidFill>
              </a:rPr>
              <a:t> </a:t>
            </a:r>
          </a:p>
          <a:p>
            <a:r>
              <a:rPr lang="en-US" b="1" i="1" dirty="0">
                <a:solidFill>
                  <a:schemeClr val="accent3"/>
                </a:solidFill>
              </a:rPr>
              <a:t>		{  </a:t>
            </a:r>
          </a:p>
          <a:p>
            <a:r>
              <a:rPr lang="en-US" b="1" i="1" dirty="0">
                <a:solidFill>
                  <a:schemeClr val="accent3"/>
                </a:solidFill>
              </a:rPr>
              <a:t>			long s=0L;</a:t>
            </a:r>
          </a:p>
          <a:p>
            <a:r>
              <a:rPr lang="en-US" b="1" i="1" dirty="0">
                <a:solidFill>
                  <a:schemeClr val="accent3"/>
                </a:solidFill>
              </a:rPr>
              <a:t>			for (</a:t>
            </a:r>
            <a:r>
              <a:rPr lang="en-US" b="1" i="1" dirty="0" err="1">
                <a:solidFill>
                  <a:schemeClr val="accent3"/>
                </a:solidFill>
              </a:rPr>
              <a:t>int</a:t>
            </a:r>
            <a:r>
              <a:rPr lang="en-US" b="1" i="1" dirty="0">
                <a:solidFill>
                  <a:schemeClr val="accent3"/>
                </a:solidFill>
              </a:rPr>
              <a:t> i:b)</a:t>
            </a:r>
          </a:p>
          <a:p>
            <a:r>
              <a:rPr lang="en-US" b="1" i="1" dirty="0">
                <a:solidFill>
                  <a:schemeClr val="accent3"/>
                </a:solidFill>
              </a:rPr>
              <a:t>				s+=</a:t>
            </a:r>
            <a:r>
              <a:rPr lang="en-US" b="1" i="1" dirty="0" err="1">
                <a:solidFill>
                  <a:schemeClr val="accent3"/>
                </a:solidFill>
              </a:rPr>
              <a:t>i</a:t>
            </a:r>
            <a:r>
              <a:rPr lang="en-US" b="1" i="1" dirty="0">
                <a:solidFill>
                  <a:schemeClr val="accent3"/>
                </a:solidFill>
              </a:rPr>
              <a:t>;</a:t>
            </a:r>
          </a:p>
          <a:p>
            <a:r>
              <a:rPr lang="en-US" b="1" i="1" dirty="0">
                <a:solidFill>
                  <a:schemeClr val="accent3"/>
                </a:solidFill>
              </a:rPr>
              <a:t>			return (double)s/</a:t>
            </a:r>
            <a:r>
              <a:rPr lang="en-US" b="1" i="1" dirty="0" err="1">
                <a:solidFill>
                  <a:schemeClr val="accent3"/>
                </a:solidFill>
              </a:rPr>
              <a:t>b.length</a:t>
            </a:r>
            <a:r>
              <a:rPr lang="en-US" b="1" i="1" dirty="0">
                <a:solidFill>
                  <a:schemeClr val="accent3"/>
                </a:solidFill>
              </a:rPr>
              <a:t>;</a:t>
            </a:r>
            <a:endParaRPr lang="ru-RU" b="1" i="1" dirty="0">
              <a:solidFill>
                <a:schemeClr val="accent3"/>
              </a:solidFill>
            </a:endParaRPr>
          </a:p>
        </p:txBody>
      </p:sp>
      <p:sp>
        <p:nvSpPr>
          <p:cNvPr id="3" name="Rectangle 2"/>
          <p:cNvSpPr/>
          <p:nvPr/>
        </p:nvSpPr>
        <p:spPr>
          <a:xfrm>
            <a:off x="324036" y="332656"/>
            <a:ext cx="8208404" cy="830997"/>
          </a:xfrm>
          <a:prstGeom prst="rect">
            <a:avLst/>
          </a:prstGeom>
        </p:spPr>
        <p:txBody>
          <a:bodyPr wrap="square">
            <a:spAutoFit/>
          </a:bodyPr>
          <a:lstStyle/>
          <a:p>
            <a:r>
              <a:rPr lang="ru-RU" sz="2400" b="1" i="1" dirty="0">
                <a:solidFill>
                  <a:schemeClr val="accent3"/>
                </a:solidFill>
              </a:rPr>
              <a:t>Функция с произвольным количеством параметров</a:t>
            </a:r>
          </a:p>
        </p:txBody>
      </p:sp>
    </p:spTree>
    <p:extLst>
      <p:ext uri="{BB962C8B-B14F-4D97-AF65-F5344CB8AC3E}">
        <p14:creationId xmlns:p14="http://schemas.microsoft.com/office/powerpoint/2010/main" val="343967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3896" y="332656"/>
            <a:ext cx="2811988" cy="461665"/>
          </a:xfrm>
          <a:prstGeom prst="rect">
            <a:avLst/>
          </a:prstGeom>
        </p:spPr>
        <p:txBody>
          <a:bodyPr wrap="none">
            <a:spAutoFit/>
          </a:bodyPr>
          <a:lstStyle/>
          <a:p>
            <a:r>
              <a:rPr lang="ru-RU" sz="2400" b="1" i="1" dirty="0">
                <a:solidFill>
                  <a:schemeClr val="accent3"/>
                </a:solidFill>
              </a:rPr>
              <a:t>Конструкторы </a:t>
            </a:r>
          </a:p>
        </p:txBody>
      </p:sp>
      <p:sp>
        <p:nvSpPr>
          <p:cNvPr id="3" name="Прямоугольник 2"/>
          <p:cNvSpPr/>
          <p:nvPr/>
        </p:nvSpPr>
        <p:spPr>
          <a:xfrm>
            <a:off x="392035" y="765282"/>
            <a:ext cx="8475552" cy="1569660"/>
          </a:xfrm>
          <a:prstGeom prst="rect">
            <a:avLst/>
          </a:prstGeom>
        </p:spPr>
        <p:txBody>
          <a:bodyPr wrap="square">
            <a:spAutoFit/>
          </a:bodyPr>
          <a:lstStyle/>
          <a:p>
            <a:pPr algn="just"/>
            <a:r>
              <a:rPr lang="ru-RU" sz="1600" b="1" i="1" dirty="0">
                <a:solidFill>
                  <a:schemeClr val="accent3"/>
                </a:solidFill>
              </a:rPr>
              <a:t>Конструктор инициализирует объект непосредственно во время создания. Его имя совпадает с именем класса, в котором он находится, а синтаксис аналогичен синтаксису метода. Как только он определен, конструктор автоматически вызывается непосредствен но после создания объекта, </a:t>
            </a:r>
            <a:r>
              <a:rPr lang="ru-RU" sz="1600" b="1" i="1" dirty="0">
                <a:solidFill>
                  <a:schemeClr val="accent4"/>
                </a:solidFill>
              </a:rPr>
              <a:t>перед завершением выполнения</a:t>
            </a:r>
            <a:r>
              <a:rPr lang="en-US" sz="1600" b="1" i="1" dirty="0">
                <a:solidFill>
                  <a:schemeClr val="accent4"/>
                </a:solidFill>
              </a:rPr>
              <a:t> </a:t>
            </a:r>
            <a:r>
              <a:rPr lang="ru-RU" sz="1600" b="1" i="1" dirty="0">
                <a:solidFill>
                  <a:schemeClr val="accent4"/>
                </a:solidFill>
              </a:rPr>
              <a:t>операции </a:t>
            </a:r>
            <a:r>
              <a:rPr lang="ru-RU" sz="1600" b="1" i="1" dirty="0" err="1">
                <a:solidFill>
                  <a:schemeClr val="accent4"/>
                </a:solidFill>
              </a:rPr>
              <a:t>new</a:t>
            </a:r>
            <a:r>
              <a:rPr lang="ru-RU" sz="1600" b="1" i="1" dirty="0">
                <a:solidFill>
                  <a:schemeClr val="accent4"/>
                </a:solidFill>
              </a:rPr>
              <a:t>. </a:t>
            </a:r>
          </a:p>
        </p:txBody>
      </p:sp>
      <p:pic>
        <p:nvPicPr>
          <p:cNvPr id="4" name="Picture 3"/>
          <p:cNvPicPr>
            <a:picLocks noChangeAspect="1"/>
          </p:cNvPicPr>
          <p:nvPr/>
        </p:nvPicPr>
        <p:blipFill>
          <a:blip r:embed="rId2"/>
          <a:stretch>
            <a:fillRect/>
          </a:stretch>
        </p:blipFill>
        <p:spPr>
          <a:xfrm>
            <a:off x="2780033" y="3685188"/>
            <a:ext cx="3098354" cy="2213110"/>
          </a:xfrm>
          <a:prstGeom prst="rect">
            <a:avLst/>
          </a:prstGeom>
        </p:spPr>
      </p:pic>
      <p:sp>
        <p:nvSpPr>
          <p:cNvPr id="6" name="Right Arrow 5"/>
          <p:cNvSpPr/>
          <p:nvPr/>
        </p:nvSpPr>
        <p:spPr>
          <a:xfrm>
            <a:off x="6250441" y="4539715"/>
            <a:ext cx="720080" cy="504056"/>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9" name="Rectangle 8"/>
          <p:cNvSpPr/>
          <p:nvPr/>
        </p:nvSpPr>
        <p:spPr>
          <a:xfrm>
            <a:off x="1036446" y="3261164"/>
            <a:ext cx="6408712" cy="646331"/>
          </a:xfrm>
          <a:prstGeom prst="rect">
            <a:avLst/>
          </a:prstGeom>
        </p:spPr>
        <p:txBody>
          <a:bodyPr wrap="square">
            <a:spAutoFit/>
          </a:bodyPr>
          <a:lstStyle/>
          <a:p>
            <a:r>
              <a:rPr lang="en-US" b="1" i="1" dirty="0">
                <a:solidFill>
                  <a:schemeClr val="accent4"/>
                </a:solidFill>
              </a:rPr>
              <a:t>public </a:t>
            </a:r>
            <a:r>
              <a:rPr lang="en-US" b="1" i="1" dirty="0" err="1">
                <a:solidFill>
                  <a:schemeClr val="accent4"/>
                </a:solidFill>
              </a:rPr>
              <a:t>avto</a:t>
            </a:r>
            <a:r>
              <a:rPr lang="en-US" b="1" i="1" dirty="0">
                <a:solidFill>
                  <a:schemeClr val="accent4"/>
                </a:solidFill>
              </a:rPr>
              <a:t> </a:t>
            </a:r>
            <a:r>
              <a:rPr lang="ru-RU" b="1" i="1" dirty="0">
                <a:solidFill>
                  <a:schemeClr val="accent4"/>
                </a:solidFill>
              </a:rPr>
              <a:t> </a:t>
            </a:r>
            <a:r>
              <a:rPr lang="en-US" b="1" i="1" dirty="0">
                <a:solidFill>
                  <a:schemeClr val="accent4"/>
                </a:solidFill>
              </a:rPr>
              <a:t>Car (                                         </a:t>
            </a:r>
            <a:r>
              <a:rPr lang="ru-RU" b="1" i="1" dirty="0">
                <a:solidFill>
                  <a:schemeClr val="accent4"/>
                </a:solidFill>
              </a:rPr>
              <a:t>) </a:t>
            </a:r>
            <a:endParaRPr lang="en-US" b="1" i="1" dirty="0">
              <a:solidFill>
                <a:schemeClr val="accent4"/>
              </a:solidFill>
            </a:endParaRPr>
          </a:p>
          <a:p>
            <a:r>
              <a:rPr lang="en-US" b="1" i="1" dirty="0">
                <a:solidFill>
                  <a:schemeClr val="accent4"/>
                </a:solidFill>
              </a:rPr>
              <a:t>{</a:t>
            </a:r>
          </a:p>
        </p:txBody>
      </p:sp>
      <p:sp>
        <p:nvSpPr>
          <p:cNvPr id="10" name="Rectangle 9"/>
          <p:cNvSpPr/>
          <p:nvPr/>
        </p:nvSpPr>
        <p:spPr>
          <a:xfrm>
            <a:off x="6250441" y="5832507"/>
            <a:ext cx="518253" cy="646331"/>
          </a:xfrm>
          <a:prstGeom prst="rect">
            <a:avLst/>
          </a:prstGeom>
        </p:spPr>
        <p:txBody>
          <a:bodyPr wrap="square">
            <a:spAutoFit/>
          </a:bodyPr>
          <a:lstStyle/>
          <a:p>
            <a:r>
              <a:rPr lang="en-US" b="1" i="1" dirty="0">
                <a:solidFill>
                  <a:schemeClr val="accent4"/>
                </a:solidFill>
              </a:rPr>
              <a:t>}</a:t>
            </a:r>
          </a:p>
          <a:p>
            <a:r>
              <a:rPr lang="en-US" b="1" i="1" dirty="0">
                <a:solidFill>
                  <a:schemeClr val="accent4"/>
                </a:solidFill>
              </a:rPr>
              <a:t>}</a:t>
            </a:r>
            <a:endParaRPr lang="ru-RU" b="1" i="1" dirty="0">
              <a:solidFill>
                <a:schemeClr val="accent4"/>
              </a:solidFill>
            </a:endParaRPr>
          </a:p>
        </p:txBody>
      </p:sp>
      <p:pic>
        <p:nvPicPr>
          <p:cNvPr id="11" name="Picture 10"/>
          <p:cNvPicPr>
            <a:picLocks noChangeAspect="1"/>
          </p:cNvPicPr>
          <p:nvPr/>
        </p:nvPicPr>
        <p:blipFill>
          <a:blip r:embed="rId3"/>
          <a:stretch>
            <a:fillRect/>
          </a:stretch>
        </p:blipFill>
        <p:spPr>
          <a:xfrm>
            <a:off x="6932139" y="3054704"/>
            <a:ext cx="1799481" cy="1350995"/>
          </a:xfrm>
          <a:prstGeom prst="rect">
            <a:avLst/>
          </a:prstGeom>
        </p:spPr>
      </p:pic>
      <p:pic>
        <p:nvPicPr>
          <p:cNvPr id="12" name="Picture 11"/>
          <p:cNvPicPr>
            <a:picLocks noChangeAspect="1"/>
          </p:cNvPicPr>
          <p:nvPr/>
        </p:nvPicPr>
        <p:blipFill>
          <a:blip r:embed="rId4"/>
          <a:stretch>
            <a:fillRect/>
          </a:stretch>
        </p:blipFill>
        <p:spPr>
          <a:xfrm>
            <a:off x="7040295" y="4076276"/>
            <a:ext cx="1677424" cy="1004358"/>
          </a:xfrm>
          <a:prstGeom prst="rect">
            <a:avLst/>
          </a:prstGeom>
        </p:spPr>
      </p:pic>
      <p:pic>
        <p:nvPicPr>
          <p:cNvPr id="13" name="Picture 12"/>
          <p:cNvPicPr>
            <a:picLocks noChangeAspect="1"/>
          </p:cNvPicPr>
          <p:nvPr/>
        </p:nvPicPr>
        <p:blipFill>
          <a:blip r:embed="rId5"/>
          <a:stretch>
            <a:fillRect/>
          </a:stretch>
        </p:blipFill>
        <p:spPr>
          <a:xfrm>
            <a:off x="7230050" y="5113664"/>
            <a:ext cx="1487669" cy="1042009"/>
          </a:xfrm>
          <a:prstGeom prst="rect">
            <a:avLst/>
          </a:prstGeom>
        </p:spPr>
      </p:pic>
      <p:sp>
        <p:nvSpPr>
          <p:cNvPr id="14" name="Rectangle 13"/>
          <p:cNvSpPr/>
          <p:nvPr/>
        </p:nvSpPr>
        <p:spPr>
          <a:xfrm>
            <a:off x="539552" y="2478912"/>
            <a:ext cx="1582484" cy="369332"/>
          </a:xfrm>
          <a:prstGeom prst="rect">
            <a:avLst/>
          </a:prstGeom>
        </p:spPr>
        <p:txBody>
          <a:bodyPr wrap="none">
            <a:spAutoFit/>
          </a:bodyPr>
          <a:lstStyle/>
          <a:p>
            <a:r>
              <a:rPr lang="en-US" b="1" i="1" dirty="0">
                <a:solidFill>
                  <a:schemeClr val="accent4"/>
                </a:solidFill>
              </a:rPr>
              <a:t>class Car {</a:t>
            </a:r>
          </a:p>
        </p:txBody>
      </p:sp>
      <p:sp>
        <p:nvSpPr>
          <p:cNvPr id="15" name="Rectangle 14"/>
          <p:cNvSpPr/>
          <p:nvPr/>
        </p:nvSpPr>
        <p:spPr>
          <a:xfrm>
            <a:off x="1063870" y="2870038"/>
            <a:ext cx="3387466" cy="369332"/>
          </a:xfrm>
          <a:prstGeom prst="rect">
            <a:avLst/>
          </a:prstGeom>
        </p:spPr>
        <p:txBody>
          <a:bodyPr wrap="none">
            <a:spAutoFit/>
          </a:bodyPr>
          <a:lstStyle/>
          <a:p>
            <a:r>
              <a:rPr lang="en-US" b="1" i="1" dirty="0">
                <a:solidFill>
                  <a:schemeClr val="accent4"/>
                </a:solidFill>
              </a:rPr>
              <a:t>List of characteristics …;</a:t>
            </a:r>
          </a:p>
        </p:txBody>
      </p:sp>
      <p:sp>
        <p:nvSpPr>
          <p:cNvPr id="20" name="Rectangle 19"/>
          <p:cNvSpPr/>
          <p:nvPr/>
        </p:nvSpPr>
        <p:spPr>
          <a:xfrm>
            <a:off x="3284250" y="3288510"/>
            <a:ext cx="3387466" cy="369332"/>
          </a:xfrm>
          <a:prstGeom prst="rect">
            <a:avLst/>
          </a:prstGeom>
        </p:spPr>
        <p:txBody>
          <a:bodyPr wrap="none">
            <a:spAutoFit/>
          </a:bodyPr>
          <a:lstStyle/>
          <a:p>
            <a:r>
              <a:rPr lang="en-US" b="1" i="1" dirty="0">
                <a:solidFill>
                  <a:schemeClr val="accent4"/>
                </a:solidFill>
              </a:rPr>
              <a:t>List of characteristics…;</a:t>
            </a:r>
          </a:p>
        </p:txBody>
      </p:sp>
    </p:spTree>
    <p:extLst>
      <p:ext uri="{BB962C8B-B14F-4D97-AF65-F5344CB8AC3E}">
        <p14:creationId xmlns:p14="http://schemas.microsoft.com/office/powerpoint/2010/main" val="3898205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435257"/>
            <a:ext cx="8496944" cy="5832648"/>
          </a:xfrm>
          <a:prstGeom prst="rect">
            <a:avLst/>
          </a:prstGeom>
        </p:spPr>
        <p:txBody>
          <a:bodyPr wrap="square" numCol="2">
            <a:spAutoFit/>
          </a:bodyPr>
          <a:lstStyle/>
          <a:p>
            <a:r>
              <a:rPr lang="en-US" sz="1200" b="1" i="1" dirty="0">
                <a:solidFill>
                  <a:schemeClr val="accent3"/>
                </a:solidFill>
              </a:rPr>
              <a:t>/* Here, Box uses a constructor to initialize the    dimensions of a box.</a:t>
            </a:r>
          </a:p>
          <a:p>
            <a:r>
              <a:rPr lang="en-US" sz="1200" b="1" i="1" dirty="0">
                <a:solidFill>
                  <a:schemeClr val="accent3"/>
                </a:solidFill>
              </a:rPr>
              <a:t>*/</a:t>
            </a:r>
          </a:p>
          <a:p>
            <a:r>
              <a:rPr lang="en-US" sz="1200" b="1" i="1" dirty="0">
                <a:solidFill>
                  <a:schemeClr val="accent3"/>
                </a:solidFill>
              </a:rPr>
              <a:t>class Box {</a:t>
            </a:r>
          </a:p>
          <a:p>
            <a:r>
              <a:rPr lang="en-US" sz="1200" b="1" i="1" dirty="0">
                <a:solidFill>
                  <a:schemeClr val="accent3"/>
                </a:solidFill>
              </a:rPr>
              <a:t>  double width;</a:t>
            </a:r>
          </a:p>
          <a:p>
            <a:r>
              <a:rPr lang="en-US" sz="1200" b="1" i="1" dirty="0">
                <a:solidFill>
                  <a:schemeClr val="accent3"/>
                </a:solidFill>
              </a:rPr>
              <a:t>  double height;</a:t>
            </a:r>
          </a:p>
          <a:p>
            <a:r>
              <a:rPr lang="en-US" sz="1200" b="1" i="1" dirty="0">
                <a:solidFill>
                  <a:schemeClr val="accent3"/>
                </a:solidFill>
              </a:rPr>
              <a:t>  double depth;</a:t>
            </a:r>
          </a:p>
          <a:p>
            <a:endParaRPr lang="en-US" sz="1200" b="1" i="1" dirty="0">
              <a:solidFill>
                <a:schemeClr val="accent3"/>
              </a:solidFill>
            </a:endParaRPr>
          </a:p>
          <a:p>
            <a:r>
              <a:rPr lang="en-US" sz="1200" b="1" i="1" dirty="0">
                <a:solidFill>
                  <a:schemeClr val="accent3"/>
                </a:solidFill>
              </a:rPr>
              <a:t>  // This is the constructor for Box.</a:t>
            </a:r>
          </a:p>
          <a:p>
            <a:r>
              <a:rPr lang="en-US" sz="1200" b="1" i="1" dirty="0">
                <a:solidFill>
                  <a:schemeClr val="accent3"/>
                </a:solidFill>
              </a:rPr>
              <a:t>  </a:t>
            </a:r>
            <a:r>
              <a:rPr lang="en-US" sz="1200" b="1" i="1" dirty="0">
                <a:solidFill>
                  <a:schemeClr val="accent4"/>
                </a:solidFill>
              </a:rPr>
              <a:t>Box() {</a:t>
            </a:r>
          </a:p>
          <a:p>
            <a:r>
              <a:rPr lang="en-US" sz="1200" b="1" i="1" dirty="0">
                <a:solidFill>
                  <a:schemeClr val="accent4"/>
                </a:solidFill>
              </a:rPr>
              <a:t>    </a:t>
            </a:r>
            <a:r>
              <a:rPr lang="en-US" sz="1200" b="1" i="1" dirty="0" err="1">
                <a:solidFill>
                  <a:schemeClr val="accent4"/>
                </a:solidFill>
              </a:rPr>
              <a:t>System.out.println</a:t>
            </a:r>
            <a:r>
              <a:rPr lang="en-US" sz="1200" b="1" i="1" dirty="0">
                <a:solidFill>
                  <a:schemeClr val="accent4"/>
                </a:solidFill>
              </a:rPr>
              <a:t>("Constructing Box");</a:t>
            </a:r>
          </a:p>
          <a:p>
            <a:r>
              <a:rPr lang="en-US" sz="1200" b="1" i="1" dirty="0">
                <a:solidFill>
                  <a:schemeClr val="accent4"/>
                </a:solidFill>
              </a:rPr>
              <a:t>    width = 10;</a:t>
            </a:r>
          </a:p>
          <a:p>
            <a:r>
              <a:rPr lang="en-US" sz="1200" b="1" i="1" dirty="0">
                <a:solidFill>
                  <a:schemeClr val="accent4"/>
                </a:solidFill>
              </a:rPr>
              <a:t>    height = 10;</a:t>
            </a:r>
          </a:p>
          <a:p>
            <a:r>
              <a:rPr lang="en-US" sz="1200" b="1" i="1" dirty="0">
                <a:solidFill>
                  <a:schemeClr val="accent4"/>
                </a:solidFill>
              </a:rPr>
              <a:t>    depth = 10;</a:t>
            </a:r>
          </a:p>
          <a:p>
            <a:r>
              <a:rPr lang="en-US" sz="1200" b="1" i="1" dirty="0">
                <a:solidFill>
                  <a:schemeClr val="accent4"/>
                </a:solidFill>
              </a:rPr>
              <a:t>  }</a:t>
            </a:r>
          </a:p>
          <a:p>
            <a:endParaRPr lang="en-US" sz="1200" b="1" i="1" dirty="0">
              <a:solidFill>
                <a:schemeClr val="accent3"/>
              </a:solidFill>
            </a:endParaRPr>
          </a:p>
          <a:p>
            <a:r>
              <a:rPr lang="en-US" sz="1200" b="1" i="1" dirty="0">
                <a:solidFill>
                  <a:schemeClr val="accent3"/>
                </a:solidFill>
              </a:rPr>
              <a:t>  // compute and return volume</a:t>
            </a:r>
          </a:p>
          <a:p>
            <a:r>
              <a:rPr lang="en-US" sz="1200" b="1" i="1" dirty="0">
                <a:solidFill>
                  <a:schemeClr val="accent3"/>
                </a:solidFill>
              </a:rPr>
              <a:t>  double volume() {</a:t>
            </a:r>
          </a:p>
          <a:p>
            <a:r>
              <a:rPr lang="en-US" sz="1200" b="1" i="1" dirty="0">
                <a:solidFill>
                  <a:schemeClr val="accent3"/>
                </a:solidFill>
              </a:rPr>
              <a:t>    return width * height * depth;</a:t>
            </a:r>
          </a:p>
          <a:p>
            <a:r>
              <a:rPr lang="en-US" sz="1200" b="1" i="1" dirty="0">
                <a:solidFill>
                  <a:schemeClr val="accent3"/>
                </a:solidFill>
              </a:rPr>
              <a:t>  }</a:t>
            </a:r>
          </a:p>
          <a:p>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class BoxDemo6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3"/>
                </a:solidFill>
              </a:rPr>
              <a:t>    // declare, allocate, and initialize Box objects</a:t>
            </a:r>
          </a:p>
          <a:p>
            <a:r>
              <a:rPr lang="en-US" sz="1200" b="1" i="1" dirty="0">
                <a:solidFill>
                  <a:schemeClr val="accent4"/>
                </a:solidFill>
              </a:rPr>
              <a:t>    Box mybox1 = new Box();</a:t>
            </a:r>
          </a:p>
          <a:p>
            <a:r>
              <a:rPr lang="en-US" sz="1200" b="1" i="1" dirty="0">
                <a:solidFill>
                  <a:schemeClr val="accent4"/>
                </a:solidFill>
              </a:rPr>
              <a:t>    Box mybox2 = new Box();</a:t>
            </a:r>
          </a:p>
          <a:p>
            <a:endParaRPr lang="en-US" sz="1200" b="1" i="1" dirty="0">
              <a:solidFill>
                <a:schemeClr val="accent3"/>
              </a:solidFill>
            </a:endParaRPr>
          </a:p>
          <a:p>
            <a:r>
              <a:rPr lang="en-US" sz="1200" b="1" i="1" dirty="0">
                <a:solidFill>
                  <a:schemeClr val="accent3"/>
                </a:solidFill>
              </a:rPr>
              <a:t>    double </a:t>
            </a:r>
            <a:r>
              <a:rPr lang="en-US" sz="1200" b="1" i="1" dirty="0" err="1">
                <a:solidFill>
                  <a:schemeClr val="accent3"/>
                </a:solidFill>
              </a:rPr>
              <a:t>vol</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    // get volume of first box</a:t>
            </a:r>
          </a:p>
          <a:p>
            <a:r>
              <a:rPr lang="en-US" sz="1200" b="1" i="1" dirty="0">
                <a:solidFill>
                  <a:schemeClr val="accent3"/>
                </a:solidFill>
              </a:rPr>
              <a:t>    </a:t>
            </a:r>
            <a:r>
              <a:rPr lang="en-US" sz="1200" b="1" i="1" dirty="0" err="1">
                <a:solidFill>
                  <a:schemeClr val="accent3"/>
                </a:solidFill>
              </a:rPr>
              <a:t>vol</a:t>
            </a:r>
            <a:r>
              <a:rPr lang="en-US" sz="1200" b="1" i="1" dirty="0">
                <a:solidFill>
                  <a:schemeClr val="accent3"/>
                </a:solidFill>
              </a:rPr>
              <a:t> = mybox1.volume();</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("Volume is " + </a:t>
            </a:r>
            <a:r>
              <a:rPr lang="en-US" sz="1200" b="1" i="1" dirty="0" err="1">
                <a:solidFill>
                  <a:schemeClr val="accent3"/>
                </a:solidFill>
              </a:rPr>
              <a:t>vol</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    // get volume of second box</a:t>
            </a:r>
          </a:p>
          <a:p>
            <a:r>
              <a:rPr lang="en-US" sz="1200" b="1" i="1" dirty="0">
                <a:solidFill>
                  <a:schemeClr val="accent3"/>
                </a:solidFill>
              </a:rPr>
              <a:t>    </a:t>
            </a:r>
            <a:r>
              <a:rPr lang="en-US" sz="1200" b="1" i="1" dirty="0" err="1">
                <a:solidFill>
                  <a:schemeClr val="accent3"/>
                </a:solidFill>
              </a:rPr>
              <a:t>vol</a:t>
            </a:r>
            <a:r>
              <a:rPr lang="en-US" sz="1200" b="1" i="1" dirty="0">
                <a:solidFill>
                  <a:schemeClr val="accent3"/>
                </a:solidFill>
              </a:rPr>
              <a:t> = mybox2.volume();</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("Volume is " + </a:t>
            </a:r>
            <a:r>
              <a:rPr lang="en-US" sz="1200" b="1" i="1" dirty="0" err="1">
                <a:solidFill>
                  <a:schemeClr val="accent3"/>
                </a:solidFill>
              </a:rPr>
              <a:t>vol</a:t>
            </a:r>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a:t>
            </a:r>
          </a:p>
        </p:txBody>
      </p:sp>
    </p:spTree>
    <p:extLst>
      <p:ext uri="{BB962C8B-B14F-4D97-AF65-F5344CB8AC3E}">
        <p14:creationId xmlns:p14="http://schemas.microsoft.com/office/powerpoint/2010/main" val="514364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393630"/>
            <a:ext cx="5570756" cy="461665"/>
          </a:xfrm>
          <a:prstGeom prst="rect">
            <a:avLst/>
          </a:prstGeom>
        </p:spPr>
        <p:txBody>
          <a:bodyPr wrap="none">
            <a:spAutoFit/>
          </a:bodyPr>
          <a:lstStyle/>
          <a:p>
            <a:r>
              <a:rPr lang="ru-RU" sz="2400" b="1" i="1" dirty="0">
                <a:solidFill>
                  <a:schemeClr val="accent3"/>
                </a:solidFill>
              </a:rPr>
              <a:t>Конструкторы с параметрами </a:t>
            </a:r>
          </a:p>
        </p:txBody>
      </p:sp>
      <p:sp>
        <p:nvSpPr>
          <p:cNvPr id="3" name="Прямоугольник 2"/>
          <p:cNvSpPr/>
          <p:nvPr/>
        </p:nvSpPr>
        <p:spPr>
          <a:xfrm>
            <a:off x="1831105" y="1484784"/>
            <a:ext cx="5983596" cy="1754326"/>
          </a:xfrm>
          <a:prstGeom prst="rect">
            <a:avLst/>
          </a:prstGeom>
        </p:spPr>
        <p:txBody>
          <a:bodyPr wrap="square">
            <a:spAutoFit/>
          </a:bodyPr>
          <a:lstStyle/>
          <a:p>
            <a:r>
              <a:rPr lang="ru-RU" b="1" i="1" dirty="0">
                <a:solidFill>
                  <a:schemeClr val="accent3"/>
                </a:solidFill>
              </a:rPr>
              <a:t>// Это конструктор класса </a:t>
            </a:r>
            <a:r>
              <a:rPr lang="ru-RU" b="1" i="1" dirty="0" err="1">
                <a:solidFill>
                  <a:schemeClr val="accent3"/>
                </a:solidFill>
              </a:rPr>
              <a:t>Вох</a:t>
            </a:r>
            <a:r>
              <a:rPr lang="ru-RU" b="1" i="1" dirty="0">
                <a:solidFill>
                  <a:schemeClr val="accent3"/>
                </a:solidFill>
              </a:rPr>
              <a:t>. </a:t>
            </a:r>
          </a:p>
          <a:p>
            <a:r>
              <a:rPr lang="en-US" b="1" i="1" dirty="0">
                <a:solidFill>
                  <a:schemeClr val="accent4"/>
                </a:solidFill>
              </a:rPr>
              <a:t>Box(double w, double h, double d) { </a:t>
            </a:r>
          </a:p>
          <a:p>
            <a:r>
              <a:rPr lang="en-US" b="1" i="1" dirty="0">
                <a:solidFill>
                  <a:schemeClr val="accent4"/>
                </a:solidFill>
              </a:rPr>
              <a:t>width = w; </a:t>
            </a:r>
          </a:p>
          <a:p>
            <a:r>
              <a:rPr lang="en-US" b="1" i="1" dirty="0">
                <a:solidFill>
                  <a:schemeClr val="accent4"/>
                </a:solidFill>
              </a:rPr>
              <a:t>height =h; </a:t>
            </a:r>
          </a:p>
          <a:p>
            <a:r>
              <a:rPr lang="en-US" b="1" i="1" dirty="0">
                <a:solidFill>
                  <a:schemeClr val="accent4"/>
                </a:solidFill>
              </a:rPr>
              <a:t>depth =d; </a:t>
            </a:r>
          </a:p>
          <a:p>
            <a:r>
              <a:rPr lang="en-US" b="1" i="1" dirty="0">
                <a:solidFill>
                  <a:schemeClr val="accent4"/>
                </a:solidFill>
              </a:rPr>
              <a:t>} </a:t>
            </a:r>
          </a:p>
        </p:txBody>
      </p:sp>
      <p:sp>
        <p:nvSpPr>
          <p:cNvPr id="4" name="Прямоугольник 3"/>
          <p:cNvSpPr/>
          <p:nvPr/>
        </p:nvSpPr>
        <p:spPr>
          <a:xfrm>
            <a:off x="251520" y="4149080"/>
            <a:ext cx="8673291" cy="923330"/>
          </a:xfrm>
          <a:prstGeom prst="rect">
            <a:avLst/>
          </a:prstGeom>
        </p:spPr>
        <p:txBody>
          <a:bodyPr wrap="square">
            <a:spAutoFit/>
          </a:bodyPr>
          <a:lstStyle/>
          <a:p>
            <a:r>
              <a:rPr lang="ru-RU" b="1" i="1" dirty="0">
                <a:solidFill>
                  <a:schemeClr val="accent3"/>
                </a:solidFill>
              </a:rPr>
              <a:t>// объявление, распределение и инициализация объектов </a:t>
            </a:r>
            <a:r>
              <a:rPr lang="ru-RU" b="1" i="1" dirty="0" err="1">
                <a:solidFill>
                  <a:schemeClr val="accent3"/>
                </a:solidFill>
              </a:rPr>
              <a:t>Вох</a:t>
            </a:r>
            <a:r>
              <a:rPr lang="ru-RU" b="1" i="1" dirty="0">
                <a:solidFill>
                  <a:schemeClr val="accent3"/>
                </a:solidFill>
              </a:rPr>
              <a:t> </a:t>
            </a:r>
          </a:p>
          <a:p>
            <a:endParaRPr lang="en-US" b="1" i="1" dirty="0">
              <a:solidFill>
                <a:schemeClr val="accent3"/>
              </a:solidFill>
            </a:endParaRPr>
          </a:p>
          <a:p>
            <a:pPr algn="ctr"/>
            <a:r>
              <a:rPr lang="ru-RU" b="1" i="1" dirty="0" err="1">
                <a:solidFill>
                  <a:schemeClr val="accent4"/>
                </a:solidFill>
              </a:rPr>
              <a:t>Вох</a:t>
            </a:r>
            <a:r>
              <a:rPr lang="ru-RU" b="1" i="1" dirty="0">
                <a:solidFill>
                  <a:schemeClr val="accent4"/>
                </a:solidFill>
              </a:rPr>
              <a:t> </a:t>
            </a:r>
            <a:r>
              <a:rPr lang="ru-RU" b="1" i="1" dirty="0" err="1">
                <a:solidFill>
                  <a:schemeClr val="accent4"/>
                </a:solidFill>
              </a:rPr>
              <a:t>mу</a:t>
            </a:r>
            <a:r>
              <a:rPr lang="en-US" b="1" i="1" dirty="0">
                <a:solidFill>
                  <a:schemeClr val="accent4"/>
                </a:solidFill>
              </a:rPr>
              <a:t>b</a:t>
            </a:r>
            <a:r>
              <a:rPr lang="ru-RU" b="1" i="1" dirty="0">
                <a:solidFill>
                  <a:schemeClr val="accent4"/>
                </a:solidFill>
              </a:rPr>
              <a:t>ох1</a:t>
            </a:r>
            <a:r>
              <a:rPr lang="en-US" b="1" i="1" dirty="0">
                <a:solidFill>
                  <a:schemeClr val="accent4"/>
                </a:solidFill>
              </a:rPr>
              <a:t>=</a:t>
            </a:r>
            <a:r>
              <a:rPr lang="ru-RU" b="1" i="1" dirty="0">
                <a:solidFill>
                  <a:schemeClr val="accent4"/>
                </a:solidFill>
              </a:rPr>
              <a:t> </a:t>
            </a:r>
            <a:r>
              <a:rPr lang="ru-RU" b="1" i="1" dirty="0" err="1">
                <a:solidFill>
                  <a:schemeClr val="accent4"/>
                </a:solidFill>
              </a:rPr>
              <a:t>new</a:t>
            </a:r>
            <a:r>
              <a:rPr lang="ru-RU" b="1" i="1" dirty="0">
                <a:solidFill>
                  <a:schemeClr val="accent4"/>
                </a:solidFill>
              </a:rPr>
              <a:t> </a:t>
            </a:r>
            <a:r>
              <a:rPr lang="ru-RU" b="1" i="1" dirty="0" err="1">
                <a:solidFill>
                  <a:schemeClr val="accent4"/>
                </a:solidFill>
              </a:rPr>
              <a:t>Вох</a:t>
            </a:r>
            <a:r>
              <a:rPr lang="ru-RU" b="1" i="1" dirty="0">
                <a:solidFill>
                  <a:schemeClr val="accent4"/>
                </a:solidFill>
              </a:rPr>
              <a:t>(10, 20, 15); </a:t>
            </a:r>
          </a:p>
        </p:txBody>
      </p:sp>
    </p:spTree>
    <p:extLst>
      <p:ext uri="{BB962C8B-B14F-4D97-AF65-F5344CB8AC3E}">
        <p14:creationId xmlns:p14="http://schemas.microsoft.com/office/powerpoint/2010/main" val="7489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908720"/>
            <a:ext cx="8496944" cy="4739759"/>
          </a:xfrm>
          <a:prstGeom prst="rect">
            <a:avLst/>
          </a:prstGeom>
        </p:spPr>
        <p:txBody>
          <a:bodyPr wrap="square">
            <a:spAutoFit/>
          </a:bodyPr>
          <a:lstStyle/>
          <a:p>
            <a:r>
              <a:rPr lang="en-US" sz="1600" b="1" i="1" dirty="0">
                <a:solidFill>
                  <a:srgbClr val="002060"/>
                </a:solidFill>
              </a:rPr>
              <a:t>Oracle’s free online Java </a:t>
            </a:r>
            <a:r>
              <a:rPr lang="en-US" sz="1600" b="1" i="1" dirty="0" smtClean="0">
                <a:solidFill>
                  <a:srgbClr val="002060"/>
                </a:solidFill>
              </a:rPr>
              <a:t>tutorials: </a:t>
            </a:r>
            <a:r>
              <a:rPr lang="en-US" sz="1600" b="1" i="1" dirty="0">
                <a:solidFill>
                  <a:srgbClr val="002060"/>
                </a:solidFill>
              </a:rPr>
              <a:t>Access the Java tutorial at </a:t>
            </a:r>
            <a:endParaRPr lang="en-US" sz="1600" b="1" i="1" dirty="0" smtClean="0">
              <a:solidFill>
                <a:srgbClr val="002060"/>
              </a:solidFill>
            </a:endParaRPr>
          </a:p>
          <a:p>
            <a:r>
              <a:rPr lang="en-US" sz="1600" b="1" i="1" dirty="0" smtClean="0">
                <a:solidFill>
                  <a:srgbClr val="0070C0"/>
                </a:solidFill>
              </a:rPr>
              <a:t> </a:t>
            </a:r>
            <a:endParaRPr lang="en-US" sz="1600" b="1" i="1" dirty="0">
              <a:solidFill>
                <a:srgbClr val="0070C0"/>
              </a:solidFill>
            </a:endParaRPr>
          </a:p>
          <a:p>
            <a:r>
              <a:rPr lang="en-US" sz="1600" dirty="0">
                <a:hlinkClick r:id="rId2"/>
              </a:rPr>
              <a:t>http://docs.oracle.com/javase/tutorial</a:t>
            </a:r>
            <a:r>
              <a:rPr lang="en-US" sz="1600" dirty="0" smtClean="0">
                <a:hlinkClick r:id="rId2"/>
              </a:rPr>
              <a:t>/</a:t>
            </a:r>
            <a:endParaRPr lang="en-US" sz="1600" dirty="0" smtClean="0"/>
          </a:p>
          <a:p>
            <a:endParaRPr lang="en-US" sz="1600" dirty="0" smtClean="0"/>
          </a:p>
          <a:p>
            <a:r>
              <a:rPr lang="en-US" sz="1600" b="1" i="1" dirty="0">
                <a:solidFill>
                  <a:srgbClr val="002060"/>
                </a:solidFill>
              </a:rPr>
              <a:t>Oracle’s Java 8 central: You can download the latest Java SDK, gets links to access </a:t>
            </a:r>
            <a:r>
              <a:rPr lang="en-US" sz="1600" b="1" i="1" dirty="0" smtClean="0">
                <a:solidFill>
                  <a:srgbClr val="002060"/>
                </a:solidFill>
              </a:rPr>
              <a:t>the </a:t>
            </a:r>
            <a:r>
              <a:rPr lang="en-US" sz="1600" b="1" i="1" dirty="0">
                <a:solidFill>
                  <a:srgbClr val="002060"/>
                </a:solidFill>
              </a:rPr>
              <a:t>Java SE community, read free technical articles on Java 8 from </a:t>
            </a:r>
            <a:r>
              <a:rPr lang="en-US" sz="1600" b="1" i="1" dirty="0" smtClean="0">
                <a:solidFill>
                  <a:srgbClr val="002060"/>
                </a:solidFill>
              </a:rPr>
              <a:t>this </a:t>
            </a:r>
            <a:r>
              <a:rPr lang="en-US" sz="1600" b="1" i="1" dirty="0">
                <a:solidFill>
                  <a:srgbClr val="002060"/>
                </a:solidFill>
              </a:rPr>
              <a:t>page</a:t>
            </a:r>
            <a:r>
              <a:rPr lang="en-US" sz="1600" b="1" i="1" dirty="0" smtClean="0">
                <a:solidFill>
                  <a:srgbClr val="002060"/>
                </a:solidFill>
              </a:rPr>
              <a:t>:</a:t>
            </a:r>
          </a:p>
          <a:p>
            <a:endParaRPr lang="en-US" sz="1600" dirty="0"/>
          </a:p>
          <a:p>
            <a:r>
              <a:rPr lang="en-US" sz="1600" dirty="0">
                <a:hlinkClick r:id="rId3"/>
              </a:rPr>
              <a:t>http://</a:t>
            </a:r>
            <a:r>
              <a:rPr lang="en-US" sz="1600" dirty="0" smtClean="0">
                <a:hlinkClick r:id="rId3"/>
              </a:rPr>
              <a:t>www.oracle.com/technetwork/java/javase/overview/java8-2100321.html</a:t>
            </a:r>
            <a:endParaRPr lang="en-US" sz="1600" dirty="0" smtClean="0"/>
          </a:p>
          <a:p>
            <a:endParaRPr lang="en-US" sz="1600" b="1" i="1" dirty="0" smtClean="0">
              <a:solidFill>
                <a:srgbClr val="002060"/>
              </a:solidFill>
            </a:endParaRPr>
          </a:p>
          <a:p>
            <a:r>
              <a:rPr lang="en-US" sz="1600" b="1" i="1" dirty="0" smtClean="0">
                <a:solidFill>
                  <a:srgbClr val="002060"/>
                </a:solidFill>
              </a:rPr>
              <a:t>Java documentation: </a:t>
            </a:r>
            <a:r>
              <a:rPr lang="en-US" sz="1600" b="1" i="1" dirty="0">
                <a:solidFill>
                  <a:srgbClr val="002060"/>
                </a:solidFill>
              </a:rPr>
              <a:t>The Java API documentation is a mine of information. This </a:t>
            </a:r>
            <a:r>
              <a:rPr lang="en-US" sz="1600" b="1" i="1" dirty="0" smtClean="0">
                <a:solidFill>
                  <a:srgbClr val="002060"/>
                </a:solidFill>
              </a:rPr>
              <a:t>documentation </a:t>
            </a:r>
            <a:r>
              <a:rPr lang="en-US" sz="1600" b="1" i="1" dirty="0">
                <a:solidFill>
                  <a:srgbClr val="002060"/>
                </a:solidFill>
              </a:rPr>
              <a:t>is available online </a:t>
            </a:r>
            <a:endParaRPr lang="en-US" sz="1600" b="1" i="1" dirty="0" smtClean="0">
              <a:solidFill>
                <a:srgbClr val="002060"/>
              </a:solidFill>
            </a:endParaRPr>
          </a:p>
          <a:p>
            <a:r>
              <a:rPr lang="en-US" sz="1600" b="1" i="1" dirty="0" smtClean="0">
                <a:solidFill>
                  <a:srgbClr val="002060"/>
                </a:solidFill>
              </a:rPr>
              <a:t>(</a:t>
            </a:r>
            <a:r>
              <a:rPr lang="en-US" sz="1600" b="1" i="1" dirty="0">
                <a:solidFill>
                  <a:srgbClr val="002060"/>
                </a:solidFill>
              </a:rPr>
              <a:t>see </a:t>
            </a:r>
            <a:r>
              <a:rPr lang="en-US" sz="1600" dirty="0" smtClean="0">
                <a:hlinkClick r:id="rId4"/>
              </a:rPr>
              <a:t>http</a:t>
            </a:r>
            <a:r>
              <a:rPr lang="en-US" sz="1600" dirty="0">
                <a:hlinkClick r:id="rId4"/>
              </a:rPr>
              <a:t>://</a:t>
            </a:r>
            <a:r>
              <a:rPr lang="en-US" sz="1600" dirty="0" smtClean="0">
                <a:hlinkClick r:id="rId4"/>
              </a:rPr>
              <a:t>docs.oracle.com/javase/8/docs/api/</a:t>
            </a:r>
            <a:r>
              <a:rPr lang="en-US" sz="1600" dirty="0" smtClean="0"/>
              <a:t> </a:t>
            </a:r>
            <a:r>
              <a:rPr lang="en-US" sz="1600" b="1" i="1" dirty="0" smtClean="0">
                <a:solidFill>
                  <a:srgbClr val="002060"/>
                </a:solidFill>
              </a:rPr>
              <a:t>) </a:t>
            </a:r>
            <a:r>
              <a:rPr lang="en-US" sz="1600" b="1" i="1" dirty="0">
                <a:solidFill>
                  <a:srgbClr val="002060"/>
                </a:solidFill>
              </a:rPr>
              <a:t>and is shipped as part of the Java SDK.</a:t>
            </a:r>
          </a:p>
          <a:p>
            <a:endParaRPr lang="en-US" sz="1600" dirty="0" smtClean="0"/>
          </a:p>
          <a:p>
            <a:endParaRPr lang="en-US" dirty="0"/>
          </a:p>
          <a:p>
            <a:endParaRPr lang="en-US" dirty="0" smtClean="0"/>
          </a:p>
          <a:p>
            <a:endParaRPr lang="en-US" dirty="0"/>
          </a:p>
        </p:txBody>
      </p:sp>
    </p:spTree>
    <p:extLst>
      <p:ext uri="{BB962C8B-B14F-4D97-AF65-F5344CB8AC3E}">
        <p14:creationId xmlns:p14="http://schemas.microsoft.com/office/powerpoint/2010/main" val="921340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1760" y="332656"/>
            <a:ext cx="5112568" cy="6070893"/>
          </a:xfrm>
          <a:prstGeom prst="rect">
            <a:avLst/>
          </a:prstGeom>
        </p:spPr>
        <p:txBody>
          <a:bodyPr wrap="square">
            <a:spAutoFit/>
          </a:bodyPr>
          <a:lstStyle/>
          <a:p>
            <a:r>
              <a:rPr lang="en-US" sz="1050" b="1" i="1" dirty="0">
                <a:solidFill>
                  <a:schemeClr val="accent3"/>
                </a:solidFill>
              </a:rPr>
              <a:t>/* Here, Box uses a parameterized constructor to</a:t>
            </a:r>
          </a:p>
          <a:p>
            <a:r>
              <a:rPr lang="en-US" sz="1050" b="1" i="1" dirty="0">
                <a:solidFill>
                  <a:schemeClr val="accent3"/>
                </a:solidFill>
              </a:rPr>
              <a:t>   initialize the dimensions of a box.</a:t>
            </a:r>
          </a:p>
          <a:p>
            <a:r>
              <a:rPr lang="en-US" sz="1050" b="1" i="1" dirty="0">
                <a:solidFill>
                  <a:schemeClr val="accent3"/>
                </a:solidFill>
              </a:rPr>
              <a:t>*/</a:t>
            </a:r>
          </a:p>
          <a:p>
            <a:r>
              <a:rPr lang="en-US" sz="1050" b="1" i="1" dirty="0">
                <a:solidFill>
                  <a:schemeClr val="accent3"/>
                </a:solidFill>
              </a:rPr>
              <a:t>class Box {</a:t>
            </a:r>
          </a:p>
          <a:p>
            <a:r>
              <a:rPr lang="en-US" sz="1050" b="1" i="1" dirty="0">
                <a:solidFill>
                  <a:schemeClr val="accent3"/>
                </a:solidFill>
              </a:rPr>
              <a:t>  double width;</a:t>
            </a:r>
          </a:p>
          <a:p>
            <a:r>
              <a:rPr lang="en-US" sz="1050" b="1" i="1" dirty="0">
                <a:solidFill>
                  <a:schemeClr val="accent3"/>
                </a:solidFill>
              </a:rPr>
              <a:t>  double height;</a:t>
            </a:r>
          </a:p>
          <a:p>
            <a:r>
              <a:rPr lang="en-US" sz="1050" b="1" i="1" dirty="0">
                <a:solidFill>
                  <a:schemeClr val="accent3"/>
                </a:solidFill>
              </a:rPr>
              <a:t>  double depth;</a:t>
            </a:r>
          </a:p>
          <a:p>
            <a:endParaRPr lang="en-US" sz="1050" b="1" i="1" dirty="0">
              <a:solidFill>
                <a:schemeClr val="accent3"/>
              </a:solidFill>
            </a:endParaRPr>
          </a:p>
          <a:p>
            <a:r>
              <a:rPr lang="en-US" sz="1050" b="1" i="1" dirty="0">
                <a:solidFill>
                  <a:schemeClr val="accent3"/>
                </a:solidFill>
              </a:rPr>
              <a:t>  // This is the constructor for Box.</a:t>
            </a:r>
          </a:p>
          <a:p>
            <a:r>
              <a:rPr lang="en-US" sz="1050" b="1" i="1" dirty="0">
                <a:solidFill>
                  <a:schemeClr val="accent3"/>
                </a:solidFill>
              </a:rPr>
              <a:t>  </a:t>
            </a:r>
            <a:r>
              <a:rPr lang="en-US" sz="1050" b="1" i="1" dirty="0">
                <a:solidFill>
                  <a:schemeClr val="accent4"/>
                </a:solidFill>
              </a:rPr>
              <a:t>Box(double w, double h, double d) {</a:t>
            </a:r>
          </a:p>
          <a:p>
            <a:r>
              <a:rPr lang="en-US" sz="1050" b="1" i="1" dirty="0">
                <a:solidFill>
                  <a:schemeClr val="accent4"/>
                </a:solidFill>
              </a:rPr>
              <a:t>    width = w;</a:t>
            </a:r>
          </a:p>
          <a:p>
            <a:r>
              <a:rPr lang="en-US" sz="1050" b="1" i="1" dirty="0">
                <a:solidFill>
                  <a:schemeClr val="accent4"/>
                </a:solidFill>
              </a:rPr>
              <a:t>    height = h;</a:t>
            </a:r>
          </a:p>
          <a:p>
            <a:r>
              <a:rPr lang="en-US" sz="1050" b="1" i="1" dirty="0">
                <a:solidFill>
                  <a:schemeClr val="accent4"/>
                </a:solidFill>
              </a:rPr>
              <a:t>    depth = d;</a:t>
            </a:r>
          </a:p>
          <a:p>
            <a:r>
              <a:rPr lang="en-US" sz="1050" b="1" i="1" dirty="0">
                <a:solidFill>
                  <a:schemeClr val="accent4"/>
                </a:solidFill>
              </a:rPr>
              <a:t>  }</a:t>
            </a:r>
          </a:p>
          <a:p>
            <a:endParaRPr lang="en-US" sz="1050" b="1" i="1" dirty="0">
              <a:solidFill>
                <a:schemeClr val="accent3"/>
              </a:solidFill>
            </a:endParaRPr>
          </a:p>
          <a:p>
            <a:r>
              <a:rPr lang="en-US" sz="1050" b="1" i="1" dirty="0">
                <a:solidFill>
                  <a:schemeClr val="accent3"/>
                </a:solidFill>
              </a:rPr>
              <a:t>  // compute and return volume</a:t>
            </a:r>
          </a:p>
          <a:p>
            <a:r>
              <a:rPr lang="en-US" sz="1050" b="1" i="1" dirty="0">
                <a:solidFill>
                  <a:schemeClr val="accent3"/>
                </a:solidFill>
              </a:rPr>
              <a:t>  double volume() {</a:t>
            </a:r>
          </a:p>
          <a:p>
            <a:r>
              <a:rPr lang="en-US" sz="1050" b="1" i="1" dirty="0">
                <a:solidFill>
                  <a:schemeClr val="accent3"/>
                </a:solidFill>
              </a:rPr>
              <a:t>    return width * height * depth;</a:t>
            </a:r>
          </a:p>
          <a:p>
            <a:r>
              <a:rPr lang="en-US" sz="1050" b="1" i="1" dirty="0">
                <a:solidFill>
                  <a:schemeClr val="accent3"/>
                </a:solidFill>
              </a:rPr>
              <a:t>  }</a:t>
            </a:r>
          </a:p>
          <a:p>
            <a:r>
              <a:rPr lang="en-US" sz="1050" b="1" i="1" dirty="0">
                <a:solidFill>
                  <a:schemeClr val="accent3"/>
                </a:solidFill>
              </a:rPr>
              <a:t>} </a:t>
            </a:r>
            <a:endParaRPr lang="ru-RU" sz="1050" b="1" i="1" dirty="0">
              <a:solidFill>
                <a:schemeClr val="accent3"/>
              </a:solidFill>
            </a:endParaRPr>
          </a:p>
          <a:p>
            <a:r>
              <a:rPr lang="en-US" sz="1050" b="1" i="1" dirty="0">
                <a:solidFill>
                  <a:schemeClr val="accent3"/>
                </a:solidFill>
              </a:rPr>
              <a:t>class BoxDemo7 {</a:t>
            </a:r>
          </a:p>
          <a:p>
            <a:r>
              <a:rPr lang="en-US" sz="1050" b="1" i="1" dirty="0">
                <a:solidFill>
                  <a:schemeClr val="accent3"/>
                </a:solidFill>
              </a:rPr>
              <a:t>  public static void main(String </a:t>
            </a:r>
            <a:r>
              <a:rPr lang="en-US" sz="1050" b="1" i="1" dirty="0" err="1">
                <a:solidFill>
                  <a:schemeClr val="accent3"/>
                </a:solidFill>
              </a:rPr>
              <a:t>args</a:t>
            </a:r>
            <a:r>
              <a:rPr lang="en-US" sz="1050" b="1" i="1" dirty="0">
                <a:solidFill>
                  <a:schemeClr val="accent3"/>
                </a:solidFill>
              </a:rPr>
              <a:t>[]) {</a:t>
            </a:r>
          </a:p>
          <a:p>
            <a:r>
              <a:rPr lang="en-US" sz="1050" b="1" i="1" dirty="0">
                <a:solidFill>
                  <a:schemeClr val="accent3"/>
                </a:solidFill>
              </a:rPr>
              <a:t>    // declare, allocate, and initialize Box objects</a:t>
            </a:r>
          </a:p>
          <a:p>
            <a:r>
              <a:rPr lang="en-US" sz="1050" b="1" i="1" dirty="0">
                <a:solidFill>
                  <a:schemeClr val="accent4"/>
                </a:solidFill>
              </a:rPr>
              <a:t>    Box mybox1 = new Box(10, 20, 15);</a:t>
            </a:r>
          </a:p>
          <a:p>
            <a:r>
              <a:rPr lang="en-US" sz="1050" b="1" i="1" dirty="0">
                <a:solidFill>
                  <a:schemeClr val="accent4"/>
                </a:solidFill>
              </a:rPr>
              <a:t>    Box mybox2 = new Box(3, 6, 9);</a:t>
            </a:r>
          </a:p>
          <a:p>
            <a:endParaRPr lang="en-US" sz="1050" b="1" i="1" dirty="0">
              <a:solidFill>
                <a:schemeClr val="accent3"/>
              </a:solidFill>
            </a:endParaRPr>
          </a:p>
          <a:p>
            <a:r>
              <a:rPr lang="en-US" sz="1050" b="1" i="1" dirty="0">
                <a:solidFill>
                  <a:schemeClr val="accent3"/>
                </a:solidFill>
              </a:rPr>
              <a:t>    double </a:t>
            </a:r>
            <a:r>
              <a:rPr lang="en-US" sz="1050" b="1" i="1" dirty="0" err="1">
                <a:solidFill>
                  <a:schemeClr val="accent3"/>
                </a:solidFill>
              </a:rPr>
              <a:t>vol</a:t>
            </a:r>
            <a:r>
              <a:rPr lang="en-US" sz="1050" b="1" i="1" dirty="0">
                <a:solidFill>
                  <a:schemeClr val="accent3"/>
                </a:solidFill>
              </a:rPr>
              <a:t>;</a:t>
            </a:r>
          </a:p>
          <a:p>
            <a:endParaRPr lang="en-US" sz="1050" b="1" i="1" dirty="0">
              <a:solidFill>
                <a:schemeClr val="accent3"/>
              </a:solidFill>
            </a:endParaRPr>
          </a:p>
          <a:p>
            <a:r>
              <a:rPr lang="en-US" sz="1050" b="1" i="1" dirty="0">
                <a:solidFill>
                  <a:schemeClr val="accent3"/>
                </a:solidFill>
              </a:rPr>
              <a:t>    // get volume of first box</a:t>
            </a:r>
          </a:p>
          <a:p>
            <a:r>
              <a:rPr lang="en-US" sz="1050" b="1" i="1" dirty="0">
                <a:solidFill>
                  <a:schemeClr val="accent3"/>
                </a:solidFill>
              </a:rPr>
              <a:t>    </a:t>
            </a:r>
            <a:r>
              <a:rPr lang="en-US" sz="1050" b="1" i="1" dirty="0" err="1">
                <a:solidFill>
                  <a:schemeClr val="accent3"/>
                </a:solidFill>
              </a:rPr>
              <a:t>vol</a:t>
            </a:r>
            <a:r>
              <a:rPr lang="en-US" sz="1050" b="1" i="1" dirty="0">
                <a:solidFill>
                  <a:schemeClr val="accent3"/>
                </a:solidFill>
              </a:rPr>
              <a:t> = mybox1.volume();</a:t>
            </a:r>
          </a:p>
          <a:p>
            <a:r>
              <a:rPr lang="en-US" sz="1050" b="1" i="1" dirty="0">
                <a:solidFill>
                  <a:schemeClr val="accent3"/>
                </a:solidFill>
              </a:rPr>
              <a:t>    </a:t>
            </a:r>
            <a:r>
              <a:rPr lang="en-US" sz="1050" b="1" i="1" dirty="0" err="1">
                <a:solidFill>
                  <a:schemeClr val="accent3"/>
                </a:solidFill>
              </a:rPr>
              <a:t>System.out.println</a:t>
            </a:r>
            <a:r>
              <a:rPr lang="en-US" sz="1050" b="1" i="1" dirty="0">
                <a:solidFill>
                  <a:schemeClr val="accent3"/>
                </a:solidFill>
              </a:rPr>
              <a:t>("Volume is " + </a:t>
            </a:r>
            <a:r>
              <a:rPr lang="en-US" sz="1050" b="1" i="1" dirty="0" err="1">
                <a:solidFill>
                  <a:schemeClr val="accent3"/>
                </a:solidFill>
              </a:rPr>
              <a:t>vol</a:t>
            </a:r>
            <a:r>
              <a:rPr lang="en-US" sz="1050" b="1" i="1" dirty="0">
                <a:solidFill>
                  <a:schemeClr val="accent3"/>
                </a:solidFill>
              </a:rPr>
              <a:t>);</a:t>
            </a:r>
          </a:p>
          <a:p>
            <a:endParaRPr lang="en-US" sz="1050" b="1" i="1" dirty="0">
              <a:solidFill>
                <a:schemeClr val="accent3"/>
              </a:solidFill>
            </a:endParaRPr>
          </a:p>
          <a:p>
            <a:r>
              <a:rPr lang="en-US" sz="1050" b="1" i="1" dirty="0">
                <a:solidFill>
                  <a:schemeClr val="accent3"/>
                </a:solidFill>
              </a:rPr>
              <a:t>    // get volume of second box</a:t>
            </a:r>
          </a:p>
          <a:p>
            <a:r>
              <a:rPr lang="en-US" sz="1050" b="1" i="1" dirty="0">
                <a:solidFill>
                  <a:schemeClr val="accent3"/>
                </a:solidFill>
              </a:rPr>
              <a:t>    </a:t>
            </a:r>
            <a:r>
              <a:rPr lang="en-US" sz="1050" b="1" i="1" dirty="0" err="1">
                <a:solidFill>
                  <a:schemeClr val="accent3"/>
                </a:solidFill>
              </a:rPr>
              <a:t>vol</a:t>
            </a:r>
            <a:r>
              <a:rPr lang="en-US" sz="1050" b="1" i="1" dirty="0">
                <a:solidFill>
                  <a:schemeClr val="accent3"/>
                </a:solidFill>
              </a:rPr>
              <a:t> = mybox2.volume();</a:t>
            </a:r>
          </a:p>
          <a:p>
            <a:r>
              <a:rPr lang="en-US" sz="1050" b="1" i="1" dirty="0">
                <a:solidFill>
                  <a:schemeClr val="accent3"/>
                </a:solidFill>
              </a:rPr>
              <a:t>    </a:t>
            </a:r>
            <a:r>
              <a:rPr lang="en-US" sz="1050" b="1" i="1" dirty="0" err="1">
                <a:solidFill>
                  <a:schemeClr val="accent3"/>
                </a:solidFill>
              </a:rPr>
              <a:t>System.out.println</a:t>
            </a:r>
            <a:r>
              <a:rPr lang="en-US" sz="1050" b="1" i="1" dirty="0">
                <a:solidFill>
                  <a:schemeClr val="accent3"/>
                </a:solidFill>
              </a:rPr>
              <a:t>("Volume is " + </a:t>
            </a:r>
            <a:r>
              <a:rPr lang="en-US" sz="1050" b="1" i="1" dirty="0" err="1">
                <a:solidFill>
                  <a:schemeClr val="accent3"/>
                </a:solidFill>
              </a:rPr>
              <a:t>vol</a:t>
            </a:r>
            <a:r>
              <a:rPr lang="en-US" sz="1050" b="1" i="1" dirty="0">
                <a:solidFill>
                  <a:schemeClr val="accent3"/>
                </a:solidFill>
              </a:rPr>
              <a:t>);</a:t>
            </a:r>
          </a:p>
          <a:p>
            <a:r>
              <a:rPr lang="en-US" sz="1050" b="1" i="1" dirty="0">
                <a:solidFill>
                  <a:schemeClr val="accent3"/>
                </a:solidFill>
              </a:rPr>
              <a:t>  }</a:t>
            </a:r>
          </a:p>
          <a:p>
            <a:r>
              <a:rPr lang="en-US" sz="1050" b="1" i="1" dirty="0">
                <a:solidFill>
                  <a:schemeClr val="accent3"/>
                </a:solidFill>
              </a:rPr>
              <a:t>}</a:t>
            </a:r>
            <a:endParaRPr lang="ru-RU" sz="1050" b="1" i="1" dirty="0">
              <a:solidFill>
                <a:schemeClr val="accent3"/>
              </a:solidFill>
            </a:endParaRPr>
          </a:p>
        </p:txBody>
      </p:sp>
    </p:spTree>
    <p:extLst>
      <p:ext uri="{BB962C8B-B14F-4D97-AF65-F5344CB8AC3E}">
        <p14:creationId xmlns:p14="http://schemas.microsoft.com/office/powerpoint/2010/main" val="3277617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65296" y="404664"/>
            <a:ext cx="3985386" cy="461665"/>
          </a:xfrm>
          <a:prstGeom prst="rect">
            <a:avLst/>
          </a:prstGeom>
        </p:spPr>
        <p:txBody>
          <a:bodyPr wrap="none">
            <a:spAutoFit/>
          </a:bodyPr>
          <a:lstStyle/>
          <a:p>
            <a:r>
              <a:rPr lang="ru-RU" sz="2400" b="1" i="1" dirty="0">
                <a:solidFill>
                  <a:schemeClr val="accent3"/>
                </a:solidFill>
              </a:rPr>
              <a:t>Ключевое слово </a:t>
            </a:r>
            <a:r>
              <a:rPr lang="en-US" sz="2400" b="1" i="1" dirty="0">
                <a:solidFill>
                  <a:schemeClr val="accent3"/>
                </a:solidFill>
              </a:rPr>
              <a:t>this </a:t>
            </a:r>
          </a:p>
        </p:txBody>
      </p:sp>
      <p:sp>
        <p:nvSpPr>
          <p:cNvPr id="3" name="Прямоугольник 2"/>
          <p:cNvSpPr/>
          <p:nvPr/>
        </p:nvSpPr>
        <p:spPr>
          <a:xfrm>
            <a:off x="395536" y="1556792"/>
            <a:ext cx="8424936" cy="2062103"/>
          </a:xfrm>
          <a:prstGeom prst="rect">
            <a:avLst/>
          </a:prstGeom>
        </p:spPr>
        <p:txBody>
          <a:bodyPr wrap="square">
            <a:spAutoFit/>
          </a:bodyPr>
          <a:lstStyle/>
          <a:p>
            <a:pPr algn="just"/>
            <a:r>
              <a:rPr lang="ru-RU" sz="1600" b="1" i="1" dirty="0">
                <a:solidFill>
                  <a:schemeClr val="accent3"/>
                </a:solidFill>
              </a:rPr>
              <a:t>Иногда будет требоваться, чтобы метод ссылался на вызвавший его объект. Чтобы это было возможно, в </a:t>
            </a:r>
            <a:r>
              <a:rPr lang="ru-RU" sz="1600" b="1" i="1" dirty="0" err="1">
                <a:solidFill>
                  <a:schemeClr val="accent3"/>
                </a:solidFill>
              </a:rPr>
              <a:t>java</a:t>
            </a:r>
            <a:r>
              <a:rPr lang="ru-RU" sz="1600" b="1" i="1" dirty="0">
                <a:solidFill>
                  <a:schemeClr val="accent3"/>
                </a:solidFill>
              </a:rPr>
              <a:t> определено ключевое слово </a:t>
            </a:r>
            <a:r>
              <a:rPr lang="ru-RU" sz="1600" b="1" i="1" dirty="0" err="1">
                <a:solidFill>
                  <a:schemeClr val="accent3"/>
                </a:solidFill>
              </a:rPr>
              <a:t>this</a:t>
            </a:r>
            <a:r>
              <a:rPr lang="ru-RU" sz="1600" b="1" i="1" dirty="0">
                <a:solidFill>
                  <a:schemeClr val="accent3"/>
                </a:solidFill>
              </a:rPr>
              <a:t>. </a:t>
            </a:r>
          </a:p>
          <a:p>
            <a:pPr algn="just"/>
            <a:r>
              <a:rPr lang="ru-RU" sz="1600" b="1" i="1" dirty="0">
                <a:solidFill>
                  <a:schemeClr val="accent3"/>
                </a:solidFill>
              </a:rPr>
              <a:t>Оно может использоваться внутри любого метода для ссылки на текущий объект. То есть </a:t>
            </a:r>
            <a:r>
              <a:rPr lang="ru-RU" sz="1600" b="1" i="1" dirty="0" err="1">
                <a:solidFill>
                  <a:schemeClr val="accent3"/>
                </a:solidFill>
              </a:rPr>
              <a:t>this</a:t>
            </a:r>
            <a:r>
              <a:rPr lang="en-US" sz="1600" b="1" i="1" dirty="0">
                <a:solidFill>
                  <a:schemeClr val="accent3"/>
                </a:solidFill>
              </a:rPr>
              <a:t> </a:t>
            </a:r>
            <a:r>
              <a:rPr lang="ru-RU" sz="1600" b="1" i="1" dirty="0">
                <a:solidFill>
                  <a:schemeClr val="accent3"/>
                </a:solidFill>
              </a:rPr>
              <a:t>всегда служит ссылкой  на объект, для которого был вызван метод. </a:t>
            </a:r>
            <a:endParaRPr lang="en-US" sz="1600" b="1" i="1" dirty="0">
              <a:solidFill>
                <a:schemeClr val="accent3"/>
              </a:solidFill>
            </a:endParaRPr>
          </a:p>
          <a:p>
            <a:pPr algn="just"/>
            <a:r>
              <a:rPr lang="ru-RU" sz="1600" b="1" i="1" dirty="0">
                <a:solidFill>
                  <a:schemeClr val="accent3"/>
                </a:solidFill>
              </a:rPr>
              <a:t>Ключевое слово </a:t>
            </a:r>
            <a:r>
              <a:rPr lang="ru-RU" sz="1600" b="1" i="1" dirty="0" err="1">
                <a:solidFill>
                  <a:schemeClr val="accent3"/>
                </a:solidFill>
              </a:rPr>
              <a:t>this</a:t>
            </a:r>
            <a:r>
              <a:rPr lang="ru-RU" sz="1600" b="1" i="1" dirty="0">
                <a:solidFill>
                  <a:schemeClr val="accent3"/>
                </a:solidFill>
              </a:rPr>
              <a:t> можно использовать везде, где допускается ссылка на объект типа текущего класса. </a:t>
            </a:r>
          </a:p>
        </p:txBody>
      </p:sp>
    </p:spTree>
    <p:extLst>
      <p:ext uri="{BB962C8B-B14F-4D97-AF65-F5344CB8AC3E}">
        <p14:creationId xmlns:p14="http://schemas.microsoft.com/office/powerpoint/2010/main" val="3206917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64192754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Прямоугольник 1"/>
          <p:cNvSpPr/>
          <p:nvPr/>
        </p:nvSpPr>
        <p:spPr>
          <a:xfrm>
            <a:off x="365296" y="404664"/>
            <a:ext cx="938077" cy="461665"/>
          </a:xfrm>
          <a:prstGeom prst="rect">
            <a:avLst/>
          </a:prstGeom>
        </p:spPr>
        <p:txBody>
          <a:bodyPr wrap="none">
            <a:spAutoFit/>
          </a:bodyPr>
          <a:lstStyle/>
          <a:p>
            <a:r>
              <a:rPr lang="en-US" sz="2400" b="1" i="1" dirty="0">
                <a:solidFill>
                  <a:schemeClr val="accent3"/>
                </a:solidFill>
              </a:rPr>
              <a:t>this </a:t>
            </a:r>
          </a:p>
        </p:txBody>
      </p:sp>
    </p:spTree>
    <p:extLst>
      <p:ext uri="{BB962C8B-B14F-4D97-AF65-F5344CB8AC3E}">
        <p14:creationId xmlns:p14="http://schemas.microsoft.com/office/powerpoint/2010/main" val="626413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55576" y="404664"/>
            <a:ext cx="7848872" cy="2308324"/>
          </a:xfrm>
          <a:prstGeom prst="rect">
            <a:avLst/>
          </a:prstGeom>
        </p:spPr>
        <p:txBody>
          <a:bodyPr wrap="square">
            <a:spAutoFit/>
          </a:bodyPr>
          <a:lstStyle/>
          <a:p>
            <a:endParaRPr lang="ru-RU" b="1" i="1" dirty="0">
              <a:solidFill>
                <a:schemeClr val="accent3"/>
              </a:solidFill>
            </a:endParaRPr>
          </a:p>
          <a:p>
            <a:r>
              <a:rPr lang="ru-RU" b="1" i="1" dirty="0">
                <a:solidFill>
                  <a:schemeClr val="accent3"/>
                </a:solidFill>
              </a:rPr>
              <a:t>// Избыточное применение ключевого слова </a:t>
            </a:r>
            <a:r>
              <a:rPr lang="en-US" b="1" i="1" dirty="0">
                <a:solidFill>
                  <a:schemeClr val="accent4"/>
                </a:solidFill>
              </a:rPr>
              <a:t>this. </a:t>
            </a:r>
            <a:endParaRPr lang="ru-RU" b="1" i="1" dirty="0">
              <a:solidFill>
                <a:schemeClr val="accent4"/>
              </a:solidFill>
            </a:endParaRPr>
          </a:p>
          <a:p>
            <a:endParaRPr lang="en-US" dirty="0">
              <a:solidFill>
                <a:schemeClr val="accent3"/>
              </a:solidFill>
            </a:endParaRPr>
          </a:p>
          <a:p>
            <a:pPr lvl="3"/>
            <a:r>
              <a:rPr lang="en-US" b="1" i="1" dirty="0" err="1">
                <a:solidFill>
                  <a:schemeClr val="accent4"/>
                </a:solidFill>
              </a:rPr>
              <a:t>B</a:t>
            </a:r>
            <a:r>
              <a:rPr lang="ru-RU" b="1" i="1" dirty="0">
                <a:solidFill>
                  <a:schemeClr val="accent4"/>
                </a:solidFill>
              </a:rPr>
              <a:t>ох(</a:t>
            </a:r>
            <a:r>
              <a:rPr lang="en-US" b="1" i="1" dirty="0">
                <a:solidFill>
                  <a:schemeClr val="accent4"/>
                </a:solidFill>
              </a:rPr>
              <a:t>d</a:t>
            </a:r>
            <a:r>
              <a:rPr lang="ru-RU" b="1" i="1" dirty="0">
                <a:solidFill>
                  <a:schemeClr val="accent4"/>
                </a:solidFill>
              </a:rPr>
              <a:t>о</a:t>
            </a:r>
            <a:r>
              <a:rPr lang="en-US" b="1" i="1" dirty="0" err="1">
                <a:solidFill>
                  <a:schemeClr val="accent4"/>
                </a:solidFill>
              </a:rPr>
              <a:t>ubl</a:t>
            </a:r>
            <a:r>
              <a:rPr lang="ru-RU" b="1" i="1" dirty="0">
                <a:solidFill>
                  <a:schemeClr val="accent4"/>
                </a:solidFill>
              </a:rPr>
              <a:t>е </a:t>
            </a:r>
            <a:r>
              <a:rPr lang="en-US" b="1" i="1" dirty="0">
                <a:solidFill>
                  <a:schemeClr val="accent4"/>
                </a:solidFill>
              </a:rPr>
              <a:t>w, double h, double d) { </a:t>
            </a:r>
          </a:p>
          <a:p>
            <a:pPr lvl="3"/>
            <a:r>
              <a:rPr lang="en-US" b="1" i="1" dirty="0">
                <a:solidFill>
                  <a:schemeClr val="accent4"/>
                </a:solidFill>
              </a:rPr>
              <a:t>this. width = w; </a:t>
            </a:r>
          </a:p>
          <a:p>
            <a:pPr lvl="3"/>
            <a:r>
              <a:rPr lang="en-US" b="1" i="1" dirty="0" err="1">
                <a:solidFill>
                  <a:schemeClr val="accent4"/>
                </a:solidFill>
              </a:rPr>
              <a:t>this.height</a:t>
            </a:r>
            <a:r>
              <a:rPr lang="en-US" b="1" i="1" dirty="0">
                <a:solidFill>
                  <a:schemeClr val="accent4"/>
                </a:solidFill>
              </a:rPr>
              <a:t> =h; </a:t>
            </a:r>
          </a:p>
          <a:p>
            <a:pPr lvl="3"/>
            <a:r>
              <a:rPr lang="en-US" b="1" i="1" dirty="0">
                <a:solidFill>
                  <a:schemeClr val="accent4"/>
                </a:solidFill>
              </a:rPr>
              <a:t>this. depth =d;</a:t>
            </a:r>
          </a:p>
          <a:p>
            <a:pPr lvl="3"/>
            <a:r>
              <a:rPr lang="en-US" b="1" i="1" dirty="0">
                <a:solidFill>
                  <a:schemeClr val="accent4"/>
                </a:solidFill>
              </a:rPr>
              <a:t>} </a:t>
            </a:r>
          </a:p>
        </p:txBody>
      </p:sp>
      <p:sp>
        <p:nvSpPr>
          <p:cNvPr id="3" name="Прямоугольник 2"/>
          <p:cNvSpPr/>
          <p:nvPr/>
        </p:nvSpPr>
        <p:spPr>
          <a:xfrm>
            <a:off x="323528" y="3429000"/>
            <a:ext cx="8496944" cy="2308324"/>
          </a:xfrm>
          <a:prstGeom prst="rect">
            <a:avLst/>
          </a:prstGeom>
        </p:spPr>
        <p:txBody>
          <a:bodyPr wrap="square">
            <a:spAutoFit/>
          </a:bodyPr>
          <a:lstStyle/>
          <a:p>
            <a:r>
              <a:rPr lang="ru-RU" b="1" i="1" dirty="0">
                <a:solidFill>
                  <a:schemeClr val="accent3"/>
                </a:solidFill>
              </a:rPr>
              <a:t>// Этот код служит для разрешения конфликтов пространства имен. </a:t>
            </a:r>
            <a:endParaRPr lang="en-US" b="1" i="1" dirty="0">
              <a:solidFill>
                <a:schemeClr val="accent3"/>
              </a:solidFill>
            </a:endParaRPr>
          </a:p>
          <a:p>
            <a:endParaRPr lang="en-US" dirty="0"/>
          </a:p>
          <a:p>
            <a:r>
              <a:rPr lang="en-US" b="1" i="1" dirty="0">
                <a:solidFill>
                  <a:schemeClr val="accent4"/>
                </a:solidFill>
              </a:rPr>
              <a:t>Box(double width, double height, double depth) { </a:t>
            </a:r>
          </a:p>
          <a:p>
            <a:pPr lvl="3"/>
            <a:r>
              <a:rPr lang="en-US" b="1" i="1" dirty="0" err="1">
                <a:solidFill>
                  <a:schemeClr val="accent4"/>
                </a:solidFill>
              </a:rPr>
              <a:t>this.width</a:t>
            </a:r>
            <a:r>
              <a:rPr lang="en-US" b="1" i="1" dirty="0">
                <a:solidFill>
                  <a:schemeClr val="accent4"/>
                </a:solidFill>
              </a:rPr>
              <a:t> </a:t>
            </a:r>
            <a:r>
              <a:rPr lang="ru-RU" b="1" i="1" dirty="0">
                <a:solidFill>
                  <a:schemeClr val="accent4"/>
                </a:solidFill>
              </a:rPr>
              <a:t>=</a:t>
            </a:r>
            <a:r>
              <a:rPr lang="en-US" b="1" i="1" dirty="0">
                <a:solidFill>
                  <a:schemeClr val="accent4"/>
                </a:solidFill>
              </a:rPr>
              <a:t> width; </a:t>
            </a:r>
          </a:p>
          <a:p>
            <a:pPr lvl="3"/>
            <a:r>
              <a:rPr lang="en-US" b="1" i="1" dirty="0" err="1">
                <a:solidFill>
                  <a:schemeClr val="accent4"/>
                </a:solidFill>
              </a:rPr>
              <a:t>this.height</a:t>
            </a:r>
            <a:r>
              <a:rPr lang="en-US" b="1" i="1" dirty="0">
                <a:solidFill>
                  <a:schemeClr val="accent4"/>
                </a:solidFill>
              </a:rPr>
              <a:t> </a:t>
            </a:r>
            <a:r>
              <a:rPr lang="ru-RU" b="1" i="1" dirty="0">
                <a:solidFill>
                  <a:schemeClr val="accent4"/>
                </a:solidFill>
              </a:rPr>
              <a:t>=</a:t>
            </a:r>
            <a:r>
              <a:rPr lang="en-US" b="1" i="1" dirty="0">
                <a:solidFill>
                  <a:schemeClr val="accent4"/>
                </a:solidFill>
              </a:rPr>
              <a:t>height; </a:t>
            </a:r>
          </a:p>
          <a:p>
            <a:pPr lvl="3"/>
            <a:r>
              <a:rPr lang="en-US" b="1" i="1" dirty="0" err="1">
                <a:solidFill>
                  <a:schemeClr val="accent4"/>
                </a:solidFill>
              </a:rPr>
              <a:t>this.depth</a:t>
            </a:r>
            <a:r>
              <a:rPr lang="en-US" b="1" i="1" dirty="0">
                <a:solidFill>
                  <a:schemeClr val="accent4"/>
                </a:solidFill>
              </a:rPr>
              <a:t> </a:t>
            </a:r>
            <a:r>
              <a:rPr lang="ru-RU" b="1" i="1" dirty="0">
                <a:solidFill>
                  <a:schemeClr val="accent4"/>
                </a:solidFill>
              </a:rPr>
              <a:t>=</a:t>
            </a:r>
            <a:r>
              <a:rPr lang="en-US" b="1" i="1" dirty="0">
                <a:solidFill>
                  <a:schemeClr val="accent4"/>
                </a:solidFill>
              </a:rPr>
              <a:t>depth; </a:t>
            </a:r>
            <a:endParaRPr lang="ru-RU" b="1" i="1" dirty="0">
              <a:solidFill>
                <a:schemeClr val="accent4"/>
              </a:solidFill>
            </a:endParaRPr>
          </a:p>
          <a:p>
            <a:pPr lvl="3"/>
            <a:r>
              <a:rPr lang="en-US" b="1" i="1" dirty="0">
                <a:solidFill>
                  <a:schemeClr val="accent4"/>
                </a:solidFill>
              </a:rPr>
              <a:t>}</a:t>
            </a:r>
          </a:p>
        </p:txBody>
      </p:sp>
    </p:spTree>
    <p:extLst>
      <p:ext uri="{BB962C8B-B14F-4D97-AF65-F5344CB8AC3E}">
        <p14:creationId xmlns:p14="http://schemas.microsoft.com/office/powerpoint/2010/main" val="1176960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75079" y="404664"/>
            <a:ext cx="2940228" cy="461665"/>
          </a:xfrm>
          <a:prstGeom prst="rect">
            <a:avLst/>
          </a:prstGeom>
        </p:spPr>
        <p:txBody>
          <a:bodyPr wrap="none">
            <a:spAutoFit/>
          </a:bodyPr>
          <a:lstStyle/>
          <a:p>
            <a:r>
              <a:rPr lang="ru-RU" sz="2400" b="1" i="1" dirty="0">
                <a:solidFill>
                  <a:schemeClr val="accent3"/>
                </a:solidFill>
              </a:rPr>
              <a:t>Сборка мусора </a:t>
            </a:r>
          </a:p>
        </p:txBody>
      </p:sp>
      <p:sp>
        <p:nvSpPr>
          <p:cNvPr id="3" name="Прямоугольник 2"/>
          <p:cNvSpPr/>
          <p:nvPr/>
        </p:nvSpPr>
        <p:spPr>
          <a:xfrm>
            <a:off x="395536" y="1196752"/>
            <a:ext cx="8280920" cy="2246769"/>
          </a:xfrm>
          <a:prstGeom prst="rect">
            <a:avLst/>
          </a:prstGeom>
        </p:spPr>
        <p:txBody>
          <a:bodyPr wrap="square">
            <a:spAutoFit/>
          </a:bodyPr>
          <a:lstStyle/>
          <a:p>
            <a:pPr algn="just"/>
            <a:r>
              <a:rPr lang="ru-RU" sz="2000" b="1" i="1" dirty="0">
                <a:solidFill>
                  <a:schemeClr val="accent3"/>
                </a:solidFill>
              </a:rPr>
              <a:t>Освобождение памяти выполняется автоматически. Используемая для выполнения этой задачи технология называется сборкой мусора. Процесс проходит следующим образом: при отсутствии каких либо ссылок на объект программа заключает, что этот объект больше не нужен, и занимаемую объектом память можно освободить. </a:t>
            </a:r>
          </a:p>
        </p:txBody>
      </p:sp>
    </p:spTree>
    <p:extLst>
      <p:ext uri="{BB962C8B-B14F-4D97-AF65-F5344CB8AC3E}">
        <p14:creationId xmlns:p14="http://schemas.microsoft.com/office/powerpoint/2010/main" val="2839368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404664"/>
            <a:ext cx="3183885" cy="461665"/>
          </a:xfrm>
          <a:prstGeom prst="rect">
            <a:avLst/>
          </a:prstGeom>
        </p:spPr>
        <p:txBody>
          <a:bodyPr wrap="none">
            <a:spAutoFit/>
          </a:bodyPr>
          <a:lstStyle/>
          <a:p>
            <a:r>
              <a:rPr lang="ru-RU" sz="2400" b="1" i="1" dirty="0">
                <a:solidFill>
                  <a:schemeClr val="accent3"/>
                </a:solidFill>
              </a:rPr>
              <a:t>Метод </a:t>
            </a:r>
            <a:r>
              <a:rPr lang="en-US" sz="2400" b="1" i="1" dirty="0">
                <a:solidFill>
                  <a:schemeClr val="accent3"/>
                </a:solidFill>
              </a:rPr>
              <a:t>finalize () </a:t>
            </a:r>
          </a:p>
        </p:txBody>
      </p:sp>
      <p:sp>
        <p:nvSpPr>
          <p:cNvPr id="3" name="Прямоугольник 2"/>
          <p:cNvSpPr/>
          <p:nvPr/>
        </p:nvSpPr>
        <p:spPr>
          <a:xfrm>
            <a:off x="450834" y="1628800"/>
            <a:ext cx="8352928" cy="3416320"/>
          </a:xfrm>
          <a:prstGeom prst="rect">
            <a:avLst/>
          </a:prstGeom>
        </p:spPr>
        <p:txBody>
          <a:bodyPr wrap="square">
            <a:spAutoFit/>
          </a:bodyPr>
          <a:lstStyle/>
          <a:p>
            <a:pPr algn="just"/>
            <a:r>
              <a:rPr lang="ru-RU" b="1" i="1" dirty="0">
                <a:solidFill>
                  <a:schemeClr val="accent3"/>
                </a:solidFill>
              </a:rPr>
              <a:t>Чтобы добавить в класс средство выполнения </a:t>
            </a:r>
            <a:r>
              <a:rPr lang="ru-RU" b="1" i="1" dirty="0" err="1">
                <a:solidFill>
                  <a:schemeClr val="accent3"/>
                </a:solidFill>
              </a:rPr>
              <a:t>финализации</a:t>
            </a:r>
            <a:r>
              <a:rPr lang="ru-RU" b="1" i="1" dirty="0">
                <a:solidFill>
                  <a:schemeClr val="accent3"/>
                </a:solidFill>
              </a:rPr>
              <a:t>, достаточно определить метод </a:t>
            </a:r>
            <a:r>
              <a:rPr lang="en-US" b="1" i="1" dirty="0">
                <a:solidFill>
                  <a:schemeClr val="accent3"/>
                </a:solidFill>
              </a:rPr>
              <a:t>finalize ()</a:t>
            </a:r>
            <a:r>
              <a:rPr lang="ru-RU" b="1" i="1" dirty="0">
                <a:solidFill>
                  <a:schemeClr val="accent3"/>
                </a:solidFill>
              </a:rPr>
              <a:t>. </a:t>
            </a:r>
          </a:p>
          <a:p>
            <a:pPr algn="just"/>
            <a:endParaRPr lang="ru-RU" b="1" i="1" dirty="0">
              <a:solidFill>
                <a:schemeClr val="accent3"/>
              </a:solidFill>
            </a:endParaRPr>
          </a:p>
          <a:p>
            <a:pPr algn="just"/>
            <a:r>
              <a:rPr lang="ru-RU" b="1" i="1" dirty="0">
                <a:solidFill>
                  <a:schemeClr val="accent3"/>
                </a:solidFill>
              </a:rPr>
              <a:t>Внутри метода </a:t>
            </a:r>
            <a:r>
              <a:rPr lang="ru-RU" b="1" i="1" dirty="0" err="1">
                <a:solidFill>
                  <a:schemeClr val="accent3"/>
                </a:solidFill>
              </a:rPr>
              <a:t>finalize</a:t>
            </a:r>
            <a:r>
              <a:rPr lang="ru-RU" b="1" i="1" dirty="0">
                <a:solidFill>
                  <a:schemeClr val="accent3"/>
                </a:solidFill>
              </a:rPr>
              <a:t> () нужно указать те действия, которые должны быть выполнены перед уничтожением объекта. Сборщик мусора запускается периодически, проверяя наличие объектов, на которые отсутствуют ссылки как со стороны какого-либо текущего состояния, так и косвенные ссылки через </a:t>
            </a:r>
            <a:r>
              <a:rPr lang="ru-RU" b="1" i="1" dirty="0" err="1">
                <a:solidFill>
                  <a:schemeClr val="accent3"/>
                </a:solidFill>
              </a:rPr>
              <a:t>друrие</a:t>
            </a:r>
            <a:r>
              <a:rPr lang="ru-RU" b="1" i="1" dirty="0">
                <a:solidFill>
                  <a:schemeClr val="accent3"/>
                </a:solidFill>
              </a:rPr>
              <a:t> ссылочные объекты. Непосредственно перед освобождением ресурсов среда выполнения </a:t>
            </a:r>
            <a:r>
              <a:rPr lang="ru-RU" b="1" i="1" dirty="0" err="1">
                <a:solidFill>
                  <a:schemeClr val="accent3"/>
                </a:solidFill>
              </a:rPr>
              <a:t>jаvа</a:t>
            </a:r>
            <a:r>
              <a:rPr lang="ru-RU" b="1" i="1" dirty="0">
                <a:solidFill>
                  <a:schemeClr val="accent3"/>
                </a:solidFill>
              </a:rPr>
              <a:t> вызывает метод </a:t>
            </a:r>
            <a:r>
              <a:rPr lang="ru-RU" b="1" i="1" dirty="0" err="1">
                <a:solidFill>
                  <a:schemeClr val="accent3"/>
                </a:solidFill>
              </a:rPr>
              <a:t>finalize</a:t>
            </a:r>
            <a:r>
              <a:rPr lang="ru-RU" b="1" i="1" dirty="0">
                <a:solidFill>
                  <a:schemeClr val="accent3"/>
                </a:solidFill>
              </a:rPr>
              <a:t> () по отношению к объекту. </a:t>
            </a:r>
          </a:p>
        </p:txBody>
      </p:sp>
    </p:spTree>
    <p:extLst>
      <p:ext uri="{BB962C8B-B14F-4D97-AF65-F5344CB8AC3E}">
        <p14:creationId xmlns:p14="http://schemas.microsoft.com/office/powerpoint/2010/main" val="2207567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548680"/>
            <a:ext cx="8136904" cy="4801314"/>
          </a:xfrm>
          <a:prstGeom prst="rect">
            <a:avLst/>
          </a:prstGeom>
        </p:spPr>
        <p:txBody>
          <a:bodyPr wrap="square">
            <a:spAutoFit/>
          </a:bodyPr>
          <a:lstStyle/>
          <a:p>
            <a:endParaRPr lang="ru-RU" dirty="0"/>
          </a:p>
          <a:p>
            <a:endParaRPr lang="ru-RU" dirty="0"/>
          </a:p>
          <a:p>
            <a:r>
              <a:rPr lang="ru-RU" b="1" i="1" dirty="0">
                <a:solidFill>
                  <a:schemeClr val="accent4"/>
                </a:solidFill>
              </a:rPr>
              <a:t>protected </a:t>
            </a:r>
            <a:r>
              <a:rPr lang="ru-RU" b="1" i="1" dirty="0" err="1">
                <a:solidFill>
                  <a:schemeClr val="accent4"/>
                </a:solidFill>
              </a:rPr>
              <a:t>void</a:t>
            </a:r>
            <a:r>
              <a:rPr lang="ru-RU" b="1" i="1" dirty="0">
                <a:solidFill>
                  <a:schemeClr val="accent4"/>
                </a:solidFill>
              </a:rPr>
              <a:t> </a:t>
            </a:r>
            <a:r>
              <a:rPr lang="ru-RU" b="1" i="1" dirty="0" err="1">
                <a:solidFill>
                  <a:schemeClr val="accent4"/>
                </a:solidFill>
              </a:rPr>
              <a:t>finalize</a:t>
            </a:r>
            <a:r>
              <a:rPr lang="ru-RU" b="1" i="1" dirty="0">
                <a:solidFill>
                  <a:schemeClr val="accent4"/>
                </a:solidFill>
              </a:rPr>
              <a:t>() </a:t>
            </a:r>
          </a:p>
          <a:p>
            <a:r>
              <a:rPr lang="ru-RU" b="1" i="1" dirty="0">
                <a:solidFill>
                  <a:schemeClr val="accent4"/>
                </a:solidFill>
              </a:rPr>
              <a:t>{ </a:t>
            </a:r>
          </a:p>
          <a:p>
            <a:r>
              <a:rPr lang="ru-RU" b="1" i="1" dirty="0">
                <a:solidFill>
                  <a:schemeClr val="accent4"/>
                </a:solidFill>
              </a:rPr>
              <a:t>// здесь должен находиться код </a:t>
            </a:r>
            <a:r>
              <a:rPr lang="ru-RU" b="1" i="1" dirty="0" err="1">
                <a:solidFill>
                  <a:schemeClr val="accent4"/>
                </a:solidFill>
              </a:rPr>
              <a:t>финализации</a:t>
            </a:r>
            <a:r>
              <a:rPr lang="ru-RU" b="1" i="1" dirty="0">
                <a:solidFill>
                  <a:schemeClr val="accent4"/>
                </a:solidFill>
              </a:rPr>
              <a:t> </a:t>
            </a:r>
          </a:p>
          <a:p>
            <a:r>
              <a:rPr lang="en-US" b="1" i="1" dirty="0">
                <a:solidFill>
                  <a:schemeClr val="accent4"/>
                </a:solidFill>
              </a:rPr>
              <a:t>}</a:t>
            </a:r>
            <a:endParaRPr lang="ru-RU" b="1" i="1" dirty="0">
              <a:solidFill>
                <a:schemeClr val="accent4"/>
              </a:solidFill>
            </a:endParaRPr>
          </a:p>
          <a:p>
            <a:endParaRPr lang="ru-RU" b="1" dirty="0">
              <a:solidFill>
                <a:srgbClr val="FF0000"/>
              </a:solidFill>
            </a:endParaRPr>
          </a:p>
          <a:p>
            <a:endParaRPr lang="ru-RU" b="1" dirty="0">
              <a:solidFill>
                <a:srgbClr val="FF0000"/>
              </a:solidFill>
            </a:endParaRPr>
          </a:p>
          <a:p>
            <a:pPr algn="just"/>
            <a:r>
              <a:rPr lang="ru-RU" b="1" i="1" dirty="0">
                <a:solidFill>
                  <a:schemeClr val="accent3"/>
                </a:solidFill>
              </a:rPr>
              <a:t>В этой синтаксической конструкции ключевое слово protected  спецификатор, который предотвращает доступ к методу </a:t>
            </a:r>
            <a:r>
              <a:rPr lang="ru-RU" b="1" i="1" dirty="0" err="1">
                <a:solidFill>
                  <a:schemeClr val="accent3"/>
                </a:solidFill>
              </a:rPr>
              <a:t>finalize</a:t>
            </a:r>
            <a:r>
              <a:rPr lang="ru-RU" b="1" i="1" dirty="0">
                <a:solidFill>
                  <a:schemeClr val="accent3"/>
                </a:solidFill>
              </a:rPr>
              <a:t>() со стороны кода, определённого вне </a:t>
            </a:r>
          </a:p>
          <a:p>
            <a:pPr algn="just"/>
            <a:r>
              <a:rPr lang="ru-RU" b="1" i="1" dirty="0" err="1">
                <a:solidFill>
                  <a:schemeClr val="accent3"/>
                </a:solidFill>
              </a:rPr>
              <a:t>eгo</a:t>
            </a:r>
            <a:r>
              <a:rPr lang="ru-RU" b="1" i="1" dirty="0">
                <a:solidFill>
                  <a:schemeClr val="accent3"/>
                </a:solidFill>
              </a:rPr>
              <a:t> класса. </a:t>
            </a:r>
          </a:p>
          <a:p>
            <a:pPr algn="just"/>
            <a:r>
              <a:rPr lang="ru-RU" b="1" i="1" dirty="0">
                <a:solidFill>
                  <a:schemeClr val="accent3"/>
                </a:solidFill>
              </a:rPr>
              <a:t>Важно понимать, что метод </a:t>
            </a:r>
            <a:r>
              <a:rPr lang="ru-RU" b="1" i="1" dirty="0" err="1">
                <a:solidFill>
                  <a:schemeClr val="accent3"/>
                </a:solidFill>
              </a:rPr>
              <a:t>finalize</a:t>
            </a:r>
            <a:r>
              <a:rPr lang="ru-RU" b="1" i="1" dirty="0">
                <a:solidFill>
                  <a:schemeClr val="accent3"/>
                </a:solidFill>
              </a:rPr>
              <a:t>() вызывается только непосредственно перед сборкой мусора. Например, он не вызывается при выходе объекта за рамки области определения. Это означает, что неизвестно, когда будет  и, даже будет ли вообще  выполнятся метод </a:t>
            </a:r>
            <a:r>
              <a:rPr lang="ru-RU" b="1" i="1" dirty="0" err="1">
                <a:solidFill>
                  <a:schemeClr val="accent3"/>
                </a:solidFill>
              </a:rPr>
              <a:t>finalize</a:t>
            </a:r>
            <a:r>
              <a:rPr lang="ru-RU" b="1" i="1" dirty="0">
                <a:solidFill>
                  <a:schemeClr val="accent3"/>
                </a:solidFill>
              </a:rPr>
              <a:t>() </a:t>
            </a:r>
          </a:p>
        </p:txBody>
      </p:sp>
      <p:sp>
        <p:nvSpPr>
          <p:cNvPr id="3" name="Rectangle 2"/>
          <p:cNvSpPr/>
          <p:nvPr/>
        </p:nvSpPr>
        <p:spPr>
          <a:xfrm>
            <a:off x="3923928" y="5517232"/>
            <a:ext cx="4863832" cy="369332"/>
          </a:xfrm>
          <a:prstGeom prst="rect">
            <a:avLst/>
          </a:prstGeom>
        </p:spPr>
        <p:txBody>
          <a:bodyPr wrap="none">
            <a:spAutoFit/>
          </a:bodyPr>
          <a:lstStyle/>
          <a:p>
            <a:r>
              <a:rPr lang="en-US" b="1" i="1" dirty="0">
                <a:solidFill>
                  <a:schemeClr val="accent4"/>
                </a:solidFill>
              </a:rPr>
              <a:t>http://habrahabr.ru/post/130370/</a:t>
            </a:r>
            <a:endParaRPr lang="ru-RU" b="1" i="1" dirty="0">
              <a:solidFill>
                <a:schemeClr val="accent4"/>
              </a:solidFill>
            </a:endParaRPr>
          </a:p>
        </p:txBody>
      </p:sp>
      <p:sp>
        <p:nvSpPr>
          <p:cNvPr id="4" name="Rectangle 3"/>
          <p:cNvSpPr/>
          <p:nvPr/>
        </p:nvSpPr>
        <p:spPr>
          <a:xfrm>
            <a:off x="3902192" y="6053802"/>
            <a:ext cx="4863832" cy="369332"/>
          </a:xfrm>
          <a:prstGeom prst="rect">
            <a:avLst/>
          </a:prstGeom>
        </p:spPr>
        <p:txBody>
          <a:bodyPr wrap="none">
            <a:spAutoFit/>
          </a:bodyPr>
          <a:lstStyle/>
          <a:p>
            <a:r>
              <a:rPr lang="en-US" b="1" i="1" dirty="0">
                <a:solidFill>
                  <a:schemeClr val="accent4"/>
                </a:solidFill>
              </a:rPr>
              <a:t>http://habrahabr.ru/post/144544/</a:t>
            </a:r>
            <a:endParaRPr lang="ru-RU" b="1" i="1" dirty="0">
              <a:solidFill>
                <a:schemeClr val="accent4"/>
              </a:solidFill>
            </a:endParaRPr>
          </a:p>
        </p:txBody>
      </p:sp>
    </p:spTree>
    <p:extLst>
      <p:ext uri="{BB962C8B-B14F-4D97-AF65-F5344CB8AC3E}">
        <p14:creationId xmlns:p14="http://schemas.microsoft.com/office/powerpoint/2010/main" val="366464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51720" y="404664"/>
            <a:ext cx="5112568" cy="6232475"/>
          </a:xfrm>
          <a:prstGeom prst="rect">
            <a:avLst/>
          </a:prstGeom>
        </p:spPr>
        <p:txBody>
          <a:bodyPr wrap="square">
            <a:spAutoFit/>
          </a:bodyPr>
          <a:lstStyle/>
          <a:p>
            <a:r>
              <a:rPr lang="en-US" sz="1050" b="1" i="1" dirty="0">
                <a:solidFill>
                  <a:schemeClr val="accent3"/>
                </a:solidFill>
              </a:rPr>
              <a:t>class Box {</a:t>
            </a:r>
          </a:p>
          <a:p>
            <a:r>
              <a:rPr lang="en-US" sz="1050" b="1" i="1" dirty="0">
                <a:solidFill>
                  <a:schemeClr val="accent3"/>
                </a:solidFill>
              </a:rPr>
              <a:t>  double width;</a:t>
            </a:r>
          </a:p>
          <a:p>
            <a:r>
              <a:rPr lang="en-US" sz="1050" b="1" i="1" dirty="0">
                <a:solidFill>
                  <a:schemeClr val="accent3"/>
                </a:solidFill>
              </a:rPr>
              <a:t>  double height;</a:t>
            </a:r>
          </a:p>
          <a:p>
            <a:r>
              <a:rPr lang="en-US" sz="1050" b="1" i="1" dirty="0">
                <a:solidFill>
                  <a:schemeClr val="accent3"/>
                </a:solidFill>
              </a:rPr>
              <a:t>  double depth;</a:t>
            </a:r>
          </a:p>
          <a:p>
            <a:endParaRPr lang="en-US" sz="1050" b="1" i="1" dirty="0">
              <a:solidFill>
                <a:schemeClr val="accent3"/>
              </a:solidFill>
            </a:endParaRPr>
          </a:p>
          <a:p>
            <a:r>
              <a:rPr lang="en-US" sz="1050" b="1" i="1" dirty="0">
                <a:solidFill>
                  <a:schemeClr val="accent3"/>
                </a:solidFill>
              </a:rPr>
              <a:t>  // This is the constructor for Box.</a:t>
            </a:r>
          </a:p>
          <a:p>
            <a:r>
              <a:rPr lang="en-US" sz="1050" b="1" i="1" dirty="0">
                <a:solidFill>
                  <a:schemeClr val="accent3"/>
                </a:solidFill>
              </a:rPr>
              <a:t>  Box(double w, double h, double d) {</a:t>
            </a:r>
          </a:p>
          <a:p>
            <a:r>
              <a:rPr lang="en-US" sz="1050" b="1" i="1" dirty="0">
                <a:solidFill>
                  <a:schemeClr val="accent3"/>
                </a:solidFill>
              </a:rPr>
              <a:t>    width = w;</a:t>
            </a:r>
          </a:p>
          <a:p>
            <a:r>
              <a:rPr lang="en-US" sz="1050" b="1" i="1" dirty="0">
                <a:solidFill>
                  <a:schemeClr val="accent3"/>
                </a:solidFill>
              </a:rPr>
              <a:t>    height = h;</a:t>
            </a:r>
          </a:p>
          <a:p>
            <a:r>
              <a:rPr lang="en-US" sz="1050" b="1" i="1" dirty="0">
                <a:solidFill>
                  <a:schemeClr val="accent3"/>
                </a:solidFill>
              </a:rPr>
              <a:t>    depth = d;</a:t>
            </a:r>
          </a:p>
          <a:p>
            <a:r>
              <a:rPr lang="en-US" sz="1050" b="1" i="1" dirty="0">
                <a:solidFill>
                  <a:schemeClr val="accent3"/>
                </a:solidFill>
              </a:rPr>
              <a:t>  }</a:t>
            </a:r>
          </a:p>
          <a:p>
            <a:endParaRPr lang="en-US" sz="1050" b="1" i="1" dirty="0">
              <a:solidFill>
                <a:schemeClr val="accent3"/>
              </a:solidFill>
            </a:endParaRPr>
          </a:p>
          <a:p>
            <a:r>
              <a:rPr lang="en-US" sz="1050" b="1" i="1" dirty="0">
                <a:solidFill>
                  <a:schemeClr val="accent3"/>
                </a:solidFill>
              </a:rPr>
              <a:t>  // compute and return volume</a:t>
            </a:r>
          </a:p>
          <a:p>
            <a:r>
              <a:rPr lang="en-US" sz="1050" b="1" i="1" dirty="0">
                <a:solidFill>
                  <a:schemeClr val="accent3"/>
                </a:solidFill>
              </a:rPr>
              <a:t>  double volume() {</a:t>
            </a:r>
          </a:p>
          <a:p>
            <a:r>
              <a:rPr lang="en-US" sz="1050" b="1" i="1" dirty="0">
                <a:solidFill>
                  <a:schemeClr val="accent3"/>
                </a:solidFill>
              </a:rPr>
              <a:t>    return width * height * depth;</a:t>
            </a:r>
          </a:p>
          <a:p>
            <a:r>
              <a:rPr lang="en-US" sz="1050" b="1" i="1" dirty="0">
                <a:solidFill>
                  <a:schemeClr val="accent3"/>
                </a:solidFill>
              </a:rPr>
              <a:t>  }</a:t>
            </a:r>
            <a:endParaRPr lang="ru-RU" sz="1050" b="1" i="1" dirty="0">
              <a:solidFill>
                <a:schemeClr val="accent3"/>
              </a:solidFill>
            </a:endParaRPr>
          </a:p>
          <a:p>
            <a:r>
              <a:rPr lang="ru-RU" sz="1050" b="1" i="1" dirty="0">
                <a:solidFill>
                  <a:schemeClr val="accent4"/>
                </a:solidFill>
              </a:rPr>
              <a:t>protected </a:t>
            </a:r>
            <a:r>
              <a:rPr lang="ru-RU" sz="1050" b="1" i="1" dirty="0" err="1">
                <a:solidFill>
                  <a:schemeClr val="accent4"/>
                </a:solidFill>
              </a:rPr>
              <a:t>void</a:t>
            </a:r>
            <a:r>
              <a:rPr lang="ru-RU" sz="1050" b="1" i="1" dirty="0">
                <a:solidFill>
                  <a:schemeClr val="accent4"/>
                </a:solidFill>
              </a:rPr>
              <a:t> </a:t>
            </a:r>
            <a:r>
              <a:rPr lang="ru-RU" sz="1050" b="1" i="1" dirty="0" err="1">
                <a:solidFill>
                  <a:schemeClr val="accent4"/>
                </a:solidFill>
              </a:rPr>
              <a:t>finalize</a:t>
            </a:r>
            <a:r>
              <a:rPr lang="ru-RU" sz="1050" b="1" i="1" dirty="0">
                <a:solidFill>
                  <a:schemeClr val="accent4"/>
                </a:solidFill>
              </a:rPr>
              <a:t>() </a:t>
            </a:r>
          </a:p>
          <a:p>
            <a:r>
              <a:rPr lang="ru-RU" sz="1050" b="1" i="1" dirty="0">
                <a:solidFill>
                  <a:schemeClr val="accent4"/>
                </a:solidFill>
              </a:rPr>
              <a:t>{ </a:t>
            </a:r>
          </a:p>
          <a:p>
            <a:r>
              <a:rPr lang="en-US" sz="1050" b="1" i="1" dirty="0">
                <a:solidFill>
                  <a:schemeClr val="accent4"/>
                </a:solidFill>
              </a:rPr>
              <a:t> </a:t>
            </a:r>
            <a:r>
              <a:rPr lang="en-US" sz="1050" b="1" i="1" dirty="0" err="1">
                <a:solidFill>
                  <a:schemeClr val="accent4"/>
                </a:solidFill>
              </a:rPr>
              <a:t>System.out.println</a:t>
            </a:r>
            <a:r>
              <a:rPr lang="en-US" sz="1050" b="1" i="1" dirty="0">
                <a:solidFill>
                  <a:schemeClr val="accent4"/>
                </a:solidFill>
              </a:rPr>
              <a:t>(“Goodbye box”);</a:t>
            </a:r>
            <a:endParaRPr lang="ru-RU" sz="1050" b="1" i="1" dirty="0">
              <a:solidFill>
                <a:schemeClr val="accent4"/>
              </a:solidFill>
            </a:endParaRPr>
          </a:p>
          <a:p>
            <a:r>
              <a:rPr lang="en-US" sz="1050" b="1" i="1" dirty="0">
                <a:solidFill>
                  <a:schemeClr val="accent4"/>
                </a:solidFill>
              </a:rPr>
              <a:t>}</a:t>
            </a:r>
            <a:endParaRPr lang="ru-RU" sz="1050" b="1" i="1" dirty="0">
              <a:solidFill>
                <a:schemeClr val="accent4"/>
              </a:solidFill>
            </a:endParaRPr>
          </a:p>
          <a:p>
            <a:endParaRPr lang="ru-RU" sz="1050" b="1" i="1" dirty="0">
              <a:solidFill>
                <a:schemeClr val="accent3"/>
              </a:solidFill>
            </a:endParaRPr>
          </a:p>
          <a:p>
            <a:endParaRPr lang="en-US" sz="1050" b="1" i="1" dirty="0">
              <a:solidFill>
                <a:schemeClr val="accent3"/>
              </a:solidFill>
            </a:endParaRPr>
          </a:p>
          <a:p>
            <a:r>
              <a:rPr lang="en-US" sz="1050" b="1" i="1" dirty="0">
                <a:solidFill>
                  <a:schemeClr val="accent3"/>
                </a:solidFill>
              </a:rPr>
              <a:t>} </a:t>
            </a:r>
            <a:endParaRPr lang="ru-RU" sz="1050" b="1" i="1" dirty="0">
              <a:solidFill>
                <a:schemeClr val="accent3"/>
              </a:solidFill>
            </a:endParaRPr>
          </a:p>
          <a:p>
            <a:r>
              <a:rPr lang="en-US" sz="1050" b="1" i="1" dirty="0">
                <a:solidFill>
                  <a:schemeClr val="accent3"/>
                </a:solidFill>
              </a:rPr>
              <a:t>class BoxDemo7 {</a:t>
            </a:r>
          </a:p>
          <a:p>
            <a:r>
              <a:rPr lang="en-US" sz="1050" b="1" i="1" dirty="0">
                <a:solidFill>
                  <a:schemeClr val="accent3"/>
                </a:solidFill>
              </a:rPr>
              <a:t>  public static void main(String </a:t>
            </a:r>
            <a:r>
              <a:rPr lang="en-US" sz="1050" b="1" i="1" dirty="0" err="1">
                <a:solidFill>
                  <a:schemeClr val="accent3"/>
                </a:solidFill>
              </a:rPr>
              <a:t>args</a:t>
            </a:r>
            <a:r>
              <a:rPr lang="en-US" sz="1050" b="1" i="1" dirty="0">
                <a:solidFill>
                  <a:schemeClr val="accent3"/>
                </a:solidFill>
              </a:rPr>
              <a:t>[]) {</a:t>
            </a:r>
          </a:p>
          <a:p>
            <a:r>
              <a:rPr lang="en-US" sz="1050" b="1" i="1" dirty="0">
                <a:solidFill>
                  <a:schemeClr val="accent3"/>
                </a:solidFill>
              </a:rPr>
              <a:t>    // declare, allocate, and initialize Box objects</a:t>
            </a:r>
          </a:p>
          <a:p>
            <a:r>
              <a:rPr lang="en-US" sz="1050" b="1" i="1" dirty="0">
                <a:solidFill>
                  <a:schemeClr val="accent4"/>
                </a:solidFill>
              </a:rPr>
              <a:t>    Box mybox1 = new Box(10, 20, 15);</a:t>
            </a:r>
          </a:p>
          <a:p>
            <a:endParaRPr lang="en-US" sz="1050" b="1" i="1" dirty="0">
              <a:solidFill>
                <a:schemeClr val="accent3"/>
              </a:solidFill>
            </a:endParaRPr>
          </a:p>
          <a:p>
            <a:r>
              <a:rPr lang="en-US" sz="1050" b="1" i="1" dirty="0">
                <a:solidFill>
                  <a:schemeClr val="accent3"/>
                </a:solidFill>
              </a:rPr>
              <a:t>    double </a:t>
            </a:r>
            <a:r>
              <a:rPr lang="en-US" sz="1050" b="1" i="1" dirty="0" err="1">
                <a:solidFill>
                  <a:schemeClr val="accent3"/>
                </a:solidFill>
              </a:rPr>
              <a:t>vol</a:t>
            </a:r>
            <a:r>
              <a:rPr lang="en-US" sz="1050" b="1" i="1" dirty="0">
                <a:solidFill>
                  <a:schemeClr val="accent3"/>
                </a:solidFill>
              </a:rPr>
              <a:t>;</a:t>
            </a:r>
          </a:p>
          <a:p>
            <a:endParaRPr lang="en-US" sz="1050" b="1" i="1" dirty="0">
              <a:solidFill>
                <a:schemeClr val="accent3"/>
              </a:solidFill>
            </a:endParaRPr>
          </a:p>
          <a:p>
            <a:r>
              <a:rPr lang="en-US" sz="1050" b="1" i="1" dirty="0">
                <a:solidFill>
                  <a:schemeClr val="accent3"/>
                </a:solidFill>
              </a:rPr>
              <a:t>    // get volume of first box</a:t>
            </a:r>
          </a:p>
          <a:p>
            <a:r>
              <a:rPr lang="en-US" sz="1050" b="1" i="1" dirty="0">
                <a:solidFill>
                  <a:schemeClr val="accent3"/>
                </a:solidFill>
              </a:rPr>
              <a:t>    </a:t>
            </a:r>
            <a:r>
              <a:rPr lang="en-US" sz="1050" b="1" i="1" dirty="0" err="1">
                <a:solidFill>
                  <a:schemeClr val="accent3"/>
                </a:solidFill>
              </a:rPr>
              <a:t>vol</a:t>
            </a:r>
            <a:r>
              <a:rPr lang="en-US" sz="1050" b="1" i="1" dirty="0">
                <a:solidFill>
                  <a:schemeClr val="accent3"/>
                </a:solidFill>
              </a:rPr>
              <a:t> = mybox1.volume();</a:t>
            </a:r>
          </a:p>
          <a:p>
            <a:r>
              <a:rPr lang="en-US" sz="1050" b="1" i="1" dirty="0">
                <a:solidFill>
                  <a:schemeClr val="accent3"/>
                </a:solidFill>
              </a:rPr>
              <a:t>    </a:t>
            </a:r>
            <a:r>
              <a:rPr lang="en-US" sz="1050" b="1" i="1" dirty="0" err="1">
                <a:solidFill>
                  <a:schemeClr val="accent3"/>
                </a:solidFill>
              </a:rPr>
              <a:t>System.out.println</a:t>
            </a:r>
            <a:r>
              <a:rPr lang="en-US" sz="1050" b="1" i="1" dirty="0">
                <a:solidFill>
                  <a:schemeClr val="accent3"/>
                </a:solidFill>
              </a:rPr>
              <a:t>("Volume is " + </a:t>
            </a:r>
            <a:r>
              <a:rPr lang="en-US" sz="1050" b="1" i="1" dirty="0" err="1">
                <a:solidFill>
                  <a:schemeClr val="accent3"/>
                </a:solidFill>
              </a:rPr>
              <a:t>vol</a:t>
            </a:r>
            <a:r>
              <a:rPr lang="en-US" sz="1050" b="1" i="1" dirty="0">
                <a:solidFill>
                  <a:schemeClr val="accent3"/>
                </a:solidFill>
              </a:rPr>
              <a:t>);</a:t>
            </a:r>
          </a:p>
          <a:p>
            <a:endParaRPr lang="en-US" sz="1050" b="1" i="1" dirty="0">
              <a:solidFill>
                <a:schemeClr val="accent4"/>
              </a:solidFill>
            </a:endParaRPr>
          </a:p>
          <a:p>
            <a:r>
              <a:rPr lang="en-US" sz="1050" b="1" i="1" dirty="0">
                <a:solidFill>
                  <a:schemeClr val="accent4"/>
                </a:solidFill>
              </a:rPr>
              <a:t>mybox1=null;</a:t>
            </a:r>
          </a:p>
          <a:p>
            <a:r>
              <a:rPr lang="en-US" sz="1050" b="1" i="1" dirty="0">
                <a:solidFill>
                  <a:schemeClr val="accent4"/>
                </a:solidFill>
              </a:rPr>
              <a:t>//</a:t>
            </a:r>
            <a:r>
              <a:rPr lang="en-US" sz="1050" b="1" i="1" dirty="0" err="1">
                <a:solidFill>
                  <a:schemeClr val="accent4"/>
                </a:solidFill>
              </a:rPr>
              <a:t>System.gc</a:t>
            </a:r>
            <a:r>
              <a:rPr lang="en-US" sz="1050" b="1" i="1" dirty="0">
                <a:solidFill>
                  <a:schemeClr val="accent4"/>
                </a:solidFill>
              </a:rPr>
              <a:t>();</a:t>
            </a:r>
          </a:p>
          <a:p>
            <a:r>
              <a:rPr lang="en-US" sz="1050" b="1" i="1" dirty="0">
                <a:solidFill>
                  <a:schemeClr val="accent3"/>
                </a:solidFill>
              </a:rPr>
              <a:t>}</a:t>
            </a:r>
          </a:p>
          <a:p>
            <a:r>
              <a:rPr lang="en-US" sz="1050" b="1" i="1" dirty="0">
                <a:solidFill>
                  <a:schemeClr val="accent3"/>
                </a:solidFill>
              </a:rPr>
              <a:t>}</a:t>
            </a:r>
            <a:endParaRPr lang="ru-RU" sz="1050" b="1" i="1" dirty="0">
              <a:solidFill>
                <a:schemeClr val="accent3"/>
              </a:solidFill>
            </a:endParaRPr>
          </a:p>
        </p:txBody>
      </p:sp>
    </p:spTree>
    <p:extLst>
      <p:ext uri="{BB962C8B-B14F-4D97-AF65-F5344CB8AC3E}">
        <p14:creationId xmlns:p14="http://schemas.microsoft.com/office/powerpoint/2010/main" val="3078132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a:solidFill>
                  <a:srgbClr val="002060"/>
                </a:solidFill>
                <a:effectLst/>
              </a:rPr>
              <a:t>Polymorphism</a:t>
            </a:r>
          </a:p>
        </p:txBody>
      </p:sp>
    </p:spTree>
    <p:extLst>
      <p:ext uri="{BB962C8B-B14F-4D97-AF65-F5344CB8AC3E}">
        <p14:creationId xmlns:p14="http://schemas.microsoft.com/office/powerpoint/2010/main" val="2473727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620688"/>
            <a:ext cx="8208912" cy="646331"/>
          </a:xfrm>
          <a:prstGeom prst="rect">
            <a:avLst/>
          </a:prstGeom>
        </p:spPr>
        <p:txBody>
          <a:bodyPr wrap="square">
            <a:spAutoFit/>
          </a:bodyPr>
          <a:lstStyle/>
          <a:p>
            <a:r>
              <a:rPr lang="en-US" b="1" i="1" dirty="0">
                <a:solidFill>
                  <a:srgbClr val="002060"/>
                </a:solidFill>
              </a:rPr>
              <a:t>The Greek roots of the term </a:t>
            </a:r>
            <a:r>
              <a:rPr lang="en-US" b="1" i="1" dirty="0" smtClean="0">
                <a:solidFill>
                  <a:srgbClr val="002060"/>
                </a:solidFill>
              </a:rPr>
              <a:t>polymorphism  </a:t>
            </a:r>
            <a:r>
              <a:rPr lang="en-US" b="1" i="1" dirty="0">
                <a:solidFill>
                  <a:srgbClr val="002060"/>
                </a:solidFill>
              </a:rPr>
              <a:t>refer to the “several forms” of an entity.</a:t>
            </a:r>
          </a:p>
        </p:txBody>
      </p:sp>
      <p:sp>
        <p:nvSpPr>
          <p:cNvPr id="3" name="Rectangle 2"/>
          <p:cNvSpPr/>
          <p:nvPr/>
        </p:nvSpPr>
        <p:spPr>
          <a:xfrm>
            <a:off x="611560" y="1844824"/>
            <a:ext cx="8280920" cy="2800767"/>
          </a:xfrm>
          <a:prstGeom prst="rect">
            <a:avLst/>
          </a:prstGeom>
        </p:spPr>
        <p:txBody>
          <a:bodyPr wrap="square">
            <a:spAutoFit/>
          </a:bodyPr>
          <a:lstStyle/>
          <a:p>
            <a:r>
              <a:rPr lang="en-US" sz="1600" b="1" i="1" dirty="0">
                <a:solidFill>
                  <a:srgbClr val="002060"/>
                </a:solidFill>
              </a:rPr>
              <a:t>Polymorphism can be of two forms: </a:t>
            </a:r>
            <a:r>
              <a:rPr lang="en-US" sz="1600" b="1" i="1" dirty="0" smtClean="0">
                <a:solidFill>
                  <a:srgbClr val="002060"/>
                </a:solidFill>
              </a:rPr>
              <a:t>dynamic </a:t>
            </a:r>
            <a:r>
              <a:rPr lang="en-US" sz="1600" b="1" i="1" dirty="0">
                <a:solidFill>
                  <a:srgbClr val="002060"/>
                </a:solidFill>
              </a:rPr>
              <a:t>and </a:t>
            </a:r>
            <a:r>
              <a:rPr lang="en-US" sz="1600" b="1" i="1" dirty="0" smtClean="0">
                <a:solidFill>
                  <a:srgbClr val="002060"/>
                </a:solidFill>
              </a:rPr>
              <a:t>static.</a:t>
            </a:r>
          </a:p>
          <a:p>
            <a:endParaRPr lang="en-US" sz="1600" b="1" i="1" dirty="0" smtClean="0">
              <a:solidFill>
                <a:srgbClr val="002060"/>
              </a:solidFill>
            </a:endParaRPr>
          </a:p>
          <a:p>
            <a:endParaRPr lang="en-US" sz="1600" b="1" i="1" dirty="0">
              <a:solidFill>
                <a:srgbClr val="002060"/>
              </a:solidFill>
            </a:endParaRPr>
          </a:p>
          <a:p>
            <a:r>
              <a:rPr lang="en-US" sz="1600" b="1" i="1" dirty="0">
                <a:solidFill>
                  <a:srgbClr val="002060"/>
                </a:solidFill>
              </a:rPr>
              <a:t>• </a:t>
            </a:r>
            <a:r>
              <a:rPr lang="en-US" sz="1600" b="1" i="1" dirty="0" smtClean="0">
                <a:solidFill>
                  <a:srgbClr val="002060"/>
                </a:solidFill>
              </a:rPr>
              <a:t>When </a:t>
            </a:r>
            <a:r>
              <a:rPr lang="en-US" sz="1600" b="1" i="1" dirty="0">
                <a:solidFill>
                  <a:srgbClr val="002060"/>
                </a:solidFill>
              </a:rPr>
              <a:t>different forms of a single entity are resolved during runtime </a:t>
            </a:r>
            <a:r>
              <a:rPr lang="en-US" sz="1600" b="1" i="1" dirty="0" smtClean="0">
                <a:solidFill>
                  <a:srgbClr val="002060"/>
                </a:solidFill>
              </a:rPr>
              <a:t>(late binding), such </a:t>
            </a:r>
            <a:r>
              <a:rPr lang="en-US" sz="1600" b="1" i="1" dirty="0">
                <a:solidFill>
                  <a:srgbClr val="002060"/>
                </a:solidFill>
              </a:rPr>
              <a:t>polymorphism is </a:t>
            </a:r>
            <a:r>
              <a:rPr lang="en-US" sz="1600" b="1" i="1" dirty="0" smtClean="0">
                <a:solidFill>
                  <a:srgbClr val="002060"/>
                </a:solidFill>
              </a:rPr>
              <a:t>called dynamic polymorphism. Overriding is an example of runtime polymorphism.</a:t>
            </a:r>
          </a:p>
          <a:p>
            <a:endParaRPr lang="en-US" sz="1600" b="1" i="1" dirty="0" smtClean="0">
              <a:solidFill>
                <a:srgbClr val="002060"/>
              </a:solidFill>
            </a:endParaRPr>
          </a:p>
          <a:p>
            <a:endParaRPr lang="en-US" sz="1600" b="1" i="1" dirty="0" smtClean="0">
              <a:solidFill>
                <a:srgbClr val="002060"/>
              </a:solidFill>
            </a:endParaRPr>
          </a:p>
          <a:p>
            <a:r>
              <a:rPr lang="en-US" sz="1600" b="1" i="1" dirty="0" smtClean="0">
                <a:solidFill>
                  <a:srgbClr val="002060"/>
                </a:solidFill>
              </a:rPr>
              <a:t>• When </a:t>
            </a:r>
            <a:r>
              <a:rPr lang="en-US" sz="1600" b="1" i="1" dirty="0">
                <a:solidFill>
                  <a:srgbClr val="002060"/>
                </a:solidFill>
              </a:rPr>
              <a:t>different forms of a single entity are resolved at compile time </a:t>
            </a:r>
            <a:r>
              <a:rPr lang="en-US" sz="1600" b="1" i="1" dirty="0" smtClean="0">
                <a:solidFill>
                  <a:srgbClr val="002060"/>
                </a:solidFill>
              </a:rPr>
              <a:t>(early binding), such </a:t>
            </a:r>
            <a:r>
              <a:rPr lang="en-US" sz="1600" b="1" i="1" dirty="0">
                <a:solidFill>
                  <a:srgbClr val="002060"/>
                </a:solidFill>
              </a:rPr>
              <a:t>polymorphism is </a:t>
            </a:r>
            <a:r>
              <a:rPr lang="en-US" sz="1600" b="1" i="1" dirty="0" smtClean="0">
                <a:solidFill>
                  <a:srgbClr val="002060"/>
                </a:solidFill>
              </a:rPr>
              <a:t>called static </a:t>
            </a:r>
            <a:r>
              <a:rPr lang="en-US" sz="1600" b="1" i="1" dirty="0">
                <a:solidFill>
                  <a:srgbClr val="002060"/>
                </a:solidFill>
              </a:rPr>
              <a:t>polymorphism. Function </a:t>
            </a:r>
            <a:r>
              <a:rPr lang="en-US" sz="1600" b="1" i="1" dirty="0" smtClean="0">
                <a:solidFill>
                  <a:srgbClr val="002060"/>
                </a:solidFill>
              </a:rPr>
              <a:t>overloading </a:t>
            </a:r>
            <a:r>
              <a:rPr lang="en-US" sz="1600" b="1" i="1" dirty="0">
                <a:solidFill>
                  <a:srgbClr val="002060"/>
                </a:solidFill>
              </a:rPr>
              <a:t>is an </a:t>
            </a:r>
            <a:r>
              <a:rPr lang="en-US" sz="1600" b="1" i="1" dirty="0" smtClean="0">
                <a:solidFill>
                  <a:srgbClr val="002060"/>
                </a:solidFill>
              </a:rPr>
              <a:t>example </a:t>
            </a:r>
            <a:r>
              <a:rPr lang="en-US" sz="1600" b="1" i="1" dirty="0">
                <a:solidFill>
                  <a:srgbClr val="002060"/>
                </a:solidFill>
              </a:rPr>
              <a:t>of static </a:t>
            </a:r>
            <a:r>
              <a:rPr lang="en-US" sz="1600" b="1" i="1" dirty="0" smtClean="0">
                <a:solidFill>
                  <a:srgbClr val="002060"/>
                </a:solidFill>
              </a:rPr>
              <a:t>polymorphism.</a:t>
            </a:r>
            <a:endParaRPr lang="en-US" sz="1600" b="1" i="1" dirty="0">
              <a:solidFill>
                <a:srgbClr val="002060"/>
              </a:solidFill>
            </a:endParaRPr>
          </a:p>
        </p:txBody>
      </p:sp>
    </p:spTree>
    <p:extLst>
      <p:ext uri="{BB962C8B-B14F-4D97-AF65-F5344CB8AC3E}">
        <p14:creationId xmlns:p14="http://schemas.microsoft.com/office/powerpoint/2010/main" val="1461084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9" y="436128"/>
            <a:ext cx="8496944" cy="830997"/>
          </a:xfrm>
          <a:prstGeom prst="rect">
            <a:avLst/>
          </a:prstGeom>
        </p:spPr>
        <p:txBody>
          <a:bodyPr wrap="square">
            <a:spAutoFit/>
          </a:bodyPr>
          <a:lstStyle/>
          <a:p>
            <a:r>
              <a:rPr lang="ru-RU" sz="2400" b="1" i="1" dirty="0">
                <a:solidFill>
                  <a:schemeClr val="accent3"/>
                </a:solidFill>
              </a:rPr>
              <a:t>Объектно-ориентированное  программирование</a:t>
            </a:r>
          </a:p>
        </p:txBody>
      </p:sp>
      <p:sp>
        <p:nvSpPr>
          <p:cNvPr id="4" name="Прямоугольник 3"/>
          <p:cNvSpPr/>
          <p:nvPr/>
        </p:nvSpPr>
        <p:spPr>
          <a:xfrm>
            <a:off x="530950" y="3681212"/>
            <a:ext cx="8136904" cy="584775"/>
          </a:xfrm>
          <a:prstGeom prst="rect">
            <a:avLst/>
          </a:prstGeom>
        </p:spPr>
        <p:txBody>
          <a:bodyPr wrap="square">
            <a:spAutoFit/>
          </a:bodyPr>
          <a:lstStyle/>
          <a:p>
            <a:pPr algn="just"/>
            <a:r>
              <a:rPr lang="ru-RU" sz="1600" b="1" i="1" dirty="0" err="1">
                <a:solidFill>
                  <a:schemeClr val="accent4"/>
                </a:solidFill>
              </a:rPr>
              <a:t>Паради́гма</a:t>
            </a:r>
            <a:r>
              <a:rPr lang="ru-RU" sz="1600" b="1" i="1" dirty="0">
                <a:solidFill>
                  <a:schemeClr val="accent4"/>
                </a:solidFill>
              </a:rPr>
              <a:t> </a:t>
            </a:r>
            <a:r>
              <a:rPr lang="ru-RU" sz="1600" b="1" i="1" dirty="0" err="1">
                <a:solidFill>
                  <a:schemeClr val="accent4"/>
                </a:solidFill>
              </a:rPr>
              <a:t>программи́рования</a:t>
            </a:r>
            <a:r>
              <a:rPr lang="ru-RU" sz="1600" b="1" i="1" dirty="0">
                <a:solidFill>
                  <a:schemeClr val="accent4"/>
                </a:solidFill>
              </a:rPr>
              <a:t> — </a:t>
            </a:r>
            <a:r>
              <a:rPr lang="ru-RU" sz="1600" b="1" i="1" dirty="0">
                <a:solidFill>
                  <a:schemeClr val="accent3"/>
                </a:solidFill>
              </a:rPr>
              <a:t>это совокупность идей и понятий, определяющих стиль написания программ.</a:t>
            </a:r>
          </a:p>
        </p:txBody>
      </p:sp>
      <p:sp>
        <p:nvSpPr>
          <p:cNvPr id="5" name="Прямоугольник 4"/>
          <p:cNvSpPr/>
          <p:nvPr/>
        </p:nvSpPr>
        <p:spPr>
          <a:xfrm>
            <a:off x="467544" y="2204864"/>
            <a:ext cx="8200310" cy="830997"/>
          </a:xfrm>
          <a:prstGeom prst="rect">
            <a:avLst/>
          </a:prstGeom>
        </p:spPr>
        <p:txBody>
          <a:bodyPr wrap="square">
            <a:spAutoFit/>
          </a:bodyPr>
          <a:lstStyle/>
          <a:p>
            <a:pPr algn="just"/>
            <a:r>
              <a:rPr lang="ru-RU" sz="1600" b="1" i="1" dirty="0" err="1">
                <a:solidFill>
                  <a:schemeClr val="accent4"/>
                </a:solidFill>
              </a:rPr>
              <a:t>Объе́ктно-ориенти́рованное</a:t>
            </a:r>
            <a:r>
              <a:rPr lang="ru-RU" sz="1600" b="1" i="1" dirty="0">
                <a:solidFill>
                  <a:schemeClr val="accent4"/>
                </a:solidFill>
              </a:rPr>
              <a:t>, или объектное, программирование (ООП) </a:t>
            </a:r>
            <a:r>
              <a:rPr lang="ru-RU" sz="1600" b="1" i="1" dirty="0">
                <a:solidFill>
                  <a:schemeClr val="accent3"/>
                </a:solidFill>
              </a:rPr>
              <a:t>— парадигма программирования, в которой основными концепциями являются понятия объектов и классов. </a:t>
            </a:r>
          </a:p>
        </p:txBody>
      </p:sp>
    </p:spTree>
    <p:extLst>
      <p:ext uri="{BB962C8B-B14F-4D97-AF65-F5344CB8AC3E}">
        <p14:creationId xmlns:p14="http://schemas.microsoft.com/office/powerpoint/2010/main" val="3370189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427476"/>
            <a:ext cx="3921266" cy="461665"/>
          </a:xfrm>
          <a:prstGeom prst="rect">
            <a:avLst/>
          </a:prstGeom>
        </p:spPr>
        <p:txBody>
          <a:bodyPr wrap="none">
            <a:spAutoFit/>
          </a:bodyPr>
          <a:lstStyle/>
          <a:p>
            <a:r>
              <a:rPr lang="ru-RU" sz="2400" b="1" i="1" dirty="0">
                <a:solidFill>
                  <a:schemeClr val="accent3"/>
                </a:solidFill>
              </a:rPr>
              <a:t>Перегрузка методов </a:t>
            </a:r>
          </a:p>
        </p:txBody>
      </p:sp>
      <p:sp>
        <p:nvSpPr>
          <p:cNvPr id="3" name="Прямоугольник 2"/>
          <p:cNvSpPr/>
          <p:nvPr/>
        </p:nvSpPr>
        <p:spPr>
          <a:xfrm>
            <a:off x="311061" y="980728"/>
            <a:ext cx="8496944" cy="1323439"/>
          </a:xfrm>
          <a:prstGeom prst="rect">
            <a:avLst/>
          </a:prstGeom>
        </p:spPr>
        <p:txBody>
          <a:bodyPr wrap="square">
            <a:spAutoFit/>
          </a:bodyPr>
          <a:lstStyle/>
          <a:p>
            <a:pPr algn="just"/>
            <a:r>
              <a:rPr lang="ru-RU" sz="1600" b="1" i="1" dirty="0" err="1">
                <a:solidFill>
                  <a:schemeClr val="accent3"/>
                </a:solidFill>
              </a:rPr>
              <a:t>java</a:t>
            </a:r>
            <a:r>
              <a:rPr lang="ru-RU" sz="1600" b="1" i="1" dirty="0">
                <a:solidFill>
                  <a:schemeClr val="accent3"/>
                </a:solidFill>
              </a:rPr>
              <a:t> разрешает определение внутри одного класса двух или более методов с одним именем, если только объявления их параметров различны. В этом случае методы называют перегруженным, а процесс  перегрузкой методов. Перегрузка методов  один из </a:t>
            </a:r>
          </a:p>
          <a:p>
            <a:r>
              <a:rPr lang="ru-RU" sz="1600" b="1" i="1" dirty="0">
                <a:solidFill>
                  <a:schemeClr val="accent3"/>
                </a:solidFill>
              </a:rPr>
              <a:t>способов поддержки полиморфизма в </a:t>
            </a:r>
            <a:r>
              <a:rPr lang="ru-RU" sz="1600" b="1" i="1" dirty="0" err="1">
                <a:solidFill>
                  <a:schemeClr val="accent3"/>
                </a:solidFill>
              </a:rPr>
              <a:t>java</a:t>
            </a:r>
            <a:r>
              <a:rPr lang="ru-RU" sz="1600" b="1" i="1" dirty="0">
                <a:solidFill>
                  <a:schemeClr val="accent3"/>
                </a:solidFill>
              </a:rPr>
              <a:t>. </a:t>
            </a:r>
          </a:p>
        </p:txBody>
      </p:sp>
      <p:sp>
        <p:nvSpPr>
          <p:cNvPr id="4" name="Прямоугольник 3"/>
          <p:cNvSpPr/>
          <p:nvPr/>
        </p:nvSpPr>
        <p:spPr>
          <a:xfrm>
            <a:off x="401325" y="2948426"/>
            <a:ext cx="8406680" cy="1938992"/>
          </a:xfrm>
          <a:prstGeom prst="rect">
            <a:avLst/>
          </a:prstGeom>
        </p:spPr>
        <p:txBody>
          <a:bodyPr wrap="square">
            <a:spAutoFit/>
          </a:bodyPr>
          <a:lstStyle/>
          <a:p>
            <a:pPr algn="just"/>
            <a:r>
              <a:rPr lang="ru-RU" sz="1600" b="1" i="1" dirty="0">
                <a:solidFill>
                  <a:schemeClr val="accent3"/>
                </a:solidFill>
              </a:rPr>
              <a:t>При вызове перегруженного метода для определения нужной версии </a:t>
            </a:r>
            <a:r>
              <a:rPr lang="ru-RU" sz="1600" b="1" i="1" dirty="0" err="1">
                <a:solidFill>
                  <a:schemeClr val="accent3"/>
                </a:solidFill>
              </a:rPr>
              <a:t>java</a:t>
            </a:r>
            <a:r>
              <a:rPr lang="ru-RU" sz="1600" b="1" i="1" dirty="0">
                <a:solidFill>
                  <a:schemeClr val="accent3"/>
                </a:solidFill>
              </a:rPr>
              <a:t> использует </a:t>
            </a:r>
          </a:p>
          <a:p>
            <a:pPr algn="just"/>
            <a:endParaRPr lang="ru-RU" sz="2000" b="1" dirty="0">
              <a:solidFill>
                <a:srgbClr val="FF0000"/>
              </a:solidFill>
            </a:endParaRPr>
          </a:p>
          <a:p>
            <a:pPr algn="just"/>
            <a:r>
              <a:rPr lang="ru-RU" sz="2000" b="1" dirty="0">
                <a:solidFill>
                  <a:schemeClr val="accent4"/>
                </a:solidFill>
              </a:rPr>
              <a:t>тип и/или количество аргументов метода. </a:t>
            </a:r>
          </a:p>
          <a:p>
            <a:pPr algn="just"/>
            <a:endParaRPr lang="ru-RU" sz="1600" b="1" i="1" dirty="0">
              <a:solidFill>
                <a:schemeClr val="accent3"/>
              </a:solidFill>
            </a:endParaRPr>
          </a:p>
          <a:p>
            <a:pPr algn="just"/>
            <a:r>
              <a:rPr lang="ru-RU" sz="1600" b="1" i="1" dirty="0">
                <a:solidFill>
                  <a:schemeClr val="accent3"/>
                </a:solidFill>
              </a:rPr>
              <a:t>Следовательно, перегруженные методы должны различаться по типу и/или количеству их параметров. </a:t>
            </a:r>
          </a:p>
        </p:txBody>
      </p:sp>
    </p:spTree>
    <p:extLst>
      <p:ext uri="{BB962C8B-B14F-4D97-AF65-F5344CB8AC3E}">
        <p14:creationId xmlns:p14="http://schemas.microsoft.com/office/powerpoint/2010/main" val="756246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755576" y="548680"/>
            <a:ext cx="7848872" cy="58477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static void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"No parameters"</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Overload test for one integer parameter.</a:t>
            </a:r>
            <a:b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static void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Overload test for two integer parameters.</a:t>
            </a:r>
            <a:b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static void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 </a:t>
            </a:r>
            <a:r>
              <a:rPr kumimoji="0" lang="en-US" altLang="en-US" sz="11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 and b: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 + </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b);</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overload test for a double parameter</a:t>
            </a:r>
            <a:b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static double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"double a: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a*a;</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Overload test for  any amount integer parameters.</a:t>
            </a:r>
            <a:b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static void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"int...a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Arrays.</a:t>
            </a:r>
            <a:r>
              <a:rPr kumimoji="0" lang="en-US" altLang="en-US" sz="11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toString</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main(String[]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args</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double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result;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20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20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30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40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50</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result = </a:t>
            </a:r>
            <a:r>
              <a:rPr kumimoji="0" lang="en-US" altLang="en-US" sz="1100" b="0" i="1"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test</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123.25</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1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1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"Result of </a:t>
            </a:r>
            <a:r>
              <a:rPr kumimoji="0" lang="en-US" altLang="en-US" sz="11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ob.test</a:t>
            </a:r>
            <a:r>
              <a:rPr kumimoji="0" lang="en-US" altLang="en-US" sz="11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(123.25): " </a:t>
            </a: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result); }</a:t>
            </a:r>
            <a:b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9190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67544" y="548680"/>
            <a:ext cx="7416824" cy="59093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4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int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short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4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"short"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(Object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4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"object"</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4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"String"</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main(String[]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args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byte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 = </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(b);</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Integer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1"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"9"</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p:nvPr/>
        </p:nvSpPr>
        <p:spPr>
          <a:xfrm>
            <a:off x="6804248" y="4293096"/>
            <a:ext cx="1800200" cy="1754326"/>
          </a:xfrm>
          <a:prstGeom prst="rect">
            <a:avLst/>
          </a:prstGeom>
        </p:spPr>
        <p:txBody>
          <a:bodyPr wrap="square">
            <a:spAutoFit/>
          </a:bodyPr>
          <a:lstStyle/>
          <a:p>
            <a:r>
              <a:rPr lang="en-US" b="1" i="1" dirty="0">
                <a:solidFill>
                  <a:srgbClr val="002060"/>
                </a:solidFill>
              </a:rPr>
              <a:t>It </a:t>
            </a:r>
            <a:r>
              <a:rPr lang="en-US" b="1" i="1" dirty="0" smtClean="0">
                <a:solidFill>
                  <a:srgbClr val="002060"/>
                </a:solidFill>
              </a:rPr>
              <a:t>prints</a:t>
            </a:r>
          </a:p>
          <a:p>
            <a:endParaRPr lang="en-US" b="1" i="1" dirty="0">
              <a:solidFill>
                <a:srgbClr val="002060"/>
              </a:solidFill>
            </a:endParaRPr>
          </a:p>
          <a:p>
            <a:r>
              <a:rPr lang="en-US" b="1" i="1" dirty="0">
                <a:solidFill>
                  <a:srgbClr val="002060"/>
                </a:solidFill>
              </a:rPr>
              <a:t>short</a:t>
            </a:r>
          </a:p>
          <a:p>
            <a:r>
              <a:rPr lang="en-US" b="1" i="1" dirty="0" err="1">
                <a:solidFill>
                  <a:srgbClr val="002060"/>
                </a:solidFill>
              </a:rPr>
              <a:t>int</a:t>
            </a:r>
            <a:endParaRPr lang="en-US" b="1" i="1" dirty="0">
              <a:solidFill>
                <a:srgbClr val="002060"/>
              </a:solidFill>
            </a:endParaRPr>
          </a:p>
          <a:p>
            <a:r>
              <a:rPr lang="en-US" b="1" i="1" dirty="0">
                <a:solidFill>
                  <a:srgbClr val="002060"/>
                </a:solidFill>
              </a:rPr>
              <a:t>object</a:t>
            </a:r>
          </a:p>
          <a:p>
            <a:r>
              <a:rPr lang="en-US" b="1" i="1" dirty="0">
                <a:solidFill>
                  <a:srgbClr val="002060"/>
                </a:solidFill>
              </a:rPr>
              <a:t>String</a:t>
            </a:r>
          </a:p>
        </p:txBody>
      </p:sp>
    </p:spTree>
    <p:extLst>
      <p:ext uri="{BB962C8B-B14F-4D97-AF65-F5344CB8AC3E}">
        <p14:creationId xmlns:p14="http://schemas.microsoft.com/office/powerpoint/2010/main" val="344068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403648" y="1484784"/>
            <a:ext cx="6552728"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Main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byte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val)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600" b="1" i="1"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"byte"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short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val)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600" b="1" i="1"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"short"</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main(String[] args)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aMethod(</a:t>
            </a:r>
            <a:r>
              <a:rPr kumimoji="0" lang="en-US" altLang="en-US" sz="1600" b="0" i="0" u="none" strike="noStrike" cap="none" normalizeH="0" baseline="0" smtClean="0">
                <a:ln>
                  <a:noFill/>
                </a:ln>
                <a:solidFill>
                  <a:srgbClr val="0000FF"/>
                </a:solidFill>
                <a:effectLst/>
                <a:latin typeface="Courier New" panose="02070309020205020404" pitchFamily="49" charset="0"/>
                <a:cs typeface="Courier New" panose="02070309020205020404" pitchFamily="49" charset="0"/>
              </a:rPr>
              <a:t>9</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1990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043608" y="1505690"/>
            <a:ext cx="7092280"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long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val1, </a:t>
            </a: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val2)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6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"long, </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int</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int</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val1,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long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val2)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6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int</a:t>
            </a:r>
            <a:r>
              <a:rPr kumimoji="0" lang="en-US" altLang="en-US" sz="16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long"</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main(String[]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args</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aMethod</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9</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10</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80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39752" y="283760"/>
            <a:ext cx="4419800" cy="461665"/>
          </a:xfrm>
          <a:prstGeom prst="rect">
            <a:avLst/>
          </a:prstGeom>
        </p:spPr>
        <p:txBody>
          <a:bodyPr wrap="none">
            <a:spAutoFit/>
          </a:bodyPr>
          <a:lstStyle/>
          <a:p>
            <a:r>
              <a:rPr lang="en-US" sz="2400" b="1" i="1" dirty="0">
                <a:solidFill>
                  <a:srgbClr val="002060"/>
                </a:solidFill>
              </a:rPr>
              <a:t>Constructor Overloading</a:t>
            </a:r>
            <a:endParaRPr lang="ru-RU" sz="2400" b="1" i="1" dirty="0">
              <a:solidFill>
                <a:srgbClr val="002060"/>
              </a:solidFill>
            </a:endParaRPr>
          </a:p>
        </p:txBody>
      </p:sp>
      <p:sp>
        <p:nvSpPr>
          <p:cNvPr id="3" name="Прямоугольник 2"/>
          <p:cNvSpPr/>
          <p:nvPr/>
        </p:nvSpPr>
        <p:spPr>
          <a:xfrm>
            <a:off x="485800" y="745425"/>
            <a:ext cx="8334672" cy="5632311"/>
          </a:xfrm>
          <a:prstGeom prst="rect">
            <a:avLst/>
          </a:prstGeom>
        </p:spPr>
        <p:txBody>
          <a:bodyPr wrap="square">
            <a:spAutoFit/>
          </a:bodyPr>
          <a:lstStyle/>
          <a:p>
            <a:r>
              <a:rPr lang="en-US" sz="1200" b="1" i="1" dirty="0" smtClean="0">
                <a:solidFill>
                  <a:schemeClr val="accent3"/>
                </a:solidFill>
              </a:rPr>
              <a:t>class </a:t>
            </a:r>
            <a:r>
              <a:rPr lang="en-US" sz="1200" b="1" i="1" dirty="0">
                <a:solidFill>
                  <a:schemeClr val="accent3"/>
                </a:solidFill>
              </a:rPr>
              <a:t>Box {</a:t>
            </a:r>
          </a:p>
          <a:p>
            <a:r>
              <a:rPr lang="en-US" sz="1200" b="1" i="1" dirty="0">
                <a:solidFill>
                  <a:schemeClr val="accent3"/>
                </a:solidFill>
              </a:rPr>
              <a:t>  double width;</a:t>
            </a:r>
          </a:p>
          <a:p>
            <a:r>
              <a:rPr lang="en-US" sz="1200" b="1" i="1" dirty="0">
                <a:solidFill>
                  <a:schemeClr val="accent3"/>
                </a:solidFill>
              </a:rPr>
              <a:t>  double height;</a:t>
            </a:r>
          </a:p>
          <a:p>
            <a:r>
              <a:rPr lang="en-US" sz="1200" b="1" i="1" dirty="0">
                <a:solidFill>
                  <a:schemeClr val="accent3"/>
                </a:solidFill>
              </a:rPr>
              <a:t>  double depth;</a:t>
            </a:r>
          </a:p>
          <a:p>
            <a:endParaRPr lang="en-US" sz="1200" b="1" i="1" dirty="0">
              <a:solidFill>
                <a:schemeClr val="accent3"/>
              </a:solidFill>
            </a:endParaRPr>
          </a:p>
          <a:p>
            <a:r>
              <a:rPr lang="en-US" sz="1200" b="1" i="1" dirty="0">
                <a:solidFill>
                  <a:schemeClr val="accent3"/>
                </a:solidFill>
              </a:rPr>
              <a:t>  // constructor used when all dimensions specified</a:t>
            </a:r>
          </a:p>
          <a:p>
            <a:r>
              <a:rPr lang="en-US" sz="1200" b="1" i="1" dirty="0">
                <a:solidFill>
                  <a:schemeClr val="accent4"/>
                </a:solidFill>
              </a:rPr>
              <a:t>  Box(double w, double h, double d) {</a:t>
            </a:r>
          </a:p>
          <a:p>
            <a:r>
              <a:rPr lang="en-US" sz="1200" b="1" i="1" dirty="0">
                <a:solidFill>
                  <a:schemeClr val="accent4"/>
                </a:solidFill>
              </a:rPr>
              <a:t>    width = w;</a:t>
            </a:r>
          </a:p>
          <a:p>
            <a:r>
              <a:rPr lang="en-US" sz="1200" b="1" i="1" dirty="0">
                <a:solidFill>
                  <a:schemeClr val="accent4"/>
                </a:solidFill>
              </a:rPr>
              <a:t>    height = h;</a:t>
            </a:r>
          </a:p>
          <a:p>
            <a:r>
              <a:rPr lang="en-US" sz="1200" b="1" i="1" dirty="0">
                <a:solidFill>
                  <a:schemeClr val="accent4"/>
                </a:solidFill>
              </a:rPr>
              <a:t>    depth = d;</a:t>
            </a:r>
          </a:p>
          <a:p>
            <a:r>
              <a:rPr lang="en-US" sz="1200" b="1" i="1" dirty="0">
                <a:solidFill>
                  <a:schemeClr val="accent4"/>
                </a:solidFill>
              </a:rPr>
              <a:t>  }</a:t>
            </a:r>
          </a:p>
          <a:p>
            <a:endParaRPr lang="en-US" sz="1200" b="1" i="1" dirty="0">
              <a:solidFill>
                <a:schemeClr val="accent3"/>
              </a:solidFill>
            </a:endParaRPr>
          </a:p>
          <a:p>
            <a:r>
              <a:rPr lang="en-US" sz="1200" b="1" i="1" dirty="0">
                <a:solidFill>
                  <a:schemeClr val="accent3"/>
                </a:solidFill>
              </a:rPr>
              <a:t>  // constructor used when no dimensions specified</a:t>
            </a:r>
          </a:p>
          <a:p>
            <a:r>
              <a:rPr lang="en-US" sz="1200" b="1" i="1" dirty="0">
                <a:solidFill>
                  <a:schemeClr val="accent4"/>
                </a:solidFill>
              </a:rPr>
              <a:t>  Box() {</a:t>
            </a:r>
          </a:p>
          <a:p>
            <a:r>
              <a:rPr lang="en-US" sz="1200" b="1" i="1" dirty="0">
                <a:solidFill>
                  <a:schemeClr val="accent4"/>
                </a:solidFill>
              </a:rPr>
              <a:t>    width = -1;  // use -1 to indicate</a:t>
            </a:r>
          </a:p>
          <a:p>
            <a:r>
              <a:rPr lang="en-US" sz="1200" b="1" i="1" dirty="0">
                <a:solidFill>
                  <a:schemeClr val="accent4"/>
                </a:solidFill>
              </a:rPr>
              <a:t>    height = -1; // an uninitialized</a:t>
            </a:r>
          </a:p>
          <a:p>
            <a:r>
              <a:rPr lang="en-US" sz="1200" b="1" i="1" dirty="0">
                <a:solidFill>
                  <a:schemeClr val="accent4"/>
                </a:solidFill>
              </a:rPr>
              <a:t>    depth = -1;  // box</a:t>
            </a:r>
          </a:p>
          <a:p>
            <a:r>
              <a:rPr lang="en-US" sz="1200" b="1" i="1" dirty="0">
                <a:solidFill>
                  <a:schemeClr val="accent4"/>
                </a:solidFill>
              </a:rPr>
              <a:t>  }</a:t>
            </a:r>
          </a:p>
          <a:p>
            <a:endParaRPr lang="en-US" sz="1200" b="1" i="1" dirty="0">
              <a:solidFill>
                <a:schemeClr val="accent3"/>
              </a:solidFill>
            </a:endParaRPr>
          </a:p>
          <a:p>
            <a:r>
              <a:rPr lang="en-US" sz="1200" b="1" i="1" dirty="0">
                <a:solidFill>
                  <a:schemeClr val="accent3"/>
                </a:solidFill>
              </a:rPr>
              <a:t>  // constructor used when cube is created</a:t>
            </a:r>
          </a:p>
          <a:p>
            <a:r>
              <a:rPr lang="en-US" sz="1200" b="1" i="1" dirty="0">
                <a:solidFill>
                  <a:schemeClr val="accent4"/>
                </a:solidFill>
              </a:rPr>
              <a:t>  Box(double </a:t>
            </a:r>
            <a:r>
              <a:rPr lang="en-US" sz="1200" b="1" i="1" dirty="0" err="1">
                <a:solidFill>
                  <a:schemeClr val="accent4"/>
                </a:solidFill>
              </a:rPr>
              <a:t>len</a:t>
            </a:r>
            <a:r>
              <a:rPr lang="en-US" sz="1200" b="1" i="1" dirty="0">
                <a:solidFill>
                  <a:schemeClr val="accent4"/>
                </a:solidFill>
              </a:rPr>
              <a:t>) {</a:t>
            </a:r>
          </a:p>
          <a:p>
            <a:r>
              <a:rPr lang="en-US" sz="1200" b="1" i="1" dirty="0">
                <a:solidFill>
                  <a:schemeClr val="accent4"/>
                </a:solidFill>
              </a:rPr>
              <a:t>    width = height = depth = </a:t>
            </a:r>
            <a:r>
              <a:rPr lang="en-US" sz="1200" b="1" i="1" dirty="0" err="1">
                <a:solidFill>
                  <a:schemeClr val="accent4"/>
                </a:solidFill>
              </a:rPr>
              <a:t>len</a:t>
            </a:r>
            <a:r>
              <a:rPr lang="en-US" sz="1200" b="1" i="1" dirty="0">
                <a:solidFill>
                  <a:schemeClr val="accent4"/>
                </a:solidFill>
              </a:rPr>
              <a:t>;</a:t>
            </a:r>
          </a:p>
          <a:p>
            <a:r>
              <a:rPr lang="en-US" sz="1200" b="1" i="1" dirty="0">
                <a:solidFill>
                  <a:schemeClr val="accent4"/>
                </a:solidFill>
              </a:rPr>
              <a:t>  }</a:t>
            </a:r>
          </a:p>
          <a:p>
            <a:endParaRPr lang="en-US" sz="1200" b="1" i="1" dirty="0">
              <a:solidFill>
                <a:schemeClr val="accent3"/>
              </a:solidFill>
            </a:endParaRPr>
          </a:p>
          <a:p>
            <a:r>
              <a:rPr lang="en-US" sz="1200" b="1" i="1" dirty="0">
                <a:solidFill>
                  <a:schemeClr val="accent3"/>
                </a:solidFill>
              </a:rPr>
              <a:t>  // compute and return volume</a:t>
            </a:r>
          </a:p>
          <a:p>
            <a:r>
              <a:rPr lang="en-US" sz="1200" b="1" i="1" dirty="0">
                <a:solidFill>
                  <a:schemeClr val="accent3"/>
                </a:solidFill>
              </a:rPr>
              <a:t>  double volume() {</a:t>
            </a:r>
          </a:p>
          <a:p>
            <a:r>
              <a:rPr lang="en-US" sz="1200" b="1" i="1" dirty="0">
                <a:solidFill>
                  <a:schemeClr val="accent3"/>
                </a:solidFill>
              </a:rPr>
              <a:t>    return width * height * depth;</a:t>
            </a:r>
          </a:p>
          <a:p>
            <a:r>
              <a:rPr lang="en-US" sz="1200" b="1" i="1" dirty="0">
                <a:solidFill>
                  <a:schemeClr val="accent3"/>
                </a:solidFill>
              </a:rPr>
              <a:t>  }</a:t>
            </a:r>
          </a:p>
          <a:p>
            <a:r>
              <a:rPr lang="en-US" sz="1200" b="1" i="1" dirty="0">
                <a:solidFill>
                  <a:schemeClr val="accent3"/>
                </a:solidFill>
              </a:rPr>
              <a:t>}</a:t>
            </a:r>
          </a:p>
          <a:p>
            <a:r>
              <a:rPr lang="en-US" sz="1200" b="1" i="1" dirty="0">
                <a:solidFill>
                  <a:schemeClr val="accent3"/>
                </a:solidFill>
              </a:rPr>
              <a:t>  </a:t>
            </a:r>
          </a:p>
        </p:txBody>
      </p:sp>
    </p:spTree>
    <p:extLst>
      <p:ext uri="{BB962C8B-B14F-4D97-AF65-F5344CB8AC3E}">
        <p14:creationId xmlns:p14="http://schemas.microsoft.com/office/powerpoint/2010/main" val="4112334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331640" y="980728"/>
            <a:ext cx="6408712" cy="4832092"/>
          </a:xfrm>
          <a:prstGeom prst="rect">
            <a:avLst/>
          </a:prstGeom>
        </p:spPr>
        <p:txBody>
          <a:bodyPr wrap="square">
            <a:spAutoFit/>
          </a:bodyPr>
          <a:lstStyle/>
          <a:p>
            <a:r>
              <a:rPr lang="en-US" sz="1400" b="1" i="1" dirty="0">
                <a:solidFill>
                  <a:schemeClr val="accent3"/>
                </a:solidFill>
              </a:rPr>
              <a:t>class </a:t>
            </a:r>
            <a:r>
              <a:rPr lang="en-US" sz="1400" b="1" i="1" dirty="0" err="1">
                <a:solidFill>
                  <a:schemeClr val="accent3"/>
                </a:solidFill>
              </a:rPr>
              <a:t>OverloadCons</a:t>
            </a:r>
            <a:r>
              <a:rPr lang="en-US" sz="1400" b="1" i="1" dirty="0">
                <a:solidFill>
                  <a:schemeClr val="accent3"/>
                </a:solidFill>
              </a:rPr>
              <a:t> {</a:t>
            </a:r>
          </a:p>
          <a:p>
            <a:r>
              <a:rPr lang="en-US" sz="1400" b="1" i="1" dirty="0">
                <a:solidFill>
                  <a:schemeClr val="accent3"/>
                </a:solidFill>
              </a:rPr>
              <a:t>  public static void main(String </a:t>
            </a:r>
            <a:r>
              <a:rPr lang="en-US" sz="1400" b="1" i="1" dirty="0" err="1">
                <a:solidFill>
                  <a:schemeClr val="accent3"/>
                </a:solidFill>
              </a:rPr>
              <a:t>args</a:t>
            </a:r>
            <a:r>
              <a:rPr lang="en-US" sz="1400" b="1" i="1" dirty="0">
                <a:solidFill>
                  <a:schemeClr val="accent3"/>
                </a:solidFill>
              </a:rPr>
              <a:t>[]) {</a:t>
            </a:r>
          </a:p>
          <a:p>
            <a:r>
              <a:rPr lang="en-US" sz="1400" b="1" i="1" dirty="0">
                <a:solidFill>
                  <a:schemeClr val="accent3"/>
                </a:solidFill>
              </a:rPr>
              <a:t>    // create boxes using the various constructors</a:t>
            </a:r>
          </a:p>
          <a:p>
            <a:r>
              <a:rPr lang="en-US" sz="1400" b="1" i="1" dirty="0">
                <a:solidFill>
                  <a:schemeClr val="accent4"/>
                </a:solidFill>
              </a:rPr>
              <a:t>    Box mybox1 = new Box(10, 20, 15);</a:t>
            </a:r>
          </a:p>
          <a:p>
            <a:r>
              <a:rPr lang="en-US" sz="1400" b="1" i="1" dirty="0">
                <a:solidFill>
                  <a:schemeClr val="accent4"/>
                </a:solidFill>
              </a:rPr>
              <a:t>    Box mybox2 = new Box();</a:t>
            </a:r>
          </a:p>
          <a:p>
            <a:r>
              <a:rPr lang="en-US" sz="1400" b="1" i="1" dirty="0">
                <a:solidFill>
                  <a:schemeClr val="accent4"/>
                </a:solidFill>
              </a:rPr>
              <a:t>    Box </a:t>
            </a:r>
            <a:r>
              <a:rPr lang="en-US" sz="1400" b="1" i="1" dirty="0" err="1">
                <a:solidFill>
                  <a:schemeClr val="accent4"/>
                </a:solidFill>
              </a:rPr>
              <a:t>mycube</a:t>
            </a:r>
            <a:r>
              <a:rPr lang="en-US" sz="1400" b="1" i="1" dirty="0">
                <a:solidFill>
                  <a:schemeClr val="accent4"/>
                </a:solidFill>
              </a:rPr>
              <a:t> = new Box(7);</a:t>
            </a:r>
          </a:p>
          <a:p>
            <a:endParaRPr lang="en-US" sz="1400" b="1" i="1" dirty="0">
              <a:solidFill>
                <a:schemeClr val="accent3"/>
              </a:solidFill>
            </a:endParaRPr>
          </a:p>
          <a:p>
            <a:r>
              <a:rPr lang="en-US" sz="1400" b="1" i="1" dirty="0">
                <a:solidFill>
                  <a:schemeClr val="accent3"/>
                </a:solidFill>
              </a:rPr>
              <a:t>    double </a:t>
            </a:r>
            <a:r>
              <a:rPr lang="en-US" sz="1400" b="1" i="1" dirty="0" err="1">
                <a:solidFill>
                  <a:schemeClr val="accent3"/>
                </a:solidFill>
              </a:rPr>
              <a:t>vol</a:t>
            </a:r>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    // get volume of first box</a:t>
            </a:r>
          </a:p>
          <a:p>
            <a:r>
              <a:rPr lang="en-US" sz="1400" b="1" i="1" dirty="0">
                <a:solidFill>
                  <a:schemeClr val="accent3"/>
                </a:solidFill>
              </a:rPr>
              <a:t>    </a:t>
            </a:r>
            <a:r>
              <a:rPr lang="en-US" sz="1400" b="1" i="1" dirty="0" err="1">
                <a:solidFill>
                  <a:schemeClr val="accent3"/>
                </a:solidFill>
              </a:rPr>
              <a:t>vol</a:t>
            </a:r>
            <a:r>
              <a:rPr lang="en-US" sz="1400" b="1" i="1" dirty="0">
                <a:solidFill>
                  <a:schemeClr val="accent3"/>
                </a:solidFill>
              </a:rPr>
              <a:t> = mybox1.volume();</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("Volume of mybox1 is " + </a:t>
            </a:r>
            <a:r>
              <a:rPr lang="en-US" sz="1400" b="1" i="1" dirty="0" err="1">
                <a:solidFill>
                  <a:schemeClr val="accent3"/>
                </a:solidFill>
              </a:rPr>
              <a:t>vol</a:t>
            </a:r>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    // get volume of second box</a:t>
            </a:r>
          </a:p>
          <a:p>
            <a:r>
              <a:rPr lang="en-US" sz="1400" b="1" i="1" dirty="0">
                <a:solidFill>
                  <a:schemeClr val="accent3"/>
                </a:solidFill>
              </a:rPr>
              <a:t>    </a:t>
            </a:r>
            <a:r>
              <a:rPr lang="en-US" sz="1400" b="1" i="1" dirty="0" err="1">
                <a:solidFill>
                  <a:schemeClr val="accent3"/>
                </a:solidFill>
              </a:rPr>
              <a:t>vol</a:t>
            </a:r>
            <a:r>
              <a:rPr lang="en-US" sz="1400" b="1" i="1" dirty="0">
                <a:solidFill>
                  <a:schemeClr val="accent3"/>
                </a:solidFill>
              </a:rPr>
              <a:t> = mybox2.volume();</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("Volume of mybox2 is " + </a:t>
            </a:r>
            <a:r>
              <a:rPr lang="en-US" sz="1400" b="1" i="1" dirty="0" err="1">
                <a:solidFill>
                  <a:schemeClr val="accent3"/>
                </a:solidFill>
              </a:rPr>
              <a:t>vol</a:t>
            </a:r>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    // get volume of cube</a:t>
            </a:r>
          </a:p>
          <a:p>
            <a:r>
              <a:rPr lang="en-US" sz="1400" b="1" i="1" dirty="0">
                <a:solidFill>
                  <a:schemeClr val="accent3"/>
                </a:solidFill>
              </a:rPr>
              <a:t>    </a:t>
            </a:r>
            <a:r>
              <a:rPr lang="en-US" sz="1400" b="1" i="1" dirty="0" err="1">
                <a:solidFill>
                  <a:schemeClr val="accent3"/>
                </a:solidFill>
              </a:rPr>
              <a:t>vol</a:t>
            </a:r>
            <a:r>
              <a:rPr lang="en-US" sz="1400" b="1" i="1" dirty="0">
                <a:solidFill>
                  <a:schemeClr val="accent3"/>
                </a:solidFill>
              </a:rPr>
              <a:t> = </a:t>
            </a:r>
            <a:r>
              <a:rPr lang="en-US" sz="1400" b="1" i="1" dirty="0" err="1">
                <a:solidFill>
                  <a:schemeClr val="accent3"/>
                </a:solidFill>
              </a:rPr>
              <a:t>mycube.volume</a:t>
            </a:r>
            <a:r>
              <a:rPr lang="en-US" sz="1400" b="1" i="1" dirty="0">
                <a:solidFill>
                  <a:schemeClr val="accent3"/>
                </a:solidFill>
              </a:rPr>
              <a:t>();</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("Volume of </a:t>
            </a:r>
            <a:r>
              <a:rPr lang="en-US" sz="1400" b="1" i="1" dirty="0" err="1">
                <a:solidFill>
                  <a:schemeClr val="accent3"/>
                </a:solidFill>
              </a:rPr>
              <a:t>mycube</a:t>
            </a:r>
            <a:r>
              <a:rPr lang="en-US" sz="1400" b="1" i="1" dirty="0">
                <a:solidFill>
                  <a:schemeClr val="accent3"/>
                </a:solidFill>
              </a:rPr>
              <a:t> is " + </a:t>
            </a:r>
            <a:r>
              <a:rPr lang="en-US" sz="1400" b="1" i="1" dirty="0" err="1">
                <a:solidFill>
                  <a:schemeClr val="accent3"/>
                </a:solidFill>
              </a:rPr>
              <a:t>vol</a:t>
            </a:r>
            <a:r>
              <a:rPr lang="en-US" sz="1400" b="1" i="1" dirty="0">
                <a:solidFill>
                  <a:schemeClr val="accent3"/>
                </a:solidFill>
              </a:rPr>
              <a:t>);</a:t>
            </a:r>
          </a:p>
          <a:p>
            <a:r>
              <a:rPr lang="en-US" sz="1400" b="1" i="1" dirty="0">
                <a:solidFill>
                  <a:schemeClr val="accent3"/>
                </a:solidFill>
              </a:rPr>
              <a:t>  }</a:t>
            </a:r>
          </a:p>
          <a:p>
            <a:r>
              <a:rPr lang="en-US" sz="1400" b="1" i="1" dirty="0">
                <a:solidFill>
                  <a:schemeClr val="accent3"/>
                </a:solidFill>
              </a:rPr>
              <a:t>}</a:t>
            </a:r>
          </a:p>
        </p:txBody>
      </p:sp>
    </p:spTree>
    <p:extLst>
      <p:ext uri="{BB962C8B-B14F-4D97-AF65-F5344CB8AC3E}">
        <p14:creationId xmlns:p14="http://schemas.microsoft.com/office/powerpoint/2010/main" val="1955835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6187" y="319874"/>
            <a:ext cx="8927813" cy="400110"/>
          </a:xfrm>
          <a:prstGeom prst="rect">
            <a:avLst/>
          </a:prstGeom>
        </p:spPr>
        <p:txBody>
          <a:bodyPr wrap="square">
            <a:spAutoFit/>
          </a:bodyPr>
          <a:lstStyle/>
          <a:p>
            <a:pPr algn="ctr"/>
            <a:r>
              <a:rPr lang="ru-RU" sz="2000" b="1" i="1" dirty="0">
                <a:solidFill>
                  <a:schemeClr val="accent3"/>
                </a:solidFill>
              </a:rPr>
              <a:t>Использование объектов в качестве параметров </a:t>
            </a:r>
          </a:p>
        </p:txBody>
      </p:sp>
      <p:sp>
        <p:nvSpPr>
          <p:cNvPr id="3" name="Прямоугольник 2"/>
          <p:cNvSpPr/>
          <p:nvPr/>
        </p:nvSpPr>
        <p:spPr>
          <a:xfrm>
            <a:off x="555295" y="697080"/>
            <a:ext cx="8612741" cy="5940088"/>
          </a:xfrm>
          <a:prstGeom prst="rect">
            <a:avLst/>
          </a:prstGeom>
        </p:spPr>
        <p:txBody>
          <a:bodyPr wrap="square">
            <a:spAutoFit/>
          </a:bodyPr>
          <a:lstStyle/>
          <a:p>
            <a:r>
              <a:rPr lang="ru-RU" sz="1600" b="1" i="1" dirty="0">
                <a:solidFill>
                  <a:schemeClr val="accent3"/>
                </a:solidFill>
              </a:rPr>
              <a:t>// Методам можно передавать объекты. </a:t>
            </a:r>
          </a:p>
          <a:p>
            <a:r>
              <a:rPr lang="en-US" sz="1400" b="1" i="1" dirty="0">
                <a:solidFill>
                  <a:schemeClr val="accent3"/>
                </a:solidFill>
              </a:rPr>
              <a:t>class Test {</a:t>
            </a:r>
          </a:p>
          <a:p>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a, b;</a:t>
            </a:r>
          </a:p>
          <a:p>
            <a:endParaRPr lang="en-US" sz="1400" b="1" i="1" dirty="0">
              <a:solidFill>
                <a:schemeClr val="accent3"/>
              </a:solidFill>
            </a:endParaRPr>
          </a:p>
          <a:p>
            <a:r>
              <a:rPr lang="en-US" sz="1400" b="1" i="1" dirty="0">
                <a:solidFill>
                  <a:schemeClr val="accent3"/>
                </a:solidFill>
              </a:rPr>
              <a:t>  Test(</a:t>
            </a:r>
            <a:r>
              <a:rPr lang="en-US" sz="1400" b="1" i="1" dirty="0" err="1">
                <a:solidFill>
                  <a:schemeClr val="accent3"/>
                </a:solidFill>
              </a:rPr>
              <a:t>int</a:t>
            </a:r>
            <a:r>
              <a:rPr lang="en-US" sz="1400" b="1" i="1" dirty="0">
                <a:solidFill>
                  <a:schemeClr val="accent3"/>
                </a:solidFill>
              </a:rPr>
              <a:t> </a:t>
            </a:r>
            <a:r>
              <a:rPr lang="en-US" sz="1400" b="1" i="1" dirty="0" err="1">
                <a:solidFill>
                  <a:schemeClr val="accent3"/>
                </a:solidFill>
              </a:rPr>
              <a:t>i</a:t>
            </a:r>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j) {</a:t>
            </a:r>
          </a:p>
          <a:p>
            <a:r>
              <a:rPr lang="en-US" sz="1400" b="1" i="1" dirty="0">
                <a:solidFill>
                  <a:schemeClr val="accent3"/>
                </a:solidFill>
              </a:rPr>
              <a:t>    a = </a:t>
            </a:r>
            <a:r>
              <a:rPr lang="en-US" sz="1400" b="1" i="1" dirty="0" err="1">
                <a:solidFill>
                  <a:schemeClr val="accent3"/>
                </a:solidFill>
              </a:rPr>
              <a:t>i</a:t>
            </a:r>
            <a:r>
              <a:rPr lang="en-US" sz="1400" b="1" i="1" dirty="0">
                <a:solidFill>
                  <a:schemeClr val="accent3"/>
                </a:solidFill>
              </a:rPr>
              <a:t>;</a:t>
            </a:r>
          </a:p>
          <a:p>
            <a:r>
              <a:rPr lang="en-US" sz="1400" b="1" i="1" dirty="0">
                <a:solidFill>
                  <a:schemeClr val="accent3"/>
                </a:solidFill>
              </a:rPr>
              <a:t>    b = j;</a:t>
            </a:r>
          </a:p>
          <a:p>
            <a:r>
              <a:rPr lang="en-US" sz="1400" b="1" i="1" dirty="0">
                <a:solidFill>
                  <a:schemeClr val="accent3"/>
                </a:solidFill>
              </a:rPr>
              <a:t>  }</a:t>
            </a:r>
          </a:p>
          <a:p>
            <a:endParaRPr lang="en-US" sz="1400" b="1" i="1" dirty="0">
              <a:solidFill>
                <a:schemeClr val="accent3"/>
              </a:solidFill>
            </a:endParaRPr>
          </a:p>
          <a:p>
            <a:r>
              <a:rPr lang="en-US" sz="1400" b="1" i="1" dirty="0">
                <a:solidFill>
                  <a:schemeClr val="accent3"/>
                </a:solidFill>
              </a:rPr>
              <a:t>  // return true if o is equal to the invoking object</a:t>
            </a:r>
          </a:p>
          <a:p>
            <a:r>
              <a:rPr lang="en-US" sz="1400" b="1" i="1" dirty="0">
                <a:solidFill>
                  <a:schemeClr val="accent3"/>
                </a:solidFill>
              </a:rPr>
              <a:t>  </a:t>
            </a:r>
            <a:r>
              <a:rPr lang="en-US" sz="1400" b="1" i="1" dirty="0" err="1">
                <a:solidFill>
                  <a:schemeClr val="accent4"/>
                </a:solidFill>
              </a:rPr>
              <a:t>boolean</a:t>
            </a:r>
            <a:r>
              <a:rPr lang="en-US" sz="1400" b="1" i="1" dirty="0">
                <a:solidFill>
                  <a:schemeClr val="accent4"/>
                </a:solidFill>
              </a:rPr>
              <a:t> equals(Test o) {</a:t>
            </a:r>
          </a:p>
          <a:p>
            <a:r>
              <a:rPr lang="en-US" sz="1400" b="1" i="1" dirty="0">
                <a:solidFill>
                  <a:schemeClr val="accent4"/>
                </a:solidFill>
              </a:rPr>
              <a:t>    if(</a:t>
            </a:r>
            <a:r>
              <a:rPr lang="en-US" sz="1400" b="1" i="1" dirty="0" err="1">
                <a:solidFill>
                  <a:schemeClr val="accent4"/>
                </a:solidFill>
              </a:rPr>
              <a:t>o.a</a:t>
            </a:r>
            <a:r>
              <a:rPr lang="en-US" sz="1400" b="1" i="1" dirty="0">
                <a:solidFill>
                  <a:schemeClr val="accent4"/>
                </a:solidFill>
              </a:rPr>
              <a:t> == a &amp;&amp; </a:t>
            </a:r>
            <a:r>
              <a:rPr lang="en-US" sz="1400" b="1" i="1" dirty="0" err="1">
                <a:solidFill>
                  <a:schemeClr val="accent4"/>
                </a:solidFill>
              </a:rPr>
              <a:t>o.b</a:t>
            </a:r>
            <a:r>
              <a:rPr lang="en-US" sz="1400" b="1" i="1" dirty="0">
                <a:solidFill>
                  <a:schemeClr val="accent4"/>
                </a:solidFill>
              </a:rPr>
              <a:t> == b) return true;</a:t>
            </a:r>
          </a:p>
          <a:p>
            <a:r>
              <a:rPr lang="en-US" sz="1400" b="1" i="1" dirty="0">
                <a:solidFill>
                  <a:schemeClr val="accent4"/>
                </a:solidFill>
              </a:rPr>
              <a:t>    else return false;</a:t>
            </a:r>
          </a:p>
          <a:p>
            <a:r>
              <a:rPr lang="en-US" sz="1400" b="1" i="1" dirty="0">
                <a:solidFill>
                  <a:schemeClr val="accent4"/>
                </a:solidFill>
              </a:rPr>
              <a:t>  }</a:t>
            </a:r>
          </a:p>
          <a:p>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class </a:t>
            </a:r>
            <a:r>
              <a:rPr lang="en-US" sz="1400" b="1" i="1" dirty="0" err="1">
                <a:solidFill>
                  <a:schemeClr val="accent3"/>
                </a:solidFill>
              </a:rPr>
              <a:t>PassOb</a:t>
            </a:r>
            <a:r>
              <a:rPr lang="en-US" sz="1400" b="1" i="1" dirty="0">
                <a:solidFill>
                  <a:schemeClr val="accent3"/>
                </a:solidFill>
              </a:rPr>
              <a:t> {</a:t>
            </a:r>
          </a:p>
          <a:p>
            <a:r>
              <a:rPr lang="en-US" sz="1400" b="1" i="1" dirty="0">
                <a:solidFill>
                  <a:schemeClr val="accent3"/>
                </a:solidFill>
              </a:rPr>
              <a:t>  public static void main(String </a:t>
            </a:r>
            <a:r>
              <a:rPr lang="en-US" sz="1400" b="1" i="1" dirty="0" err="1">
                <a:solidFill>
                  <a:schemeClr val="accent3"/>
                </a:solidFill>
              </a:rPr>
              <a:t>args</a:t>
            </a:r>
            <a:r>
              <a:rPr lang="en-US" sz="1400" b="1" i="1" dirty="0">
                <a:solidFill>
                  <a:schemeClr val="accent3"/>
                </a:solidFill>
              </a:rPr>
              <a:t>[]) {</a:t>
            </a:r>
          </a:p>
          <a:p>
            <a:r>
              <a:rPr lang="en-US" sz="1400" b="1" i="1" dirty="0">
                <a:solidFill>
                  <a:schemeClr val="accent3"/>
                </a:solidFill>
              </a:rPr>
              <a:t>    Test ob1 = new Test(100, 22);</a:t>
            </a:r>
          </a:p>
          <a:p>
            <a:r>
              <a:rPr lang="en-US" sz="1400" b="1" i="1" dirty="0">
                <a:solidFill>
                  <a:schemeClr val="accent3"/>
                </a:solidFill>
              </a:rPr>
              <a:t>    Test ob2 = new Test(100, 22);</a:t>
            </a:r>
          </a:p>
          <a:p>
            <a:r>
              <a:rPr lang="en-US" sz="1400" b="1" i="1" dirty="0">
                <a:solidFill>
                  <a:schemeClr val="accent3"/>
                </a:solidFill>
              </a:rPr>
              <a:t>    Test ob3 = new Test(-1, -1);</a:t>
            </a:r>
          </a:p>
          <a:p>
            <a:r>
              <a:rPr lang="en-US" sz="1400" b="1" i="1" dirty="0">
                <a:solidFill>
                  <a:schemeClr val="accent3"/>
                </a:solidFill>
              </a:rPr>
              <a:t>    </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("ob1 == ob2: " + </a:t>
            </a:r>
            <a:r>
              <a:rPr lang="en-US" sz="1400" b="1" i="1" dirty="0">
                <a:solidFill>
                  <a:schemeClr val="accent4"/>
                </a:solidFill>
              </a:rPr>
              <a:t>ob1.equals(ob2)</a:t>
            </a:r>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("ob1 == ob3: " + </a:t>
            </a:r>
            <a:r>
              <a:rPr lang="en-US" sz="1400" b="1" i="1" dirty="0">
                <a:solidFill>
                  <a:schemeClr val="accent4"/>
                </a:solidFill>
              </a:rPr>
              <a:t>ob1.equals(ob3)</a:t>
            </a:r>
            <a:r>
              <a:rPr lang="en-US" sz="1400" b="1" i="1" dirty="0">
                <a:solidFill>
                  <a:schemeClr val="accent3"/>
                </a:solidFill>
              </a:rPr>
              <a:t>);</a:t>
            </a:r>
          </a:p>
          <a:p>
            <a:r>
              <a:rPr lang="en-US" sz="1400" b="1" i="1" dirty="0">
                <a:solidFill>
                  <a:schemeClr val="accent3"/>
                </a:solidFill>
              </a:rPr>
              <a:t>  }</a:t>
            </a:r>
          </a:p>
          <a:p>
            <a:r>
              <a:rPr lang="en-US" sz="1400" b="1" i="1" dirty="0">
                <a:solidFill>
                  <a:schemeClr val="accent3"/>
                </a:solidFill>
              </a:rPr>
              <a:t>}</a:t>
            </a:r>
          </a:p>
        </p:txBody>
      </p:sp>
    </p:spTree>
    <p:extLst>
      <p:ext uri="{BB962C8B-B14F-4D97-AF65-F5344CB8AC3E}">
        <p14:creationId xmlns:p14="http://schemas.microsoft.com/office/powerpoint/2010/main" val="582188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332656"/>
            <a:ext cx="8059343" cy="6370975"/>
          </a:xfrm>
          <a:prstGeom prst="rect">
            <a:avLst/>
          </a:prstGeom>
        </p:spPr>
        <p:txBody>
          <a:bodyPr wrap="square">
            <a:spAutoFit/>
          </a:bodyPr>
          <a:lstStyle/>
          <a:p>
            <a:r>
              <a:rPr lang="en-US" b="1" i="1" dirty="0">
                <a:solidFill>
                  <a:schemeClr val="accent3"/>
                </a:solidFill>
              </a:rPr>
              <a:t>//</a:t>
            </a:r>
            <a:r>
              <a:rPr lang="ru-RU" b="1" i="1" dirty="0">
                <a:solidFill>
                  <a:schemeClr val="accent3"/>
                </a:solidFill>
              </a:rPr>
              <a:t> Объекты передаются по ссылке.</a:t>
            </a:r>
            <a:endParaRPr lang="en-US" b="1" i="1" dirty="0">
              <a:solidFill>
                <a:schemeClr val="accent3"/>
              </a:solidFill>
            </a:endParaRPr>
          </a:p>
          <a:p>
            <a:r>
              <a:rPr lang="ru-RU" b="1" i="1" dirty="0">
                <a:solidFill>
                  <a:schemeClr val="accent3"/>
                </a:solidFill>
              </a:rPr>
              <a:t> </a:t>
            </a:r>
            <a:r>
              <a:rPr lang="en-US" sz="1200" b="1" i="1" dirty="0">
                <a:solidFill>
                  <a:schemeClr val="accent3"/>
                </a:solidFill>
              </a:rPr>
              <a:t>class Test {</a:t>
            </a:r>
          </a:p>
          <a:p>
            <a:r>
              <a:rPr lang="en-US" sz="1200" b="1" i="1" dirty="0">
                <a:solidFill>
                  <a:schemeClr val="accent3"/>
                </a:solidFill>
              </a:rPr>
              <a:t>  </a:t>
            </a:r>
            <a:r>
              <a:rPr lang="en-US" sz="1200" b="1" i="1" dirty="0" err="1">
                <a:solidFill>
                  <a:schemeClr val="accent3"/>
                </a:solidFill>
              </a:rPr>
              <a:t>int</a:t>
            </a:r>
            <a:r>
              <a:rPr lang="en-US" sz="1200" b="1" i="1" dirty="0">
                <a:solidFill>
                  <a:schemeClr val="accent3"/>
                </a:solidFill>
              </a:rPr>
              <a:t> a, b;</a:t>
            </a:r>
          </a:p>
          <a:p>
            <a:endParaRPr lang="en-US" sz="1200" b="1" i="1" dirty="0">
              <a:solidFill>
                <a:schemeClr val="accent3"/>
              </a:solidFill>
            </a:endParaRPr>
          </a:p>
          <a:p>
            <a:r>
              <a:rPr lang="en-US" sz="1200" b="1" i="1" dirty="0">
                <a:solidFill>
                  <a:schemeClr val="accent3"/>
                </a:solidFill>
              </a:rPr>
              <a:t>  Test(</a:t>
            </a:r>
            <a:r>
              <a:rPr lang="en-US" sz="1200" b="1" i="1" dirty="0" err="1">
                <a:solidFill>
                  <a:schemeClr val="accent3"/>
                </a:solidFill>
              </a:rPr>
              <a:t>int</a:t>
            </a:r>
            <a:r>
              <a:rPr lang="en-US" sz="1200" b="1" i="1" dirty="0">
                <a:solidFill>
                  <a:schemeClr val="accent3"/>
                </a:solidFill>
              </a:rPr>
              <a:t> </a:t>
            </a:r>
            <a:r>
              <a:rPr lang="en-US" sz="1200" b="1" i="1" dirty="0" err="1">
                <a:solidFill>
                  <a:schemeClr val="accent3"/>
                </a:solidFill>
              </a:rPr>
              <a:t>i</a:t>
            </a:r>
            <a:r>
              <a:rPr lang="en-US" sz="1200" b="1" i="1" dirty="0">
                <a:solidFill>
                  <a:schemeClr val="accent3"/>
                </a:solidFill>
              </a:rPr>
              <a:t>, </a:t>
            </a:r>
            <a:r>
              <a:rPr lang="en-US" sz="1200" b="1" i="1" dirty="0" err="1">
                <a:solidFill>
                  <a:schemeClr val="accent3"/>
                </a:solidFill>
              </a:rPr>
              <a:t>int</a:t>
            </a:r>
            <a:r>
              <a:rPr lang="en-US" sz="1200" b="1" i="1" dirty="0">
                <a:solidFill>
                  <a:schemeClr val="accent3"/>
                </a:solidFill>
              </a:rPr>
              <a:t> j) {</a:t>
            </a:r>
          </a:p>
          <a:p>
            <a:r>
              <a:rPr lang="en-US" sz="1200" b="1" i="1" dirty="0">
                <a:solidFill>
                  <a:schemeClr val="accent3"/>
                </a:solidFill>
              </a:rPr>
              <a:t>    a = </a:t>
            </a:r>
            <a:r>
              <a:rPr lang="en-US" sz="1200" b="1" i="1" dirty="0" err="1">
                <a:solidFill>
                  <a:schemeClr val="accent3"/>
                </a:solidFill>
              </a:rPr>
              <a:t>i</a:t>
            </a:r>
            <a:r>
              <a:rPr lang="en-US" sz="1200" b="1" i="1" dirty="0">
                <a:solidFill>
                  <a:schemeClr val="accent3"/>
                </a:solidFill>
              </a:rPr>
              <a:t>;</a:t>
            </a:r>
          </a:p>
          <a:p>
            <a:r>
              <a:rPr lang="en-US" sz="1200" b="1" i="1" dirty="0">
                <a:solidFill>
                  <a:schemeClr val="accent3"/>
                </a:solidFill>
              </a:rPr>
              <a:t>    b = j;</a:t>
            </a:r>
          </a:p>
          <a:p>
            <a:r>
              <a:rPr lang="en-US" sz="1200" b="1" i="1" dirty="0">
                <a:solidFill>
                  <a:schemeClr val="accent3"/>
                </a:solidFill>
              </a:rPr>
              <a:t>  }</a:t>
            </a:r>
          </a:p>
          <a:p>
            <a:endParaRPr lang="en-US" sz="1200" b="1" i="1" dirty="0">
              <a:solidFill>
                <a:schemeClr val="accent3"/>
              </a:solidFill>
            </a:endParaRPr>
          </a:p>
          <a:p>
            <a:r>
              <a:rPr lang="en-US" sz="1200" b="1" i="1" dirty="0">
                <a:solidFill>
                  <a:schemeClr val="accent3"/>
                </a:solidFill>
              </a:rPr>
              <a:t>  // pass an object</a:t>
            </a:r>
          </a:p>
          <a:p>
            <a:r>
              <a:rPr lang="en-US" sz="1200" b="1" i="1" dirty="0">
                <a:solidFill>
                  <a:schemeClr val="accent4"/>
                </a:solidFill>
              </a:rPr>
              <a:t>  void meth(Test o) {</a:t>
            </a:r>
          </a:p>
          <a:p>
            <a:r>
              <a:rPr lang="en-US" sz="1200" b="1" i="1" dirty="0">
                <a:solidFill>
                  <a:schemeClr val="accent4"/>
                </a:solidFill>
              </a:rPr>
              <a:t>    </a:t>
            </a:r>
            <a:r>
              <a:rPr lang="en-US" sz="1200" b="1" i="1" dirty="0" err="1">
                <a:solidFill>
                  <a:schemeClr val="accent4"/>
                </a:solidFill>
              </a:rPr>
              <a:t>o.a</a:t>
            </a:r>
            <a:r>
              <a:rPr lang="en-US" sz="1200" b="1" i="1" dirty="0">
                <a:solidFill>
                  <a:schemeClr val="accent4"/>
                </a:solidFill>
              </a:rPr>
              <a:t> *=  2;</a:t>
            </a:r>
          </a:p>
          <a:p>
            <a:r>
              <a:rPr lang="en-US" sz="1200" b="1" i="1" dirty="0">
                <a:solidFill>
                  <a:schemeClr val="accent4"/>
                </a:solidFill>
              </a:rPr>
              <a:t>    </a:t>
            </a:r>
            <a:r>
              <a:rPr lang="en-US" sz="1200" b="1" i="1" dirty="0" err="1">
                <a:solidFill>
                  <a:schemeClr val="accent4"/>
                </a:solidFill>
              </a:rPr>
              <a:t>o.b</a:t>
            </a:r>
            <a:r>
              <a:rPr lang="en-US" sz="1200" b="1" i="1" dirty="0">
                <a:solidFill>
                  <a:schemeClr val="accent4"/>
                </a:solidFill>
              </a:rPr>
              <a:t> /= 2;</a:t>
            </a:r>
          </a:p>
          <a:p>
            <a:r>
              <a:rPr lang="en-US" sz="1200" b="1" i="1" dirty="0">
                <a:solidFill>
                  <a:schemeClr val="accent4"/>
                </a:solidFill>
              </a:rPr>
              <a:t>  }</a:t>
            </a:r>
          </a:p>
          <a:p>
            <a:r>
              <a:rPr lang="en-US" sz="1200" b="1" i="1" dirty="0">
                <a:solidFill>
                  <a:schemeClr val="accent3"/>
                </a:solidFill>
              </a:rPr>
              <a:t> // pass an </a:t>
            </a:r>
            <a:r>
              <a:rPr lang="en-US" sz="1200" b="1" i="1" dirty="0" err="1">
                <a:solidFill>
                  <a:schemeClr val="accent3"/>
                </a:solidFill>
              </a:rPr>
              <a:t>int</a:t>
            </a:r>
            <a:endParaRPr lang="en-US" sz="1200" b="1" i="1" dirty="0">
              <a:solidFill>
                <a:schemeClr val="accent3"/>
              </a:solidFill>
            </a:endParaRPr>
          </a:p>
          <a:p>
            <a:r>
              <a:rPr lang="en-US" sz="1200" b="1" i="1" dirty="0">
                <a:solidFill>
                  <a:schemeClr val="accent4"/>
                </a:solidFill>
              </a:rPr>
              <a:t>  void meth(</a:t>
            </a:r>
            <a:r>
              <a:rPr lang="en-US" sz="1200" b="1" i="1" dirty="0" err="1">
                <a:solidFill>
                  <a:schemeClr val="accent4"/>
                </a:solidFill>
              </a:rPr>
              <a:t>int</a:t>
            </a:r>
            <a:r>
              <a:rPr lang="en-US" sz="1200" b="1" i="1" dirty="0">
                <a:solidFill>
                  <a:schemeClr val="accent4"/>
                </a:solidFill>
              </a:rPr>
              <a:t> a, </a:t>
            </a:r>
            <a:r>
              <a:rPr lang="en-US" sz="1200" b="1" i="1" dirty="0" err="1">
                <a:solidFill>
                  <a:schemeClr val="accent4"/>
                </a:solidFill>
              </a:rPr>
              <a:t>int</a:t>
            </a:r>
            <a:r>
              <a:rPr lang="en-US" sz="1200" b="1" i="1" dirty="0">
                <a:solidFill>
                  <a:schemeClr val="accent4"/>
                </a:solidFill>
              </a:rPr>
              <a:t> b) {</a:t>
            </a:r>
          </a:p>
          <a:p>
            <a:r>
              <a:rPr lang="en-US" sz="1200" b="1" i="1" dirty="0">
                <a:solidFill>
                  <a:schemeClr val="accent4"/>
                </a:solidFill>
              </a:rPr>
              <a:t>    a *=  2;</a:t>
            </a:r>
          </a:p>
          <a:p>
            <a:r>
              <a:rPr lang="en-US" sz="1200" b="1" i="1" dirty="0">
                <a:solidFill>
                  <a:schemeClr val="accent4"/>
                </a:solidFill>
              </a:rPr>
              <a:t>    b /= 2;</a:t>
            </a:r>
          </a:p>
          <a:p>
            <a:r>
              <a:rPr lang="en-US" sz="1200" b="1" i="1" dirty="0">
                <a:solidFill>
                  <a:schemeClr val="accent4"/>
                </a:solidFill>
              </a:rPr>
              <a:t>  }</a:t>
            </a:r>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class </a:t>
            </a:r>
            <a:r>
              <a:rPr lang="en-US" sz="1200" b="1" i="1" dirty="0" err="1">
                <a:solidFill>
                  <a:schemeClr val="accent3"/>
                </a:solidFill>
              </a:rPr>
              <a:t>PassObjRef</a:t>
            </a:r>
            <a:r>
              <a:rPr lang="en-US" sz="1200" b="1" i="1" dirty="0">
                <a:solidFill>
                  <a:schemeClr val="accent3"/>
                </a:solidFill>
              </a:rPr>
              <a:t>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3"/>
                </a:solidFill>
              </a:rPr>
              <a:t>Test </a:t>
            </a:r>
            <a:r>
              <a:rPr lang="en-US" sz="1200" b="1" i="1" dirty="0" err="1">
                <a:solidFill>
                  <a:schemeClr val="accent3"/>
                </a:solidFill>
              </a:rPr>
              <a:t>ob</a:t>
            </a:r>
            <a:r>
              <a:rPr lang="en-US" sz="1200" b="1" i="1" dirty="0">
                <a:solidFill>
                  <a:schemeClr val="accent3"/>
                </a:solidFill>
              </a:rPr>
              <a:t> = new Test(15, 20);</a:t>
            </a:r>
          </a:p>
          <a:p>
            <a:endParaRPr lang="en-US" sz="1200" b="1" i="1" dirty="0">
              <a:solidFill>
                <a:schemeClr val="accent3"/>
              </a:solidFill>
            </a:endParaRPr>
          </a:p>
          <a:p>
            <a:r>
              <a:rPr lang="en-US" sz="1200" b="1" i="1" dirty="0" err="1">
                <a:solidFill>
                  <a:schemeClr val="accent3"/>
                </a:solidFill>
              </a:rPr>
              <a:t>int</a:t>
            </a:r>
            <a:r>
              <a:rPr lang="en-US" sz="1200" b="1" i="1" dirty="0">
                <a:solidFill>
                  <a:schemeClr val="accent3"/>
                </a:solidFill>
              </a:rPr>
              <a:t> x=10; </a:t>
            </a:r>
            <a:r>
              <a:rPr lang="en-US" sz="1200" b="1" i="1" dirty="0" err="1">
                <a:solidFill>
                  <a:schemeClr val="accent3"/>
                </a:solidFill>
              </a:rPr>
              <a:t>int</a:t>
            </a:r>
            <a:r>
              <a:rPr lang="en-US" sz="1200" b="1" i="1" dirty="0">
                <a:solidFill>
                  <a:schemeClr val="accent3"/>
                </a:solidFill>
              </a:rPr>
              <a:t> y=10;  </a:t>
            </a:r>
          </a:p>
          <a:p>
            <a:r>
              <a:rPr lang="en-US" sz="1200" b="1" i="1" dirty="0" err="1">
                <a:solidFill>
                  <a:schemeClr val="accent3"/>
                </a:solidFill>
              </a:rPr>
              <a:t>ob.meth</a:t>
            </a:r>
            <a:r>
              <a:rPr lang="en-US" sz="1200" b="1" i="1" dirty="0">
                <a:solidFill>
                  <a:schemeClr val="accent3"/>
                </a:solidFill>
              </a:rPr>
              <a:t>(</a:t>
            </a:r>
            <a:r>
              <a:rPr lang="en-US" sz="1200" b="1" i="1" dirty="0" err="1">
                <a:solidFill>
                  <a:schemeClr val="accent3"/>
                </a:solidFill>
              </a:rPr>
              <a:t>x,y</a:t>
            </a:r>
            <a:r>
              <a:rPr lang="en-US" sz="1200" b="1" i="1" dirty="0">
                <a:solidFill>
                  <a:schemeClr val="accent3"/>
                </a:solidFill>
              </a:rPr>
              <a:t>);</a:t>
            </a:r>
          </a:p>
          <a:p>
            <a:r>
              <a:rPr lang="en-US" sz="1200" b="1" i="1" dirty="0" err="1">
                <a:solidFill>
                  <a:schemeClr val="accent4"/>
                </a:solidFill>
              </a:rPr>
              <a:t>System.out.println</a:t>
            </a:r>
            <a:r>
              <a:rPr lang="en-US" sz="1200" b="1" i="1" dirty="0">
                <a:solidFill>
                  <a:schemeClr val="accent4"/>
                </a:solidFill>
              </a:rPr>
              <a:t>(“ x and y before call: " +  x + " " + y);</a:t>
            </a:r>
          </a:p>
          <a:p>
            <a:r>
              <a:rPr lang="en-US" sz="1200" b="1" i="1" dirty="0">
                <a:solidFill>
                  <a:schemeClr val="accent3"/>
                </a:solidFill>
              </a:rPr>
              <a:t> </a:t>
            </a:r>
            <a:r>
              <a:rPr lang="en-US" sz="1200" b="1" i="1" dirty="0" err="1">
                <a:solidFill>
                  <a:schemeClr val="accent4"/>
                </a:solidFill>
              </a:rPr>
              <a:t>System.out.println</a:t>
            </a:r>
            <a:r>
              <a:rPr lang="en-US" sz="1200" b="1" i="1" dirty="0">
                <a:solidFill>
                  <a:schemeClr val="accent4"/>
                </a:solidFill>
              </a:rPr>
              <a:t>("</a:t>
            </a:r>
            <a:r>
              <a:rPr lang="en-US" sz="1200" b="1" i="1" dirty="0" err="1">
                <a:solidFill>
                  <a:schemeClr val="accent4"/>
                </a:solidFill>
              </a:rPr>
              <a:t>ob.a</a:t>
            </a:r>
            <a:r>
              <a:rPr lang="en-US" sz="1200" b="1" i="1" dirty="0">
                <a:solidFill>
                  <a:schemeClr val="accent4"/>
                </a:solidFill>
              </a:rPr>
              <a:t> and </a:t>
            </a:r>
            <a:r>
              <a:rPr lang="en-US" sz="1200" b="1" i="1" dirty="0" err="1">
                <a:solidFill>
                  <a:schemeClr val="accent4"/>
                </a:solidFill>
              </a:rPr>
              <a:t>ob.b</a:t>
            </a:r>
            <a:r>
              <a:rPr lang="en-US" sz="1200" b="1" i="1" dirty="0">
                <a:solidFill>
                  <a:schemeClr val="accent4"/>
                </a:solidFill>
              </a:rPr>
              <a:t> before call: " + </a:t>
            </a:r>
            <a:r>
              <a:rPr lang="en-US" sz="1200" b="1" i="1" dirty="0" err="1">
                <a:solidFill>
                  <a:schemeClr val="accent4"/>
                </a:solidFill>
              </a:rPr>
              <a:t>ob.a</a:t>
            </a:r>
            <a:r>
              <a:rPr lang="en-US" sz="1200" b="1" i="1" dirty="0">
                <a:solidFill>
                  <a:schemeClr val="accent4"/>
                </a:solidFill>
              </a:rPr>
              <a:t> + " " + </a:t>
            </a:r>
            <a:r>
              <a:rPr lang="en-US" sz="1200" b="1" i="1" dirty="0" err="1">
                <a:solidFill>
                  <a:schemeClr val="accent4"/>
                </a:solidFill>
              </a:rPr>
              <a:t>ob.b</a:t>
            </a:r>
            <a:r>
              <a:rPr lang="en-US" sz="1200" b="1" i="1" dirty="0">
                <a:solidFill>
                  <a:schemeClr val="accent4"/>
                </a:solidFill>
              </a:rPr>
              <a:t>);</a:t>
            </a:r>
          </a:p>
          <a:p>
            <a:r>
              <a:rPr lang="en-US" sz="1200" b="1" i="1" dirty="0">
                <a:solidFill>
                  <a:schemeClr val="accent3"/>
                </a:solidFill>
              </a:rPr>
              <a:t> </a:t>
            </a:r>
            <a:r>
              <a:rPr lang="en-US" sz="1200" b="1" i="1" dirty="0" err="1">
                <a:solidFill>
                  <a:schemeClr val="accent3"/>
                </a:solidFill>
              </a:rPr>
              <a:t>ob.meth</a:t>
            </a:r>
            <a:r>
              <a:rPr lang="en-US" sz="1200" b="1" i="1" dirty="0">
                <a:solidFill>
                  <a:schemeClr val="accent3"/>
                </a:solidFill>
              </a:rPr>
              <a:t>(</a:t>
            </a:r>
            <a:r>
              <a:rPr lang="en-US" sz="1200" b="1" i="1" dirty="0" err="1">
                <a:solidFill>
                  <a:schemeClr val="accent3"/>
                </a:solidFill>
              </a:rPr>
              <a:t>ob</a:t>
            </a:r>
            <a:r>
              <a:rPr lang="en-US" sz="1200" b="1" i="1" dirty="0">
                <a:solidFill>
                  <a:schemeClr val="accent3"/>
                </a:solidFill>
              </a:rPr>
              <a:t>);</a:t>
            </a:r>
          </a:p>
          <a:p>
            <a:r>
              <a:rPr lang="en-US" sz="1200" b="1" i="1" dirty="0">
                <a:solidFill>
                  <a:schemeClr val="accent3"/>
                </a:solidFill>
              </a:rPr>
              <a:t>  </a:t>
            </a:r>
            <a:r>
              <a:rPr lang="en-US" sz="1200" b="1" i="1" dirty="0" err="1">
                <a:solidFill>
                  <a:schemeClr val="accent4"/>
                </a:solidFill>
              </a:rPr>
              <a:t>System.out.println</a:t>
            </a:r>
            <a:r>
              <a:rPr lang="en-US" sz="1200" b="1" i="1" dirty="0">
                <a:solidFill>
                  <a:schemeClr val="accent4"/>
                </a:solidFill>
              </a:rPr>
              <a:t>("</a:t>
            </a:r>
            <a:r>
              <a:rPr lang="en-US" sz="1200" b="1" i="1" dirty="0" err="1">
                <a:solidFill>
                  <a:schemeClr val="accent4"/>
                </a:solidFill>
              </a:rPr>
              <a:t>ob.a</a:t>
            </a:r>
            <a:r>
              <a:rPr lang="en-US" sz="1200" b="1" i="1" dirty="0">
                <a:solidFill>
                  <a:schemeClr val="accent4"/>
                </a:solidFill>
              </a:rPr>
              <a:t> and </a:t>
            </a:r>
            <a:r>
              <a:rPr lang="en-US" sz="1200" b="1" i="1" dirty="0" err="1">
                <a:solidFill>
                  <a:schemeClr val="accent4"/>
                </a:solidFill>
              </a:rPr>
              <a:t>ob.b</a:t>
            </a:r>
            <a:r>
              <a:rPr lang="en-US" sz="1200" b="1" i="1" dirty="0">
                <a:solidFill>
                  <a:schemeClr val="accent4"/>
                </a:solidFill>
              </a:rPr>
              <a:t> after call: " +    </a:t>
            </a:r>
            <a:r>
              <a:rPr lang="en-US" sz="1200" b="1" i="1" dirty="0" err="1">
                <a:solidFill>
                  <a:schemeClr val="accent4"/>
                </a:solidFill>
              </a:rPr>
              <a:t>ob.a</a:t>
            </a:r>
            <a:r>
              <a:rPr lang="en-US" sz="1200" b="1" i="1" dirty="0">
                <a:solidFill>
                  <a:schemeClr val="accent4"/>
                </a:solidFill>
              </a:rPr>
              <a:t> + " " + </a:t>
            </a:r>
            <a:r>
              <a:rPr lang="en-US" sz="1200" b="1" i="1" dirty="0" err="1">
                <a:solidFill>
                  <a:schemeClr val="accent4"/>
                </a:solidFill>
              </a:rPr>
              <a:t>ob.b</a:t>
            </a:r>
            <a:r>
              <a:rPr lang="en-US" sz="1200" b="1" i="1" dirty="0">
                <a:solidFill>
                  <a:schemeClr val="accent4"/>
                </a:solidFill>
              </a:rPr>
              <a:t>);</a:t>
            </a:r>
          </a:p>
          <a:p>
            <a:r>
              <a:rPr lang="en-US" sz="1200" b="1" i="1" dirty="0">
                <a:solidFill>
                  <a:schemeClr val="accent3"/>
                </a:solidFill>
              </a:rPr>
              <a:t>  }</a:t>
            </a:r>
          </a:p>
          <a:p>
            <a:r>
              <a:rPr lang="en-US" sz="1200" b="1" i="1" dirty="0">
                <a:solidFill>
                  <a:schemeClr val="accent3"/>
                </a:solidFill>
              </a:rPr>
              <a:t>}</a:t>
            </a:r>
          </a:p>
        </p:txBody>
      </p:sp>
      <p:sp>
        <p:nvSpPr>
          <p:cNvPr id="3" name="Прямоугольник 2"/>
          <p:cNvSpPr/>
          <p:nvPr/>
        </p:nvSpPr>
        <p:spPr>
          <a:xfrm>
            <a:off x="4456063" y="2204864"/>
            <a:ext cx="4572000" cy="646331"/>
          </a:xfrm>
          <a:prstGeom prst="rect">
            <a:avLst/>
          </a:prstGeom>
        </p:spPr>
        <p:txBody>
          <a:bodyPr>
            <a:spAutoFit/>
          </a:bodyPr>
          <a:lstStyle/>
          <a:p>
            <a:r>
              <a:rPr lang="ru-RU" sz="1200" dirty="0"/>
              <a:t>Эта программа генерирует следующий вывод: </a:t>
            </a:r>
          </a:p>
          <a:p>
            <a:r>
              <a:rPr lang="ru-RU" sz="1200" dirty="0"/>
              <a:t>о</a:t>
            </a:r>
            <a:r>
              <a:rPr lang="en-US" sz="1200" dirty="0"/>
              <a:t>b</a:t>
            </a:r>
            <a:r>
              <a:rPr lang="ru-RU" sz="1200" dirty="0"/>
              <a:t>.а и о</a:t>
            </a:r>
            <a:r>
              <a:rPr lang="en-US" sz="1200" dirty="0"/>
              <a:t>b</a:t>
            </a:r>
            <a:r>
              <a:rPr lang="ru-RU" sz="1200" dirty="0"/>
              <a:t>.</a:t>
            </a:r>
            <a:r>
              <a:rPr lang="en-US" sz="1200" dirty="0"/>
              <a:t>b</a:t>
            </a:r>
            <a:r>
              <a:rPr lang="ru-RU" sz="1200" dirty="0"/>
              <a:t> перед вызовом: 15 20 </a:t>
            </a:r>
          </a:p>
          <a:p>
            <a:r>
              <a:rPr lang="ru-RU" sz="1200" dirty="0"/>
              <a:t>о</a:t>
            </a:r>
            <a:r>
              <a:rPr lang="en-US" sz="1200" dirty="0"/>
              <a:t>b</a:t>
            </a:r>
            <a:r>
              <a:rPr lang="ru-RU" sz="1200" dirty="0"/>
              <a:t>.а и о</a:t>
            </a:r>
            <a:r>
              <a:rPr lang="en-US" sz="1200" dirty="0"/>
              <a:t>b</a:t>
            </a:r>
            <a:r>
              <a:rPr lang="ru-RU" sz="1200" dirty="0"/>
              <a:t>.</a:t>
            </a:r>
            <a:r>
              <a:rPr lang="en-US" sz="1200" dirty="0"/>
              <a:t>b</a:t>
            </a:r>
            <a:r>
              <a:rPr lang="ru-RU" sz="1200" dirty="0"/>
              <a:t> после вызова: 30 10 </a:t>
            </a:r>
          </a:p>
        </p:txBody>
      </p:sp>
    </p:spTree>
    <p:extLst>
      <p:ext uri="{BB962C8B-B14F-4D97-AF65-F5344CB8AC3E}">
        <p14:creationId xmlns:p14="http://schemas.microsoft.com/office/powerpoint/2010/main" val="891802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14172" y="332656"/>
            <a:ext cx="3469219" cy="461665"/>
          </a:xfrm>
          <a:prstGeom prst="rect">
            <a:avLst/>
          </a:prstGeom>
        </p:spPr>
        <p:txBody>
          <a:bodyPr wrap="none">
            <a:spAutoFit/>
          </a:bodyPr>
          <a:lstStyle/>
          <a:p>
            <a:r>
              <a:rPr lang="ru-RU" sz="2400" b="1" i="1" dirty="0">
                <a:solidFill>
                  <a:schemeClr val="accent3"/>
                </a:solidFill>
              </a:rPr>
              <a:t>Возврат объектов </a:t>
            </a:r>
          </a:p>
        </p:txBody>
      </p:sp>
      <p:sp>
        <p:nvSpPr>
          <p:cNvPr id="3" name="Прямоугольник 2"/>
          <p:cNvSpPr/>
          <p:nvPr/>
        </p:nvSpPr>
        <p:spPr>
          <a:xfrm>
            <a:off x="314172" y="908140"/>
            <a:ext cx="8506300" cy="5632311"/>
          </a:xfrm>
          <a:prstGeom prst="rect">
            <a:avLst/>
          </a:prstGeom>
        </p:spPr>
        <p:txBody>
          <a:bodyPr wrap="square">
            <a:spAutoFit/>
          </a:bodyPr>
          <a:lstStyle/>
          <a:p>
            <a:r>
              <a:rPr lang="en-US" b="1" i="1" dirty="0">
                <a:solidFill>
                  <a:schemeClr val="accent3"/>
                </a:solidFill>
              </a:rPr>
              <a:t>//</a:t>
            </a:r>
            <a:r>
              <a:rPr lang="ru-RU" b="1" i="1" dirty="0">
                <a:solidFill>
                  <a:schemeClr val="accent3"/>
                </a:solidFill>
              </a:rPr>
              <a:t>Возвращение объекта. </a:t>
            </a:r>
            <a:endParaRPr lang="en-US" b="1" i="1" dirty="0">
              <a:solidFill>
                <a:schemeClr val="accent3"/>
              </a:solidFill>
            </a:endParaRPr>
          </a:p>
          <a:p>
            <a:endParaRPr lang="ru-RU" i="1" dirty="0">
              <a:solidFill>
                <a:schemeClr val="accent3"/>
              </a:solidFill>
            </a:endParaRPr>
          </a:p>
          <a:p>
            <a:r>
              <a:rPr lang="en-US" sz="1200" b="1" i="1" dirty="0">
                <a:solidFill>
                  <a:schemeClr val="accent3"/>
                </a:solidFill>
              </a:rPr>
              <a:t>class Test {</a:t>
            </a:r>
          </a:p>
          <a:p>
            <a:r>
              <a:rPr lang="en-US" sz="1200" b="1" i="1" dirty="0">
                <a:solidFill>
                  <a:schemeClr val="accent3"/>
                </a:solidFill>
              </a:rPr>
              <a:t>  </a:t>
            </a:r>
            <a:r>
              <a:rPr lang="en-US" sz="1200" b="1" i="1" dirty="0" err="1">
                <a:solidFill>
                  <a:schemeClr val="accent3"/>
                </a:solidFill>
              </a:rPr>
              <a:t>int</a:t>
            </a:r>
            <a:r>
              <a:rPr lang="en-US" sz="1200" b="1" i="1" dirty="0">
                <a:solidFill>
                  <a:schemeClr val="accent3"/>
                </a:solidFill>
              </a:rPr>
              <a:t> a;</a:t>
            </a:r>
          </a:p>
          <a:p>
            <a:endParaRPr lang="en-US" sz="1200" b="1" i="1" dirty="0">
              <a:solidFill>
                <a:schemeClr val="accent3"/>
              </a:solidFill>
            </a:endParaRPr>
          </a:p>
          <a:p>
            <a:r>
              <a:rPr lang="en-US" sz="1200" b="1" i="1" dirty="0">
                <a:solidFill>
                  <a:schemeClr val="accent3"/>
                </a:solidFill>
              </a:rPr>
              <a:t>  Test(</a:t>
            </a:r>
            <a:r>
              <a:rPr lang="en-US" sz="1200" b="1" i="1" dirty="0" err="1">
                <a:solidFill>
                  <a:schemeClr val="accent3"/>
                </a:solidFill>
              </a:rPr>
              <a:t>int</a:t>
            </a:r>
            <a:r>
              <a:rPr lang="en-US" sz="1200" b="1" i="1" dirty="0">
                <a:solidFill>
                  <a:schemeClr val="accent3"/>
                </a:solidFill>
              </a:rPr>
              <a:t> </a:t>
            </a:r>
            <a:r>
              <a:rPr lang="en-US" sz="1200" b="1" i="1" dirty="0" err="1">
                <a:solidFill>
                  <a:schemeClr val="accent3"/>
                </a:solidFill>
              </a:rPr>
              <a:t>i</a:t>
            </a:r>
            <a:r>
              <a:rPr lang="en-US" sz="1200" b="1" i="1" dirty="0">
                <a:solidFill>
                  <a:schemeClr val="accent3"/>
                </a:solidFill>
              </a:rPr>
              <a:t>) {</a:t>
            </a:r>
          </a:p>
          <a:p>
            <a:r>
              <a:rPr lang="en-US" sz="1200" b="1" i="1" dirty="0">
                <a:solidFill>
                  <a:schemeClr val="accent3"/>
                </a:solidFill>
              </a:rPr>
              <a:t>    a = </a:t>
            </a:r>
            <a:r>
              <a:rPr lang="en-US" sz="1200" b="1" i="1" dirty="0" err="1">
                <a:solidFill>
                  <a:schemeClr val="accent3"/>
                </a:solidFill>
              </a:rPr>
              <a:t>i</a:t>
            </a:r>
            <a:r>
              <a:rPr lang="en-US" sz="1200" b="1" i="1" dirty="0">
                <a:solidFill>
                  <a:schemeClr val="accent3"/>
                </a:solidFill>
              </a:rPr>
              <a:t>;</a:t>
            </a:r>
          </a:p>
          <a:p>
            <a:r>
              <a:rPr lang="en-US" sz="1200" b="1" i="1" dirty="0">
                <a:solidFill>
                  <a:schemeClr val="accent3"/>
                </a:solidFill>
              </a:rPr>
              <a:t>  }</a:t>
            </a:r>
          </a:p>
          <a:p>
            <a:endParaRPr lang="en-US" sz="1200" b="1" i="1" dirty="0">
              <a:solidFill>
                <a:schemeClr val="accent3"/>
              </a:solidFill>
            </a:endParaRPr>
          </a:p>
          <a:p>
            <a:r>
              <a:rPr lang="en-US" sz="1200" b="1" i="1" dirty="0">
                <a:solidFill>
                  <a:schemeClr val="accent3"/>
                </a:solidFill>
              </a:rPr>
              <a:t>  Test </a:t>
            </a:r>
            <a:r>
              <a:rPr lang="en-US" sz="1200" b="1" i="1" dirty="0" err="1">
                <a:solidFill>
                  <a:schemeClr val="accent3"/>
                </a:solidFill>
              </a:rPr>
              <a:t>incrByTen</a:t>
            </a:r>
            <a:r>
              <a:rPr lang="en-US" sz="1200" b="1" i="1" dirty="0">
                <a:solidFill>
                  <a:schemeClr val="accent3"/>
                </a:solidFill>
              </a:rPr>
              <a:t>() {</a:t>
            </a:r>
          </a:p>
          <a:p>
            <a:r>
              <a:rPr lang="en-US" sz="1200" b="1" i="1" dirty="0">
                <a:solidFill>
                  <a:schemeClr val="accent3"/>
                </a:solidFill>
              </a:rPr>
              <a:t>    Test temp = new Test(a+10);</a:t>
            </a:r>
          </a:p>
          <a:p>
            <a:r>
              <a:rPr lang="en-US" sz="1200" b="1" i="1" dirty="0">
                <a:solidFill>
                  <a:schemeClr val="accent4"/>
                </a:solidFill>
              </a:rPr>
              <a:t>    return temp;</a:t>
            </a:r>
          </a:p>
          <a:p>
            <a:r>
              <a:rPr lang="en-US" sz="1200" b="1" i="1" dirty="0">
                <a:solidFill>
                  <a:schemeClr val="accent3"/>
                </a:solidFill>
              </a:rPr>
              <a:t>  }</a:t>
            </a:r>
          </a:p>
          <a:p>
            <a:r>
              <a:rPr lang="en-US" sz="1200" b="1" i="1" dirty="0">
                <a:solidFill>
                  <a:schemeClr val="accent3"/>
                </a:solidFill>
              </a:rPr>
              <a:t>}</a:t>
            </a:r>
          </a:p>
          <a:p>
            <a:endParaRPr lang="en-US" sz="1200" b="1" i="1" dirty="0">
              <a:solidFill>
                <a:schemeClr val="accent3"/>
              </a:solidFill>
            </a:endParaRPr>
          </a:p>
          <a:p>
            <a:r>
              <a:rPr lang="en-US" sz="1200" b="1" i="1" dirty="0">
                <a:solidFill>
                  <a:schemeClr val="accent3"/>
                </a:solidFill>
              </a:rPr>
              <a:t>class </a:t>
            </a:r>
            <a:r>
              <a:rPr lang="en-US" sz="1200" b="1" i="1" dirty="0" err="1">
                <a:solidFill>
                  <a:schemeClr val="accent3"/>
                </a:solidFill>
              </a:rPr>
              <a:t>RetOb</a:t>
            </a:r>
            <a:r>
              <a:rPr lang="en-US" sz="1200" b="1" i="1" dirty="0">
                <a:solidFill>
                  <a:schemeClr val="accent3"/>
                </a:solidFill>
              </a:rPr>
              <a:t>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3"/>
                </a:solidFill>
              </a:rPr>
              <a:t>    Test ob1 = new Test(2);</a:t>
            </a:r>
          </a:p>
          <a:p>
            <a:r>
              <a:rPr lang="en-US" sz="1200" b="1" i="1" dirty="0">
                <a:solidFill>
                  <a:schemeClr val="accent3"/>
                </a:solidFill>
              </a:rPr>
              <a:t>    Test ob2;</a:t>
            </a:r>
          </a:p>
          <a:p>
            <a:endParaRPr lang="en-US" sz="1200" b="1" i="1" dirty="0">
              <a:solidFill>
                <a:schemeClr val="accent3"/>
              </a:solidFill>
            </a:endParaRPr>
          </a:p>
          <a:p>
            <a:r>
              <a:rPr lang="en-US" sz="1200" b="1" i="1" dirty="0">
                <a:solidFill>
                  <a:schemeClr val="accent3"/>
                </a:solidFill>
              </a:rPr>
              <a:t>    ob2 = ob1.incrByTen();</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("ob1.a: " + ob1.a);</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("ob2.a: " + ob2.a);</a:t>
            </a:r>
          </a:p>
          <a:p>
            <a:endParaRPr lang="en-US" sz="1200" b="1" i="1" dirty="0">
              <a:solidFill>
                <a:schemeClr val="accent3"/>
              </a:solidFill>
            </a:endParaRPr>
          </a:p>
          <a:p>
            <a:r>
              <a:rPr lang="en-US" sz="1200" b="1" i="1" dirty="0">
                <a:solidFill>
                  <a:schemeClr val="accent3"/>
                </a:solidFill>
              </a:rPr>
              <a:t>    ob2 = ob2.incrByTen();</a:t>
            </a:r>
          </a:p>
          <a:p>
            <a:r>
              <a:rPr lang="en-US" sz="1200" b="1" i="1" dirty="0">
                <a:solidFill>
                  <a:schemeClr val="accent3"/>
                </a:solidFill>
              </a:rPr>
              <a:t>    </a:t>
            </a:r>
            <a:r>
              <a:rPr lang="en-US" sz="1200" b="1" i="1" dirty="0" err="1">
                <a:solidFill>
                  <a:schemeClr val="accent3"/>
                </a:solidFill>
              </a:rPr>
              <a:t>System.out.println</a:t>
            </a:r>
            <a:r>
              <a:rPr lang="en-US" sz="1200" b="1" i="1" dirty="0">
                <a:solidFill>
                  <a:schemeClr val="accent3"/>
                </a:solidFill>
              </a:rPr>
              <a:t>("ob2.a after second increase: "</a:t>
            </a:r>
          </a:p>
          <a:p>
            <a:r>
              <a:rPr lang="en-US" sz="1200" b="1" i="1" dirty="0">
                <a:solidFill>
                  <a:schemeClr val="accent3"/>
                </a:solidFill>
              </a:rPr>
              <a:t>                        + ob2.a);</a:t>
            </a:r>
          </a:p>
          <a:p>
            <a:r>
              <a:rPr lang="en-US" sz="1200" b="1" i="1" dirty="0">
                <a:solidFill>
                  <a:schemeClr val="accent3"/>
                </a:solidFill>
              </a:rPr>
              <a:t>  }</a:t>
            </a:r>
          </a:p>
          <a:p>
            <a:r>
              <a:rPr lang="en-US" sz="1200" b="1" i="1" dirty="0">
                <a:solidFill>
                  <a:schemeClr val="accent3"/>
                </a:solidFill>
              </a:rPr>
              <a:t>}</a:t>
            </a:r>
          </a:p>
        </p:txBody>
      </p:sp>
    </p:spTree>
    <p:extLst>
      <p:ext uri="{BB962C8B-B14F-4D97-AF65-F5344CB8AC3E}">
        <p14:creationId xmlns:p14="http://schemas.microsoft.com/office/powerpoint/2010/main" val="269183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10800000" flipH="1" flipV="1">
            <a:off x="314146" y="864585"/>
            <a:ext cx="8461448"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b="1" i="1" u="none" strike="noStrike" cap="none" normalizeH="0" baseline="0" dirty="0">
                <a:ln>
                  <a:noFill/>
                </a:ln>
                <a:solidFill>
                  <a:schemeClr val="tx1"/>
                </a:solidFill>
                <a:effectLst/>
                <a:latin typeface="+mj-lt"/>
                <a:cs typeface="Arial" charset="0"/>
                <a:hlinkClick r:id="rId2" tooltip="Абстракция данных"/>
              </a:rPr>
              <a:t>Абстракция</a:t>
            </a:r>
            <a:r>
              <a:rPr kumimoji="0" lang="ru-RU" b="1" i="1" u="none" strike="noStrike" cap="none" normalizeH="0" baseline="0" dirty="0">
                <a:ln>
                  <a:noFill/>
                </a:ln>
                <a:solidFill>
                  <a:schemeClr val="tx1"/>
                </a:solidFill>
                <a:effectLst/>
                <a:latin typeface="+mj-lt"/>
                <a:cs typeface="Arial" charset="0"/>
              </a:rPr>
              <a:t> </a:t>
            </a:r>
          </a:p>
          <a:p>
            <a:pPr marL="457200" marR="0" lvl="1" indent="0" algn="just" defTabSz="914400" rtl="0" eaLnBrk="0" fontAlgn="base" latinLnBrk="0" hangingPunct="0">
              <a:lnSpc>
                <a:spcPct val="100000"/>
              </a:lnSpc>
              <a:spcBef>
                <a:spcPct val="0"/>
              </a:spcBef>
              <a:spcAft>
                <a:spcPct val="0"/>
              </a:spcAft>
              <a:buClrTx/>
              <a:buSzTx/>
              <a:buFontTx/>
              <a:buNone/>
              <a:tabLst/>
            </a:pPr>
            <a:r>
              <a:rPr kumimoji="0" lang="ru-RU" sz="1600" b="1" i="1" u="none" strike="noStrike" cap="none" normalizeH="0" baseline="0" dirty="0">
                <a:ln>
                  <a:noFill/>
                </a:ln>
                <a:solidFill>
                  <a:schemeClr val="accent3"/>
                </a:solidFill>
                <a:effectLst/>
                <a:latin typeface="+mj-lt"/>
                <a:cs typeface="Arial" charset="0"/>
              </a:rPr>
              <a:t>Абстрагирование — это способ выделить набор значимых характеристик объекта, исключая из рассмотрения незначимые. Соответственно, абстракция — это набор всех таких характеристик.</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b="1" i="1" u="none" strike="noStrike" cap="none" normalizeH="0" baseline="0" dirty="0">
                <a:ln>
                  <a:noFill/>
                </a:ln>
                <a:solidFill>
                  <a:schemeClr val="tx1"/>
                </a:solidFill>
                <a:effectLst/>
                <a:latin typeface="+mj-lt"/>
                <a:cs typeface="Arial" charset="0"/>
                <a:hlinkClick r:id="rId3" tooltip="Инкапсуляция (программирование)"/>
              </a:rPr>
              <a:t>Инкапсуляция</a:t>
            </a:r>
            <a:r>
              <a:rPr kumimoji="0" lang="ru-RU" b="0" i="0" u="none" strike="noStrike" cap="none" normalizeH="0" baseline="0" dirty="0">
                <a:ln>
                  <a:noFill/>
                </a:ln>
                <a:solidFill>
                  <a:schemeClr val="tx1"/>
                </a:solidFill>
                <a:effectLst/>
                <a:latin typeface="+mj-lt"/>
                <a:cs typeface="Arial" charset="0"/>
              </a:rPr>
              <a:t> </a:t>
            </a:r>
          </a:p>
          <a:p>
            <a:pPr marL="457200" marR="0" lvl="1" indent="0" algn="just" defTabSz="914400" rtl="0" eaLnBrk="0" fontAlgn="base" latinLnBrk="0" hangingPunct="0">
              <a:lnSpc>
                <a:spcPct val="100000"/>
              </a:lnSpc>
              <a:spcBef>
                <a:spcPct val="0"/>
              </a:spcBef>
              <a:spcAft>
                <a:spcPct val="0"/>
              </a:spcAft>
              <a:buClrTx/>
              <a:buSzTx/>
              <a:buFontTx/>
              <a:buNone/>
              <a:tabLst/>
            </a:pPr>
            <a:r>
              <a:rPr kumimoji="0" lang="ru-RU" sz="1600" b="1" i="1" u="none" strike="noStrike" cap="none" normalizeH="0" baseline="0" dirty="0">
                <a:ln>
                  <a:noFill/>
                </a:ln>
                <a:solidFill>
                  <a:schemeClr val="accent3"/>
                </a:solidFill>
                <a:effectLst/>
                <a:latin typeface="+mj-lt"/>
                <a:cs typeface="Arial" charset="0"/>
              </a:rPr>
              <a:t>Инкапсуляция — это свойство системы, позволяющее объединить данные и методы, работающие с ними, в классе и скрыть детали реализации от пользователя.</a:t>
            </a:r>
          </a:p>
          <a:p>
            <a:pPr eaLnBrk="0" fontAlgn="base" hangingPunct="0">
              <a:spcBef>
                <a:spcPct val="0"/>
              </a:spcBef>
              <a:spcAft>
                <a:spcPct val="0"/>
              </a:spcAft>
            </a:pPr>
            <a:r>
              <a:rPr lang="ru-RU" b="1" i="1" dirty="0">
                <a:latin typeface="+mj-lt"/>
                <a:hlinkClick r:id="rId4" tooltip="Наследование (программирование)"/>
              </a:rPr>
              <a:t>Наследование</a:t>
            </a:r>
            <a:r>
              <a:rPr lang="ru-RU" dirty="0">
                <a:latin typeface="+mj-lt"/>
              </a:rPr>
              <a:t> </a:t>
            </a:r>
          </a:p>
          <a:p>
            <a:pPr marL="457200" marR="0" lvl="1" indent="0" algn="just" defTabSz="914400" rtl="0" eaLnBrk="0" fontAlgn="base" latinLnBrk="0" hangingPunct="0">
              <a:lnSpc>
                <a:spcPct val="100000"/>
              </a:lnSpc>
              <a:spcBef>
                <a:spcPct val="0"/>
              </a:spcBef>
              <a:spcAft>
                <a:spcPct val="0"/>
              </a:spcAft>
              <a:buClrTx/>
              <a:buSzTx/>
              <a:buFontTx/>
              <a:buNone/>
              <a:tabLst/>
            </a:pPr>
            <a:r>
              <a:rPr lang="ru-RU" sz="1600" b="1" i="1" dirty="0">
                <a:solidFill>
                  <a:schemeClr val="accent3"/>
                </a:solidFill>
                <a:latin typeface="+mj-lt"/>
              </a:rPr>
              <a:t>Наследование — это свойство системы, позволяющее описать новый класс на основе уже существующего с частично или полностью заимствующейся функциональностью. Класс, от которого производится наследование, называется базовым, родительским или суперклассом. Новый класс — потомком, наследником или производным классом.</a:t>
            </a:r>
          </a:p>
          <a:p>
            <a:pPr eaLnBrk="0" fontAlgn="base" hangingPunct="0">
              <a:spcBef>
                <a:spcPct val="0"/>
              </a:spcBef>
              <a:spcAft>
                <a:spcPct val="0"/>
              </a:spcAft>
            </a:pPr>
            <a:r>
              <a:rPr lang="ru-RU" b="1" i="1" dirty="0">
                <a:latin typeface="+mj-lt"/>
                <a:hlinkClick r:id="rId5" tooltip="Полиморфизм (программирование)"/>
              </a:rPr>
              <a:t>Полиморфизм</a:t>
            </a:r>
            <a:r>
              <a:rPr lang="ru-RU" dirty="0">
                <a:latin typeface="+mj-lt"/>
              </a:rPr>
              <a:t> </a:t>
            </a:r>
          </a:p>
          <a:p>
            <a:pPr lvl="1" algn="just" eaLnBrk="0" fontAlgn="base" hangingPunct="0">
              <a:spcBef>
                <a:spcPct val="0"/>
              </a:spcBef>
              <a:spcAft>
                <a:spcPct val="0"/>
              </a:spcAft>
            </a:pPr>
            <a:r>
              <a:rPr lang="ru-RU" sz="1600" b="1" i="1" dirty="0">
                <a:solidFill>
                  <a:schemeClr val="accent3"/>
                </a:solidFill>
                <a:latin typeface="+mj-lt"/>
              </a:rPr>
              <a:t>Полиморфизм — это свойство системы использовать объекты с одинаковым интерфейсом без информации о типе и внутренней структуре объекта.</a:t>
            </a:r>
            <a:endParaRPr kumimoji="0" lang="ru-RU" sz="1600" b="1" i="1" u="none" strike="noStrike" cap="none" normalizeH="0" baseline="0" dirty="0">
              <a:ln>
                <a:noFill/>
              </a:ln>
              <a:solidFill>
                <a:schemeClr val="accent3"/>
              </a:solidFill>
              <a:effectLst/>
              <a:latin typeface="+mj-lt"/>
              <a:cs typeface="Arial" charset="0"/>
            </a:endParaRPr>
          </a:p>
          <a:p>
            <a:pPr lvl="1" eaLnBrk="0" fontAlgn="base" hangingPunct="0">
              <a:spcBef>
                <a:spcPct val="0"/>
              </a:spcBef>
              <a:spcAft>
                <a:spcPct val="0"/>
              </a:spcAft>
            </a:pPr>
            <a:endParaRPr kumimoji="0" lang="ru-RU" b="0" i="0" u="none" strike="noStrike" cap="none" normalizeH="0" baseline="0" dirty="0">
              <a:ln>
                <a:noFill/>
              </a:ln>
              <a:solidFill>
                <a:schemeClr val="tx1"/>
              </a:solidFill>
              <a:effectLst/>
              <a:latin typeface="Arial" charset="0"/>
              <a:cs typeface="Arial" charset="0"/>
            </a:endParaRPr>
          </a:p>
        </p:txBody>
      </p:sp>
      <p:sp>
        <p:nvSpPr>
          <p:cNvPr id="5" name="Прямоугольник 4"/>
          <p:cNvSpPr/>
          <p:nvPr/>
        </p:nvSpPr>
        <p:spPr>
          <a:xfrm>
            <a:off x="335937" y="249032"/>
            <a:ext cx="3546140" cy="461665"/>
          </a:xfrm>
          <a:prstGeom prst="rect">
            <a:avLst/>
          </a:prstGeom>
        </p:spPr>
        <p:txBody>
          <a:bodyPr wrap="square">
            <a:spAutoFit/>
          </a:bodyPr>
          <a:lstStyle/>
          <a:p>
            <a:r>
              <a:rPr lang="ru-RU" sz="2400" b="1" i="1" dirty="0">
                <a:solidFill>
                  <a:schemeClr val="accent3"/>
                </a:solidFill>
              </a:rPr>
              <a:t>Основные понятия</a:t>
            </a:r>
          </a:p>
        </p:txBody>
      </p:sp>
    </p:spTree>
    <p:extLst>
      <p:ext uri="{BB962C8B-B14F-4D97-AF65-F5344CB8AC3E}">
        <p14:creationId xmlns:p14="http://schemas.microsoft.com/office/powerpoint/2010/main" val="4110679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03536" y="1196752"/>
            <a:ext cx="8280920" cy="1477328"/>
          </a:xfrm>
          <a:prstGeom prst="rect">
            <a:avLst/>
          </a:prstGeom>
        </p:spPr>
        <p:txBody>
          <a:bodyPr wrap="square">
            <a:spAutoFit/>
          </a:bodyPr>
          <a:lstStyle/>
          <a:p>
            <a:pPr algn="just"/>
            <a:r>
              <a:rPr lang="ru-RU" b="1" i="1" dirty="0">
                <a:solidFill>
                  <a:schemeClr val="accent3"/>
                </a:solidFill>
              </a:rPr>
              <a:t>В </a:t>
            </a:r>
            <a:r>
              <a:rPr lang="ru-RU" b="1" i="1" dirty="0" err="1">
                <a:solidFill>
                  <a:schemeClr val="accent3"/>
                </a:solidFill>
              </a:rPr>
              <a:t>java</a:t>
            </a:r>
            <a:r>
              <a:rPr lang="ru-RU" b="1" i="1" dirty="0">
                <a:solidFill>
                  <a:schemeClr val="accent3"/>
                </a:solidFill>
              </a:rPr>
              <a:t> поддерживается рекурсия. Рекурсия  это процесс определения чего-либо в терминах </a:t>
            </a:r>
            <a:r>
              <a:rPr lang="ru-RU" b="1" i="1" dirty="0" err="1">
                <a:solidFill>
                  <a:schemeClr val="accent3"/>
                </a:solidFill>
              </a:rPr>
              <a:t>caмoгo</a:t>
            </a:r>
            <a:r>
              <a:rPr lang="ru-RU" b="1" i="1" dirty="0">
                <a:solidFill>
                  <a:schemeClr val="accent3"/>
                </a:solidFill>
              </a:rPr>
              <a:t> себя. Применительно к программированию на </a:t>
            </a:r>
            <a:r>
              <a:rPr lang="ru-RU" b="1" i="1" dirty="0" err="1">
                <a:solidFill>
                  <a:schemeClr val="accent3"/>
                </a:solidFill>
              </a:rPr>
              <a:t>java</a:t>
            </a:r>
            <a:r>
              <a:rPr lang="ru-RU" b="1" i="1" dirty="0">
                <a:solidFill>
                  <a:schemeClr val="accent3"/>
                </a:solidFill>
              </a:rPr>
              <a:t> рекурсия  это атрибут, который позволяет методу вызывать </a:t>
            </a:r>
            <a:r>
              <a:rPr lang="ru-RU" b="1" i="1" dirty="0" err="1">
                <a:solidFill>
                  <a:schemeClr val="accent3"/>
                </a:solidFill>
              </a:rPr>
              <a:t>caмoгo</a:t>
            </a:r>
            <a:r>
              <a:rPr lang="ru-RU" b="1" i="1" dirty="0">
                <a:solidFill>
                  <a:schemeClr val="accent3"/>
                </a:solidFill>
              </a:rPr>
              <a:t> себя. Такой метод называют рекурсивным. </a:t>
            </a:r>
          </a:p>
        </p:txBody>
      </p:sp>
      <p:sp>
        <p:nvSpPr>
          <p:cNvPr id="3" name="Прямоугольник 2"/>
          <p:cNvSpPr/>
          <p:nvPr/>
        </p:nvSpPr>
        <p:spPr>
          <a:xfrm>
            <a:off x="403536" y="404664"/>
            <a:ext cx="1957587" cy="461665"/>
          </a:xfrm>
          <a:prstGeom prst="rect">
            <a:avLst/>
          </a:prstGeom>
        </p:spPr>
        <p:txBody>
          <a:bodyPr wrap="none">
            <a:spAutoFit/>
          </a:bodyPr>
          <a:lstStyle/>
          <a:p>
            <a:pPr lvl="0"/>
            <a:r>
              <a:rPr lang="ru-RU" sz="2400" b="1" i="1" dirty="0">
                <a:solidFill>
                  <a:schemeClr val="accent3"/>
                </a:solidFill>
              </a:rPr>
              <a:t>Рекурсия </a:t>
            </a:r>
          </a:p>
        </p:txBody>
      </p:sp>
    </p:spTree>
    <p:extLst>
      <p:ext uri="{BB962C8B-B14F-4D97-AF65-F5344CB8AC3E}">
        <p14:creationId xmlns:p14="http://schemas.microsoft.com/office/powerpoint/2010/main" val="4097957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19672" y="980728"/>
            <a:ext cx="6192688" cy="4616648"/>
          </a:xfrm>
          <a:prstGeom prst="rect">
            <a:avLst/>
          </a:prstGeom>
        </p:spPr>
        <p:txBody>
          <a:bodyPr wrap="square">
            <a:spAutoFit/>
          </a:bodyPr>
          <a:lstStyle/>
          <a:p>
            <a:r>
              <a:rPr lang="en-US" sz="1400" b="1" i="1" dirty="0">
                <a:solidFill>
                  <a:schemeClr val="accent3"/>
                </a:solidFill>
              </a:rPr>
              <a:t>// A simple example of recursion.</a:t>
            </a:r>
          </a:p>
          <a:p>
            <a:r>
              <a:rPr lang="en-US" sz="1400" b="1" i="1" dirty="0">
                <a:solidFill>
                  <a:schemeClr val="accent3"/>
                </a:solidFill>
              </a:rPr>
              <a:t>class Factorial {</a:t>
            </a:r>
          </a:p>
          <a:p>
            <a:r>
              <a:rPr lang="en-US" sz="1400" b="1" i="1" dirty="0">
                <a:solidFill>
                  <a:schemeClr val="accent3"/>
                </a:solidFill>
              </a:rPr>
              <a:t>  // this is a </a:t>
            </a:r>
            <a:r>
              <a:rPr lang="en-US" sz="1400" b="1" i="1" dirty="0" err="1">
                <a:solidFill>
                  <a:schemeClr val="accent3"/>
                </a:solidFill>
              </a:rPr>
              <a:t>recusive</a:t>
            </a:r>
            <a:r>
              <a:rPr lang="en-US" sz="1400" b="1" i="1" dirty="0">
                <a:solidFill>
                  <a:schemeClr val="accent3"/>
                </a:solidFill>
              </a:rPr>
              <a:t> function</a:t>
            </a:r>
          </a:p>
          <a:p>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a:t>
            </a:r>
            <a:r>
              <a:rPr lang="en-US" sz="1400" b="1" i="1" dirty="0">
                <a:solidFill>
                  <a:schemeClr val="accent4"/>
                </a:solidFill>
              </a:rPr>
              <a:t>fact(</a:t>
            </a:r>
            <a:r>
              <a:rPr lang="en-US" sz="1400" b="1" i="1" dirty="0" err="1">
                <a:solidFill>
                  <a:schemeClr val="accent4"/>
                </a:solidFill>
              </a:rPr>
              <a:t>int</a:t>
            </a:r>
            <a:r>
              <a:rPr lang="en-US" sz="1400" b="1" i="1" dirty="0">
                <a:solidFill>
                  <a:schemeClr val="accent4"/>
                </a:solidFill>
              </a:rPr>
              <a:t> n)</a:t>
            </a:r>
            <a:r>
              <a:rPr lang="en-US" sz="1400" b="1" i="1" dirty="0">
                <a:solidFill>
                  <a:schemeClr val="accent3"/>
                </a:solidFill>
              </a:rPr>
              <a:t> {</a:t>
            </a:r>
          </a:p>
          <a:p>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result;</a:t>
            </a:r>
          </a:p>
          <a:p>
            <a:endParaRPr lang="en-US" sz="1400" b="1" i="1" dirty="0">
              <a:solidFill>
                <a:schemeClr val="accent3"/>
              </a:solidFill>
            </a:endParaRPr>
          </a:p>
          <a:p>
            <a:r>
              <a:rPr lang="en-US" sz="1400" b="1" i="1" dirty="0">
                <a:solidFill>
                  <a:schemeClr val="accent3"/>
                </a:solidFill>
              </a:rPr>
              <a:t>    if(n==1) return 1;</a:t>
            </a:r>
          </a:p>
          <a:p>
            <a:r>
              <a:rPr lang="en-US" sz="1400" b="1" i="1" dirty="0">
                <a:solidFill>
                  <a:schemeClr val="accent3"/>
                </a:solidFill>
              </a:rPr>
              <a:t>    result = </a:t>
            </a:r>
            <a:r>
              <a:rPr lang="en-US" sz="1400" b="1" i="1" dirty="0">
                <a:solidFill>
                  <a:schemeClr val="accent4"/>
                </a:solidFill>
              </a:rPr>
              <a:t>fact(n-1) * n;</a:t>
            </a:r>
          </a:p>
          <a:p>
            <a:r>
              <a:rPr lang="en-US" sz="1400" b="1" i="1" dirty="0">
                <a:solidFill>
                  <a:schemeClr val="accent3"/>
                </a:solidFill>
              </a:rPr>
              <a:t>    return result;</a:t>
            </a:r>
          </a:p>
          <a:p>
            <a:r>
              <a:rPr lang="en-US" sz="1400" b="1" i="1" dirty="0">
                <a:solidFill>
                  <a:schemeClr val="accent3"/>
                </a:solidFill>
              </a:rPr>
              <a:t>  }</a:t>
            </a:r>
          </a:p>
          <a:p>
            <a:r>
              <a:rPr lang="en-US" sz="1400" b="1" i="1" dirty="0">
                <a:solidFill>
                  <a:schemeClr val="accent3"/>
                </a:solidFill>
              </a:rPr>
              <a:t>}</a:t>
            </a:r>
          </a:p>
          <a:p>
            <a:endParaRPr lang="en-US" sz="1400" b="1" i="1" dirty="0">
              <a:solidFill>
                <a:schemeClr val="accent3"/>
              </a:solidFill>
            </a:endParaRPr>
          </a:p>
          <a:p>
            <a:r>
              <a:rPr lang="en-US" sz="1400" b="1" i="1" dirty="0">
                <a:solidFill>
                  <a:schemeClr val="accent3"/>
                </a:solidFill>
              </a:rPr>
              <a:t>class Recursion {</a:t>
            </a:r>
          </a:p>
          <a:p>
            <a:r>
              <a:rPr lang="en-US" sz="1400" b="1" i="1" dirty="0">
                <a:solidFill>
                  <a:schemeClr val="accent3"/>
                </a:solidFill>
              </a:rPr>
              <a:t>  public static void main(String </a:t>
            </a:r>
            <a:r>
              <a:rPr lang="en-US" sz="1400" b="1" i="1" dirty="0" err="1">
                <a:solidFill>
                  <a:schemeClr val="accent3"/>
                </a:solidFill>
              </a:rPr>
              <a:t>args</a:t>
            </a:r>
            <a:r>
              <a:rPr lang="en-US" sz="1400" b="1" i="1" dirty="0">
                <a:solidFill>
                  <a:schemeClr val="accent3"/>
                </a:solidFill>
              </a:rPr>
              <a:t>[]) {</a:t>
            </a:r>
          </a:p>
          <a:p>
            <a:r>
              <a:rPr lang="en-US" sz="1400" b="1" i="1" dirty="0">
                <a:solidFill>
                  <a:schemeClr val="accent3"/>
                </a:solidFill>
              </a:rPr>
              <a:t>    Factorial f = new Factorial();</a:t>
            </a:r>
          </a:p>
          <a:p>
            <a:endParaRPr lang="en-US" sz="1400" b="1" i="1" dirty="0">
              <a:solidFill>
                <a:schemeClr val="accent3"/>
              </a:solidFill>
            </a:endParaRP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("Factorial of 3 is " + </a:t>
            </a:r>
            <a:r>
              <a:rPr lang="en-US" sz="1400" b="1" i="1" dirty="0" err="1">
                <a:solidFill>
                  <a:schemeClr val="accent3"/>
                </a:solidFill>
              </a:rPr>
              <a:t>f.fact</a:t>
            </a:r>
            <a:r>
              <a:rPr lang="en-US" sz="1400" b="1" i="1" dirty="0">
                <a:solidFill>
                  <a:schemeClr val="accent3"/>
                </a:solidFill>
              </a:rPr>
              <a:t>(3));</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("Factorial of 4 is " + </a:t>
            </a:r>
            <a:r>
              <a:rPr lang="en-US" sz="1400" b="1" i="1" dirty="0" err="1">
                <a:solidFill>
                  <a:schemeClr val="accent3"/>
                </a:solidFill>
              </a:rPr>
              <a:t>f.fact</a:t>
            </a:r>
            <a:r>
              <a:rPr lang="en-US" sz="1400" b="1" i="1" dirty="0">
                <a:solidFill>
                  <a:schemeClr val="accent3"/>
                </a:solidFill>
              </a:rPr>
              <a:t>(4));</a:t>
            </a:r>
          </a:p>
          <a:p>
            <a:r>
              <a:rPr lang="en-US" sz="1400" b="1" i="1" dirty="0">
                <a:solidFill>
                  <a:schemeClr val="accent3"/>
                </a:solidFill>
              </a:rPr>
              <a:t>    </a:t>
            </a:r>
            <a:r>
              <a:rPr lang="en-US" sz="1400" b="1" i="1" dirty="0" err="1">
                <a:solidFill>
                  <a:schemeClr val="accent3"/>
                </a:solidFill>
              </a:rPr>
              <a:t>System.out.println</a:t>
            </a:r>
            <a:r>
              <a:rPr lang="en-US" sz="1400" b="1" i="1" dirty="0">
                <a:solidFill>
                  <a:schemeClr val="accent3"/>
                </a:solidFill>
              </a:rPr>
              <a:t>("Factorial of 5 is " + </a:t>
            </a:r>
            <a:r>
              <a:rPr lang="en-US" sz="1400" b="1" i="1" dirty="0" err="1">
                <a:solidFill>
                  <a:schemeClr val="accent3"/>
                </a:solidFill>
              </a:rPr>
              <a:t>f.fact</a:t>
            </a:r>
            <a:r>
              <a:rPr lang="en-US" sz="1400" b="1" i="1" dirty="0">
                <a:solidFill>
                  <a:schemeClr val="accent3"/>
                </a:solidFill>
              </a:rPr>
              <a:t>(5));</a:t>
            </a:r>
          </a:p>
          <a:p>
            <a:r>
              <a:rPr lang="en-US" sz="1400" b="1" i="1" dirty="0">
                <a:solidFill>
                  <a:schemeClr val="accent3"/>
                </a:solidFill>
              </a:rPr>
              <a:t>  }</a:t>
            </a:r>
          </a:p>
          <a:p>
            <a:r>
              <a:rPr lang="en-US" sz="1400" b="1" i="1" dirty="0">
                <a:solidFill>
                  <a:schemeClr val="accent3"/>
                </a:solidFill>
              </a:rPr>
              <a:t>}</a:t>
            </a:r>
            <a:endParaRPr lang="uk-UA" sz="1400" b="1" i="1" dirty="0">
              <a:solidFill>
                <a:schemeClr val="accent3"/>
              </a:solidFill>
            </a:endParaRPr>
          </a:p>
        </p:txBody>
      </p:sp>
    </p:spTree>
    <p:extLst>
      <p:ext uri="{BB962C8B-B14F-4D97-AF65-F5344CB8AC3E}">
        <p14:creationId xmlns:p14="http://schemas.microsoft.com/office/powerpoint/2010/main" val="2677122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5616" y="1052736"/>
            <a:ext cx="5400600" cy="5632311"/>
          </a:xfrm>
          <a:prstGeom prst="rect">
            <a:avLst/>
          </a:prstGeom>
        </p:spPr>
        <p:txBody>
          <a:bodyPr wrap="square">
            <a:spAutoFit/>
          </a:bodyPr>
          <a:lstStyle/>
          <a:p>
            <a:r>
              <a:rPr lang="en-US" b="1" i="1" dirty="0">
                <a:solidFill>
                  <a:schemeClr val="accent3"/>
                </a:solidFill>
              </a:rPr>
              <a:t>class Factorial {</a:t>
            </a:r>
          </a:p>
          <a:p>
            <a:r>
              <a:rPr lang="en-US" b="1" i="1" dirty="0">
                <a:solidFill>
                  <a:schemeClr val="accent3"/>
                </a:solidFill>
              </a:rPr>
              <a:t>  // this is a </a:t>
            </a:r>
            <a:r>
              <a:rPr lang="en-US" b="1" i="1" dirty="0" err="1">
                <a:solidFill>
                  <a:schemeClr val="accent3"/>
                </a:solidFill>
              </a:rPr>
              <a:t>recusive</a:t>
            </a:r>
            <a:r>
              <a:rPr lang="en-US" b="1" i="1" dirty="0">
                <a:solidFill>
                  <a:schemeClr val="accent3"/>
                </a:solidFill>
              </a:rPr>
              <a:t> function</a:t>
            </a:r>
          </a:p>
          <a:p>
            <a:r>
              <a:rPr lang="en-US" b="1" i="1" dirty="0">
                <a:solidFill>
                  <a:schemeClr val="accent3"/>
                </a:solidFill>
              </a:rPr>
              <a:t>  </a:t>
            </a:r>
            <a:r>
              <a:rPr lang="en-US" b="1" i="1" dirty="0" err="1">
                <a:solidFill>
                  <a:schemeClr val="accent3"/>
                </a:solidFill>
              </a:rPr>
              <a:t>int</a:t>
            </a:r>
            <a:r>
              <a:rPr lang="en-US" b="1" i="1" dirty="0">
                <a:solidFill>
                  <a:schemeClr val="accent3"/>
                </a:solidFill>
              </a:rPr>
              <a:t> </a:t>
            </a:r>
            <a:r>
              <a:rPr lang="en-US" b="1" i="1" dirty="0">
                <a:solidFill>
                  <a:schemeClr val="accent4"/>
                </a:solidFill>
              </a:rPr>
              <a:t>fact( </a:t>
            </a:r>
            <a:r>
              <a:rPr lang="ru-RU" b="1" i="1" dirty="0">
                <a:solidFill>
                  <a:schemeClr val="accent4"/>
                </a:solidFill>
              </a:rPr>
              <a:t>3</a:t>
            </a:r>
            <a:r>
              <a:rPr lang="en-US" b="1" i="1" dirty="0">
                <a:solidFill>
                  <a:schemeClr val="accent4"/>
                </a:solidFill>
              </a:rPr>
              <a:t>)</a:t>
            </a:r>
            <a:r>
              <a:rPr lang="en-US" b="1" i="1" dirty="0">
                <a:solidFill>
                  <a:schemeClr val="accent3"/>
                </a:solidFill>
              </a:rPr>
              <a:t> {</a:t>
            </a:r>
          </a:p>
          <a:p>
            <a:r>
              <a:rPr lang="en-US" b="1" i="1" dirty="0">
                <a:solidFill>
                  <a:schemeClr val="accent3"/>
                </a:solidFill>
              </a:rPr>
              <a:t>    </a:t>
            </a:r>
            <a:r>
              <a:rPr lang="en-US" b="1" i="1" dirty="0" err="1">
                <a:solidFill>
                  <a:schemeClr val="accent3"/>
                </a:solidFill>
              </a:rPr>
              <a:t>int</a:t>
            </a:r>
            <a:r>
              <a:rPr lang="en-US" b="1" i="1" dirty="0">
                <a:solidFill>
                  <a:schemeClr val="accent3"/>
                </a:solidFill>
              </a:rPr>
              <a:t> result;</a:t>
            </a:r>
          </a:p>
          <a:p>
            <a:endParaRPr lang="en-US" b="1" i="1" dirty="0">
              <a:solidFill>
                <a:schemeClr val="accent3"/>
              </a:solidFill>
            </a:endParaRPr>
          </a:p>
          <a:p>
            <a:r>
              <a:rPr lang="en-US" b="1" i="1" dirty="0">
                <a:solidFill>
                  <a:schemeClr val="accent3"/>
                </a:solidFill>
              </a:rPr>
              <a:t>    if(n==1) return 1;</a:t>
            </a:r>
          </a:p>
          <a:p>
            <a:r>
              <a:rPr lang="en-US" b="1" i="1" dirty="0">
                <a:solidFill>
                  <a:schemeClr val="accent3"/>
                </a:solidFill>
              </a:rPr>
              <a:t>    result = </a:t>
            </a:r>
            <a:r>
              <a:rPr lang="ru-RU" b="1" i="1" dirty="0">
                <a:solidFill>
                  <a:schemeClr val="accent4"/>
                </a:solidFill>
              </a:rPr>
              <a:t>                   </a:t>
            </a:r>
            <a:r>
              <a:rPr lang="en-US" b="1" i="1" dirty="0">
                <a:solidFill>
                  <a:schemeClr val="accent4"/>
                </a:solidFill>
              </a:rPr>
              <a:t>* </a:t>
            </a:r>
            <a:r>
              <a:rPr lang="ru-RU" b="1" i="1" dirty="0">
                <a:solidFill>
                  <a:schemeClr val="accent4"/>
                </a:solidFill>
              </a:rPr>
              <a:t>3</a:t>
            </a:r>
            <a:r>
              <a:rPr lang="en-US" b="1" i="1" dirty="0">
                <a:solidFill>
                  <a:schemeClr val="accent4"/>
                </a:solidFill>
              </a:rPr>
              <a:t>;</a:t>
            </a:r>
          </a:p>
          <a:p>
            <a:r>
              <a:rPr lang="en-US" b="1" i="1" dirty="0">
                <a:solidFill>
                  <a:schemeClr val="accent3"/>
                </a:solidFill>
              </a:rPr>
              <a:t>   </a:t>
            </a:r>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endParaRPr lang="ru-RU" b="1" i="1" dirty="0">
              <a:solidFill>
                <a:schemeClr val="accent3"/>
              </a:solidFill>
            </a:endParaRPr>
          </a:p>
          <a:p>
            <a:r>
              <a:rPr lang="en-US" b="1" i="1" dirty="0">
                <a:solidFill>
                  <a:schemeClr val="accent3"/>
                </a:solidFill>
              </a:rPr>
              <a:t> </a:t>
            </a:r>
          </a:p>
          <a:p>
            <a:r>
              <a:rPr lang="en-US" b="1" i="1" dirty="0">
                <a:solidFill>
                  <a:schemeClr val="accent3"/>
                </a:solidFill>
              </a:rPr>
              <a:t>return result(</a:t>
            </a:r>
            <a:r>
              <a:rPr lang="en-US" b="1" i="1" dirty="0">
                <a:solidFill>
                  <a:schemeClr val="accent4"/>
                </a:solidFill>
              </a:rPr>
              <a:t>6</a:t>
            </a:r>
            <a:r>
              <a:rPr lang="en-US" b="1" i="1" dirty="0">
                <a:solidFill>
                  <a:schemeClr val="accent3"/>
                </a:solidFill>
              </a:rPr>
              <a:t>);</a:t>
            </a:r>
          </a:p>
          <a:p>
            <a:r>
              <a:rPr lang="en-US" b="1" i="1" dirty="0">
                <a:solidFill>
                  <a:schemeClr val="accent3"/>
                </a:solidFill>
              </a:rPr>
              <a:t>  }</a:t>
            </a:r>
          </a:p>
          <a:p>
            <a:r>
              <a:rPr lang="en-US" b="1" i="1" dirty="0">
                <a:solidFill>
                  <a:schemeClr val="accent3"/>
                </a:solidFill>
              </a:rPr>
              <a:t>}</a:t>
            </a:r>
          </a:p>
        </p:txBody>
      </p:sp>
      <p:sp>
        <p:nvSpPr>
          <p:cNvPr id="3" name="Rectangle 2"/>
          <p:cNvSpPr/>
          <p:nvPr/>
        </p:nvSpPr>
        <p:spPr>
          <a:xfrm>
            <a:off x="2555776" y="2708920"/>
            <a:ext cx="3672408" cy="3108543"/>
          </a:xfrm>
          <a:prstGeom prst="rect">
            <a:avLst/>
          </a:prstGeom>
        </p:spPr>
        <p:txBody>
          <a:bodyPr wrap="square">
            <a:spAutoFit/>
          </a:bodyPr>
          <a:lstStyle/>
          <a:p>
            <a:r>
              <a:rPr lang="en-US" sz="1400" b="1" i="1" dirty="0">
                <a:solidFill>
                  <a:schemeClr val="accent3"/>
                </a:solidFill>
              </a:rPr>
              <a:t> </a:t>
            </a:r>
            <a:r>
              <a:rPr lang="en-US" sz="1400" b="1" i="1" dirty="0">
                <a:solidFill>
                  <a:schemeClr val="accent4"/>
                </a:solidFill>
              </a:rPr>
              <a:t>fact(</a:t>
            </a:r>
            <a:r>
              <a:rPr lang="ru-RU" sz="1400" b="1" i="1" dirty="0">
                <a:solidFill>
                  <a:schemeClr val="accent4"/>
                </a:solidFill>
              </a:rPr>
              <a:t>2</a:t>
            </a:r>
            <a:r>
              <a:rPr lang="en-US" sz="1400" b="1" i="1" dirty="0">
                <a:solidFill>
                  <a:schemeClr val="accent4"/>
                </a:solidFill>
              </a:rPr>
              <a:t>)</a:t>
            </a:r>
            <a:r>
              <a:rPr lang="en-US" sz="1400" b="1" i="1" dirty="0">
                <a:solidFill>
                  <a:schemeClr val="accent3"/>
                </a:solidFill>
              </a:rPr>
              <a:t> {</a:t>
            </a:r>
          </a:p>
          <a:p>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result;</a:t>
            </a:r>
          </a:p>
          <a:p>
            <a:endParaRPr lang="en-US" sz="1400" b="1" i="1" dirty="0">
              <a:solidFill>
                <a:schemeClr val="accent3"/>
              </a:solidFill>
            </a:endParaRPr>
          </a:p>
          <a:p>
            <a:r>
              <a:rPr lang="en-US" sz="1400" b="1" i="1" dirty="0">
                <a:solidFill>
                  <a:schemeClr val="accent3"/>
                </a:solidFill>
              </a:rPr>
              <a:t>    if(n==1) return 1;</a:t>
            </a:r>
          </a:p>
          <a:p>
            <a:r>
              <a:rPr lang="en-US" sz="1400" b="1" i="1" dirty="0">
                <a:solidFill>
                  <a:schemeClr val="accent3"/>
                </a:solidFill>
              </a:rPr>
              <a:t>    result = </a:t>
            </a:r>
            <a:r>
              <a:rPr lang="ru-RU" sz="1400" b="1" i="1" dirty="0">
                <a:solidFill>
                  <a:schemeClr val="accent3"/>
                </a:solidFill>
              </a:rPr>
              <a:t>                </a:t>
            </a:r>
            <a:r>
              <a:rPr lang="en-US" sz="1400" b="1" i="1" dirty="0">
                <a:solidFill>
                  <a:schemeClr val="accent3"/>
                </a:solidFill>
              </a:rPr>
              <a:t>          </a:t>
            </a:r>
            <a:r>
              <a:rPr lang="en-US" sz="1400" b="1" i="1" dirty="0">
                <a:solidFill>
                  <a:schemeClr val="accent4"/>
                </a:solidFill>
              </a:rPr>
              <a:t>* </a:t>
            </a:r>
            <a:r>
              <a:rPr lang="ru-RU" sz="1400" b="1" i="1" dirty="0">
                <a:solidFill>
                  <a:schemeClr val="accent4"/>
                </a:solidFill>
              </a:rPr>
              <a:t> 2</a:t>
            </a:r>
            <a:r>
              <a:rPr lang="en-US" sz="1400" b="1" i="1" dirty="0">
                <a:solidFill>
                  <a:schemeClr val="accent4"/>
                </a:solidFill>
              </a:rPr>
              <a:t>;</a:t>
            </a:r>
          </a:p>
          <a:p>
            <a:r>
              <a:rPr lang="en-US" sz="1400" b="1" i="1" dirty="0">
                <a:solidFill>
                  <a:schemeClr val="accent3"/>
                </a:solidFill>
              </a:rPr>
              <a:t>    </a:t>
            </a:r>
            <a:r>
              <a:rPr lang="ru-RU" sz="1400" b="1" i="1" dirty="0">
                <a:solidFill>
                  <a:schemeClr val="accent3"/>
                </a:solidFill>
              </a:rPr>
              <a:t> </a:t>
            </a:r>
          </a:p>
          <a:p>
            <a:endParaRPr lang="ru-RU" sz="1400" b="1" i="1" dirty="0">
              <a:solidFill>
                <a:schemeClr val="accent3"/>
              </a:solidFill>
            </a:endParaRPr>
          </a:p>
          <a:p>
            <a:endParaRPr lang="ru-RU" sz="1400" b="1" i="1" dirty="0">
              <a:solidFill>
                <a:schemeClr val="accent3"/>
              </a:solidFill>
            </a:endParaRPr>
          </a:p>
          <a:p>
            <a:endParaRPr lang="ru-RU" sz="1400" b="1" i="1" dirty="0">
              <a:solidFill>
                <a:schemeClr val="accent3"/>
              </a:solidFill>
            </a:endParaRPr>
          </a:p>
          <a:p>
            <a:endParaRPr lang="ru-RU" sz="1400" b="1" i="1" dirty="0">
              <a:solidFill>
                <a:schemeClr val="accent3"/>
              </a:solidFill>
            </a:endParaRPr>
          </a:p>
          <a:p>
            <a:endParaRPr lang="en-US" sz="1400" b="1" i="1" dirty="0">
              <a:solidFill>
                <a:schemeClr val="accent3"/>
              </a:solidFill>
            </a:endParaRPr>
          </a:p>
          <a:p>
            <a:endParaRPr lang="en-US" sz="1400" b="1" i="1" dirty="0">
              <a:solidFill>
                <a:schemeClr val="accent3"/>
              </a:solidFill>
            </a:endParaRPr>
          </a:p>
          <a:p>
            <a:r>
              <a:rPr lang="en-US" sz="1400" b="1" i="1" dirty="0">
                <a:solidFill>
                  <a:schemeClr val="accent3"/>
                </a:solidFill>
              </a:rPr>
              <a:t>return result(</a:t>
            </a:r>
            <a:r>
              <a:rPr lang="en-US" sz="1400" b="1" i="1" dirty="0">
                <a:solidFill>
                  <a:schemeClr val="accent4"/>
                </a:solidFill>
              </a:rPr>
              <a:t>2</a:t>
            </a:r>
            <a:r>
              <a:rPr lang="en-US" sz="1400" b="1" i="1" dirty="0">
                <a:solidFill>
                  <a:schemeClr val="accent3"/>
                </a:solidFill>
              </a:rPr>
              <a:t>);</a:t>
            </a:r>
          </a:p>
          <a:p>
            <a:r>
              <a:rPr lang="en-US" sz="1400" b="1" i="1" dirty="0">
                <a:solidFill>
                  <a:schemeClr val="accent3"/>
                </a:solidFill>
              </a:rPr>
              <a:t>  }</a:t>
            </a:r>
            <a:endParaRPr lang="ru-RU" sz="1400" dirty="0"/>
          </a:p>
        </p:txBody>
      </p:sp>
      <p:sp>
        <p:nvSpPr>
          <p:cNvPr id="4" name="Rectangle 3"/>
          <p:cNvSpPr/>
          <p:nvPr/>
        </p:nvSpPr>
        <p:spPr>
          <a:xfrm>
            <a:off x="755576" y="404664"/>
            <a:ext cx="7632848" cy="369332"/>
          </a:xfrm>
          <a:prstGeom prst="rect">
            <a:avLst/>
          </a:prstGeom>
        </p:spPr>
        <p:txBody>
          <a:bodyPr wrap="square">
            <a:spAutoFit/>
          </a:bodyPr>
          <a:lstStyle/>
          <a:p>
            <a:r>
              <a:rPr lang="en-US" b="1" i="1" dirty="0" err="1">
                <a:solidFill>
                  <a:schemeClr val="accent3"/>
                </a:solidFill>
              </a:rPr>
              <a:t>System.out.println</a:t>
            </a:r>
            <a:r>
              <a:rPr lang="en-US" b="1" i="1" dirty="0">
                <a:solidFill>
                  <a:schemeClr val="accent3"/>
                </a:solidFill>
              </a:rPr>
              <a:t>("Factorial of 3 is " + </a:t>
            </a:r>
            <a:r>
              <a:rPr lang="en-US" b="1" i="1" dirty="0" err="1">
                <a:solidFill>
                  <a:schemeClr val="accent3"/>
                </a:solidFill>
              </a:rPr>
              <a:t>f.fact</a:t>
            </a:r>
            <a:r>
              <a:rPr lang="en-US" b="1" i="1" dirty="0">
                <a:solidFill>
                  <a:schemeClr val="accent3"/>
                </a:solidFill>
              </a:rPr>
              <a:t>(3));</a:t>
            </a:r>
          </a:p>
        </p:txBody>
      </p:sp>
      <p:sp>
        <p:nvSpPr>
          <p:cNvPr id="6" name="Rectangle 5"/>
          <p:cNvSpPr/>
          <p:nvPr/>
        </p:nvSpPr>
        <p:spPr>
          <a:xfrm>
            <a:off x="3815916" y="3570694"/>
            <a:ext cx="3528392" cy="1815882"/>
          </a:xfrm>
          <a:prstGeom prst="rect">
            <a:avLst/>
          </a:prstGeom>
        </p:spPr>
        <p:txBody>
          <a:bodyPr wrap="square">
            <a:spAutoFit/>
          </a:bodyPr>
          <a:lstStyle/>
          <a:p>
            <a:r>
              <a:rPr lang="en-US" sz="1400" b="1" i="1" dirty="0">
                <a:solidFill>
                  <a:schemeClr val="accent3"/>
                </a:solidFill>
              </a:rPr>
              <a:t> </a:t>
            </a:r>
            <a:r>
              <a:rPr lang="en-US" sz="1400" b="1" i="1" dirty="0">
                <a:solidFill>
                  <a:schemeClr val="accent4"/>
                </a:solidFill>
              </a:rPr>
              <a:t>fact(1)</a:t>
            </a:r>
            <a:r>
              <a:rPr lang="en-US" sz="1400" b="1" i="1" dirty="0">
                <a:solidFill>
                  <a:schemeClr val="accent3"/>
                </a:solidFill>
              </a:rPr>
              <a:t> {   </a:t>
            </a:r>
          </a:p>
          <a:p>
            <a:r>
              <a:rPr lang="en-US" sz="1400" b="1" i="1" dirty="0">
                <a:solidFill>
                  <a:schemeClr val="accent3"/>
                </a:solidFill>
              </a:rPr>
              <a:t>    </a:t>
            </a:r>
            <a:r>
              <a:rPr lang="en-US" sz="1400" b="1" i="1" dirty="0" err="1">
                <a:solidFill>
                  <a:schemeClr val="accent3"/>
                </a:solidFill>
              </a:rPr>
              <a:t>int</a:t>
            </a:r>
            <a:r>
              <a:rPr lang="en-US" sz="1400" b="1" i="1" dirty="0">
                <a:solidFill>
                  <a:schemeClr val="accent3"/>
                </a:solidFill>
              </a:rPr>
              <a:t> result;</a:t>
            </a:r>
          </a:p>
          <a:p>
            <a:endParaRPr lang="en-US" sz="1400" b="1" i="1" dirty="0">
              <a:solidFill>
                <a:schemeClr val="accent3"/>
              </a:solidFill>
            </a:endParaRPr>
          </a:p>
          <a:p>
            <a:r>
              <a:rPr lang="en-US" sz="1400" b="1" i="1" dirty="0">
                <a:solidFill>
                  <a:schemeClr val="accent4"/>
                </a:solidFill>
              </a:rPr>
              <a:t>    if(</a:t>
            </a:r>
            <a:r>
              <a:rPr lang="ru-RU" sz="1400" b="1" i="1" dirty="0">
                <a:solidFill>
                  <a:schemeClr val="accent4"/>
                </a:solidFill>
              </a:rPr>
              <a:t>1</a:t>
            </a:r>
            <a:r>
              <a:rPr lang="en-US" sz="1400" b="1" i="1" dirty="0">
                <a:solidFill>
                  <a:schemeClr val="accent4"/>
                </a:solidFill>
              </a:rPr>
              <a:t>==1) return 1;</a:t>
            </a:r>
          </a:p>
          <a:p>
            <a:r>
              <a:rPr lang="en-US" sz="1400" b="1" i="1" dirty="0">
                <a:solidFill>
                  <a:schemeClr val="accent3"/>
                </a:solidFill>
              </a:rPr>
              <a:t>    result = fact(n-1)* n</a:t>
            </a:r>
            <a:r>
              <a:rPr lang="ru-RU" sz="1400" b="1" i="1" dirty="0">
                <a:solidFill>
                  <a:schemeClr val="accent3"/>
                </a:solidFill>
              </a:rPr>
              <a:t> </a:t>
            </a:r>
            <a:r>
              <a:rPr lang="en-US" sz="1400" b="1" i="1" dirty="0">
                <a:solidFill>
                  <a:schemeClr val="accent3"/>
                </a:solidFill>
              </a:rPr>
              <a:t>;</a:t>
            </a:r>
          </a:p>
          <a:p>
            <a:r>
              <a:rPr lang="en-US" sz="1400" b="1" i="1" dirty="0">
                <a:solidFill>
                  <a:schemeClr val="accent3"/>
                </a:solidFill>
              </a:rPr>
              <a:t>    </a:t>
            </a:r>
            <a:r>
              <a:rPr lang="ru-RU" sz="1400" b="1" i="1" dirty="0">
                <a:solidFill>
                  <a:schemeClr val="accent3"/>
                </a:solidFill>
              </a:rPr>
              <a:t> </a:t>
            </a:r>
          </a:p>
          <a:p>
            <a:r>
              <a:rPr lang="en-US" sz="1400" b="1" i="1" dirty="0">
                <a:solidFill>
                  <a:schemeClr val="accent3"/>
                </a:solidFill>
              </a:rPr>
              <a:t>return result(</a:t>
            </a:r>
            <a:r>
              <a:rPr lang="en-US" sz="1400" b="1" i="1" dirty="0">
                <a:solidFill>
                  <a:schemeClr val="accent4"/>
                </a:solidFill>
              </a:rPr>
              <a:t>1</a:t>
            </a:r>
            <a:r>
              <a:rPr lang="en-US" sz="1400" b="1" i="1" dirty="0">
                <a:solidFill>
                  <a:schemeClr val="accent3"/>
                </a:solidFill>
              </a:rPr>
              <a:t>);</a:t>
            </a:r>
          </a:p>
          <a:p>
            <a:r>
              <a:rPr lang="en-US" sz="1400" b="1" i="1" dirty="0">
                <a:solidFill>
                  <a:schemeClr val="accent3"/>
                </a:solidFill>
              </a:rPr>
              <a:t>  }</a:t>
            </a:r>
            <a:endParaRPr lang="ru-RU" sz="1400" dirty="0"/>
          </a:p>
        </p:txBody>
      </p:sp>
    </p:spTree>
    <p:extLst>
      <p:ext uri="{BB962C8B-B14F-4D97-AF65-F5344CB8AC3E}">
        <p14:creationId xmlns:p14="http://schemas.microsoft.com/office/powerpoint/2010/main" val="1588524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8725" y="795337"/>
            <a:ext cx="6686550" cy="5267325"/>
          </a:xfrm>
          <a:prstGeom prst="rect">
            <a:avLst/>
          </a:prstGeom>
        </p:spPr>
      </p:pic>
    </p:spTree>
    <p:extLst>
      <p:ext uri="{BB962C8B-B14F-4D97-AF65-F5344CB8AC3E}">
        <p14:creationId xmlns:p14="http://schemas.microsoft.com/office/powerpoint/2010/main" val="1103399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a:solidFill>
                  <a:srgbClr val="002060"/>
                </a:solidFill>
                <a:effectLst/>
              </a:rPr>
              <a:t>Encapsulation</a:t>
            </a:r>
          </a:p>
        </p:txBody>
      </p:sp>
    </p:spTree>
    <p:extLst>
      <p:ext uri="{BB962C8B-B14F-4D97-AF65-F5344CB8AC3E}">
        <p14:creationId xmlns:p14="http://schemas.microsoft.com/office/powerpoint/2010/main" val="1332787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772816"/>
            <a:ext cx="8496944" cy="3139321"/>
          </a:xfrm>
          <a:prstGeom prst="rect">
            <a:avLst/>
          </a:prstGeom>
        </p:spPr>
        <p:txBody>
          <a:bodyPr wrap="square">
            <a:spAutoFit/>
          </a:bodyPr>
          <a:lstStyle/>
          <a:p>
            <a:pPr algn="just"/>
            <a:r>
              <a:rPr lang="en-US" b="1" i="1" dirty="0">
                <a:solidFill>
                  <a:srgbClr val="002060"/>
                </a:solidFill>
              </a:rPr>
              <a:t>Structured programming </a:t>
            </a:r>
            <a:r>
              <a:rPr lang="en-US" b="1" i="1" dirty="0" smtClean="0">
                <a:solidFill>
                  <a:srgbClr val="00B050"/>
                </a:solidFill>
              </a:rPr>
              <a:t>decomposes</a:t>
            </a:r>
            <a:r>
              <a:rPr lang="en-US" b="1" i="1" dirty="0" smtClean="0">
                <a:solidFill>
                  <a:schemeClr val="accent3"/>
                </a:solidFill>
              </a:rPr>
              <a:t> </a:t>
            </a:r>
            <a:r>
              <a:rPr lang="en-US" b="1" i="1" dirty="0" smtClean="0">
                <a:solidFill>
                  <a:srgbClr val="002060"/>
                </a:solidFill>
              </a:rPr>
              <a:t> </a:t>
            </a:r>
            <a:r>
              <a:rPr lang="en-US" b="1" i="1" dirty="0">
                <a:solidFill>
                  <a:srgbClr val="002060"/>
                </a:solidFill>
              </a:rPr>
              <a:t>the program’s functionality into various procedures </a:t>
            </a:r>
            <a:r>
              <a:rPr lang="en-US" b="1" i="1" dirty="0" smtClean="0">
                <a:solidFill>
                  <a:srgbClr val="002060"/>
                </a:solidFill>
              </a:rPr>
              <a:t>(</a:t>
            </a:r>
            <a:r>
              <a:rPr lang="en-US" b="1" i="1" dirty="0">
                <a:solidFill>
                  <a:srgbClr val="002060"/>
                </a:solidFill>
              </a:rPr>
              <a:t>functions</a:t>
            </a:r>
            <a:r>
              <a:rPr lang="en-US" b="1" i="1" dirty="0" smtClean="0">
                <a:solidFill>
                  <a:srgbClr val="002060"/>
                </a:solidFill>
              </a:rPr>
              <a:t>), without </a:t>
            </a:r>
            <a:r>
              <a:rPr lang="en-US" b="1" i="1" dirty="0">
                <a:solidFill>
                  <a:srgbClr val="002060"/>
                </a:solidFill>
              </a:rPr>
              <a:t>much concern about the data each procedure can work with. Functions are free to operate and </a:t>
            </a:r>
            <a:r>
              <a:rPr lang="en-US" b="1" i="1" dirty="0" smtClean="0">
                <a:solidFill>
                  <a:srgbClr val="002060"/>
                </a:solidFill>
              </a:rPr>
              <a:t>modify </a:t>
            </a:r>
            <a:r>
              <a:rPr lang="en-US" b="1" i="1" dirty="0">
                <a:solidFill>
                  <a:srgbClr val="002060"/>
                </a:solidFill>
              </a:rPr>
              <a:t>the (usually global and unprotected) data</a:t>
            </a:r>
            <a:r>
              <a:rPr lang="en-US" b="1" i="1" dirty="0" smtClean="0">
                <a:solidFill>
                  <a:srgbClr val="002060"/>
                </a:solidFill>
              </a:rPr>
              <a:t>.</a:t>
            </a:r>
          </a:p>
          <a:p>
            <a:pPr algn="just"/>
            <a:endParaRPr lang="en-US" b="1" i="1" dirty="0">
              <a:solidFill>
                <a:srgbClr val="002060"/>
              </a:solidFill>
            </a:endParaRPr>
          </a:p>
          <a:p>
            <a:pPr algn="just"/>
            <a:r>
              <a:rPr lang="en-US" b="1" i="1" dirty="0">
                <a:solidFill>
                  <a:srgbClr val="002060"/>
                </a:solidFill>
              </a:rPr>
              <a:t>In Object Oriented Programming (OOP), data and associated behavior forms a single unit, which is </a:t>
            </a:r>
            <a:r>
              <a:rPr lang="en-US" b="1" i="1" dirty="0" smtClean="0">
                <a:solidFill>
                  <a:srgbClr val="002060"/>
                </a:solidFill>
              </a:rPr>
              <a:t>referred </a:t>
            </a:r>
            <a:r>
              <a:rPr lang="en-US" b="1" i="1" dirty="0">
                <a:solidFill>
                  <a:srgbClr val="002060"/>
                </a:solidFill>
              </a:rPr>
              <a:t>to as a </a:t>
            </a:r>
            <a:r>
              <a:rPr lang="en-US" b="1" i="1" dirty="0" smtClean="0">
                <a:solidFill>
                  <a:srgbClr val="002060"/>
                </a:solidFill>
              </a:rPr>
              <a:t>class. </a:t>
            </a:r>
          </a:p>
          <a:p>
            <a:r>
              <a:rPr lang="en-US" b="1" i="1" dirty="0">
                <a:solidFill>
                  <a:srgbClr val="002060"/>
                </a:solidFill>
              </a:rPr>
              <a:t>The </a:t>
            </a:r>
            <a:r>
              <a:rPr lang="en-US" b="1" i="1" dirty="0" smtClean="0">
                <a:solidFill>
                  <a:srgbClr val="002060"/>
                </a:solidFill>
              </a:rPr>
              <a:t>term encapsulation refers </a:t>
            </a:r>
            <a:r>
              <a:rPr lang="en-US" b="1" i="1" dirty="0">
                <a:solidFill>
                  <a:srgbClr val="002060"/>
                </a:solidFill>
              </a:rPr>
              <a:t>to combining data and </a:t>
            </a:r>
            <a:r>
              <a:rPr lang="en-US" b="1" i="1" dirty="0" smtClean="0">
                <a:solidFill>
                  <a:srgbClr val="002060"/>
                </a:solidFill>
              </a:rPr>
              <a:t>associated </a:t>
            </a:r>
            <a:r>
              <a:rPr lang="en-US" b="1" i="1" dirty="0">
                <a:solidFill>
                  <a:srgbClr val="002060"/>
                </a:solidFill>
              </a:rPr>
              <a:t>functions as a single </a:t>
            </a:r>
            <a:r>
              <a:rPr lang="en-US" b="1" i="1" dirty="0" smtClean="0">
                <a:solidFill>
                  <a:srgbClr val="002060"/>
                </a:solidFill>
              </a:rPr>
              <a:t>unit</a:t>
            </a:r>
            <a:r>
              <a:rPr lang="en-US" b="1" i="1" dirty="0">
                <a:solidFill>
                  <a:srgbClr val="002060"/>
                </a:solidFill>
              </a:rPr>
              <a:t>. </a:t>
            </a:r>
          </a:p>
          <a:p>
            <a:pPr algn="just"/>
            <a:endParaRPr lang="en-US" b="1" i="1" dirty="0">
              <a:solidFill>
                <a:srgbClr val="002060"/>
              </a:solidFill>
            </a:endParaRPr>
          </a:p>
        </p:txBody>
      </p:sp>
    </p:spTree>
    <p:extLst>
      <p:ext uri="{BB962C8B-B14F-4D97-AF65-F5344CB8AC3E}">
        <p14:creationId xmlns:p14="http://schemas.microsoft.com/office/powerpoint/2010/main" val="3339355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915816" y="404664"/>
            <a:ext cx="3062057" cy="461665"/>
          </a:xfrm>
          <a:prstGeom prst="rect">
            <a:avLst/>
          </a:prstGeom>
        </p:spPr>
        <p:txBody>
          <a:bodyPr wrap="none">
            <a:spAutoFit/>
          </a:bodyPr>
          <a:lstStyle/>
          <a:p>
            <a:r>
              <a:rPr lang="en-US" sz="2400" b="1" i="1" dirty="0">
                <a:solidFill>
                  <a:srgbClr val="002060"/>
                </a:solidFill>
              </a:rPr>
              <a:t>Access Modifiers</a:t>
            </a:r>
            <a:endParaRPr lang="uk-UA" sz="2400" b="1" i="1" dirty="0">
              <a:solidFill>
                <a:srgbClr val="002060"/>
              </a:solidFill>
            </a:endParaRPr>
          </a:p>
        </p:txBody>
      </p:sp>
      <p:sp>
        <p:nvSpPr>
          <p:cNvPr id="4" name="Прямоугольник 3"/>
          <p:cNvSpPr/>
          <p:nvPr/>
        </p:nvSpPr>
        <p:spPr>
          <a:xfrm>
            <a:off x="467544" y="1340768"/>
            <a:ext cx="8136904" cy="3293209"/>
          </a:xfrm>
          <a:prstGeom prst="rect">
            <a:avLst/>
          </a:prstGeom>
        </p:spPr>
        <p:txBody>
          <a:bodyPr wrap="square">
            <a:spAutoFit/>
          </a:bodyPr>
          <a:lstStyle/>
          <a:p>
            <a:pPr algn="just"/>
            <a:r>
              <a:rPr lang="ru-RU" sz="1600" b="1" i="1" dirty="0">
                <a:solidFill>
                  <a:schemeClr val="accent3"/>
                </a:solidFill>
              </a:rPr>
              <a:t>Уровень  доступа  элемента  языка  является  статическим  свойством,  задается  на  уровне</a:t>
            </a:r>
            <a:r>
              <a:rPr lang="en-US" sz="1600" b="1" i="1" dirty="0">
                <a:solidFill>
                  <a:schemeClr val="accent3"/>
                </a:solidFill>
              </a:rPr>
              <a:t> </a:t>
            </a:r>
            <a:r>
              <a:rPr lang="ru-RU" sz="1600" b="1" i="1" dirty="0">
                <a:solidFill>
                  <a:schemeClr val="accent3"/>
                </a:solidFill>
              </a:rPr>
              <a:t>кода  и  всегда  проверяется  во  время  компиляции.  Попытка  обратиться  к  закрытому  элементу</a:t>
            </a:r>
            <a:r>
              <a:rPr lang="en-US" sz="1600" b="1" i="1" dirty="0">
                <a:solidFill>
                  <a:schemeClr val="accent3"/>
                </a:solidFill>
              </a:rPr>
              <a:t> </a:t>
            </a:r>
            <a:r>
              <a:rPr lang="ru-RU" sz="1600" b="1" i="1" dirty="0">
                <a:solidFill>
                  <a:schemeClr val="accent3"/>
                </a:solidFill>
              </a:rPr>
              <a:t>вызовет ошибку.</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В </a:t>
            </a:r>
            <a:r>
              <a:rPr lang="ru-RU" sz="1600" b="1" i="1" dirty="0" err="1">
                <a:solidFill>
                  <a:schemeClr val="accent3"/>
                </a:solidFill>
              </a:rPr>
              <a:t>Java</a:t>
            </a:r>
            <a:r>
              <a:rPr lang="ru-RU" sz="1600" b="1" i="1" dirty="0">
                <a:solidFill>
                  <a:schemeClr val="accent3"/>
                </a:solidFill>
              </a:rPr>
              <a:t> модификаторы доступа указываются для:</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 типов (классов и интерфейсов) объявления верхнего уровня;</a:t>
            </a:r>
          </a:p>
          <a:p>
            <a:pPr algn="just"/>
            <a:endParaRPr lang="en-US" sz="1600" b="1" i="1" dirty="0">
              <a:solidFill>
                <a:schemeClr val="accent3"/>
              </a:solidFill>
            </a:endParaRPr>
          </a:p>
          <a:p>
            <a:pPr algn="just"/>
            <a:r>
              <a:rPr lang="ru-RU" sz="1600" b="1" i="1" dirty="0">
                <a:solidFill>
                  <a:schemeClr val="accent3"/>
                </a:solidFill>
              </a:rPr>
              <a:t>•элементов ссылочных типов (полей, методов, внутренних типов);</a:t>
            </a:r>
            <a:endParaRPr lang="en-US" sz="1600" b="1" i="1" dirty="0">
              <a:solidFill>
                <a:schemeClr val="accent3"/>
              </a:solidFill>
            </a:endParaRPr>
          </a:p>
          <a:p>
            <a:pPr algn="just"/>
            <a:endParaRPr lang="en-US" sz="1600" b="1" i="1" dirty="0">
              <a:solidFill>
                <a:schemeClr val="accent3"/>
              </a:solidFill>
            </a:endParaRPr>
          </a:p>
          <a:p>
            <a:pPr algn="just"/>
            <a:r>
              <a:rPr lang="ru-RU" sz="1600" b="1" i="1" dirty="0">
                <a:solidFill>
                  <a:schemeClr val="accent3"/>
                </a:solidFill>
              </a:rPr>
              <a:t>• конструкторов классов.</a:t>
            </a:r>
            <a:endParaRPr lang="uk-UA" sz="1600" b="1" i="1" dirty="0">
              <a:solidFill>
                <a:schemeClr val="accent3"/>
              </a:solidFill>
            </a:endParaRPr>
          </a:p>
        </p:txBody>
      </p:sp>
    </p:spTree>
    <p:extLst>
      <p:ext uri="{BB962C8B-B14F-4D97-AF65-F5344CB8AC3E}">
        <p14:creationId xmlns:p14="http://schemas.microsoft.com/office/powerpoint/2010/main" val="3228943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692696"/>
            <a:ext cx="8280920" cy="5016758"/>
          </a:xfrm>
          <a:prstGeom prst="rect">
            <a:avLst/>
          </a:prstGeom>
        </p:spPr>
        <p:txBody>
          <a:bodyPr wrap="square">
            <a:spAutoFit/>
          </a:bodyPr>
          <a:lstStyle/>
          <a:p>
            <a:pPr algn="just"/>
            <a:r>
              <a:rPr lang="ru-RU" sz="1600" b="1" i="1" dirty="0">
                <a:solidFill>
                  <a:schemeClr val="accent3"/>
                </a:solidFill>
              </a:rPr>
              <a:t>• Пакеты  всегда  доступны,  поэтому  у  них  нет  модификаторов  доступа  (можно  сказать, что  все  они  </a:t>
            </a:r>
            <a:r>
              <a:rPr lang="ru-RU" sz="1600" b="1" i="1" dirty="0" err="1">
                <a:solidFill>
                  <a:schemeClr val="accent3"/>
                </a:solidFill>
              </a:rPr>
              <a:t>public</a:t>
            </a:r>
            <a:r>
              <a:rPr lang="ru-RU" sz="1600" b="1" i="1" dirty="0">
                <a:solidFill>
                  <a:schemeClr val="accent3"/>
                </a:solidFill>
              </a:rPr>
              <a:t>,  то  есть,  любой  существующий  в  системе  пакет  может  быть</a:t>
            </a:r>
            <a:r>
              <a:rPr lang="en-US" sz="1600" b="1" i="1" dirty="0">
                <a:solidFill>
                  <a:schemeClr val="accent3"/>
                </a:solidFill>
              </a:rPr>
              <a:t> </a:t>
            </a:r>
            <a:r>
              <a:rPr lang="ru-RU" sz="1600" b="1" i="1" dirty="0">
                <a:solidFill>
                  <a:schemeClr val="accent3"/>
                </a:solidFill>
              </a:rPr>
              <a:t>использован из любой точки программы).</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 Типы  (классы  и  интерфейсы)  верхнего  уровня  объявления.  При  их  объявлении  есть</a:t>
            </a:r>
            <a:r>
              <a:rPr lang="en-US" sz="1600" b="1" i="1" dirty="0">
                <a:solidFill>
                  <a:schemeClr val="accent3"/>
                </a:solidFill>
              </a:rPr>
              <a:t> </a:t>
            </a:r>
            <a:r>
              <a:rPr lang="ru-RU" sz="1600" b="1" i="1" dirty="0">
                <a:solidFill>
                  <a:schemeClr val="accent3"/>
                </a:solidFill>
              </a:rPr>
              <a:t>всего две возможности: указать модификатор </a:t>
            </a:r>
            <a:r>
              <a:rPr lang="ru-RU" sz="1600" b="1" i="1" dirty="0" err="1">
                <a:solidFill>
                  <a:schemeClr val="accent3"/>
                </a:solidFill>
              </a:rPr>
              <a:t>public</a:t>
            </a:r>
            <a:r>
              <a:rPr lang="ru-RU" sz="1600" b="1" i="1" dirty="0">
                <a:solidFill>
                  <a:schemeClr val="accent3"/>
                </a:solidFill>
              </a:rPr>
              <a:t> или не указывать его. Если доступ</a:t>
            </a:r>
            <a:r>
              <a:rPr lang="en-US" sz="1600" b="1" i="1" dirty="0">
                <a:solidFill>
                  <a:schemeClr val="accent3"/>
                </a:solidFill>
              </a:rPr>
              <a:t> </a:t>
            </a:r>
            <a:r>
              <a:rPr lang="ru-RU" sz="1600" b="1" i="1" dirty="0">
                <a:solidFill>
                  <a:schemeClr val="accent3"/>
                </a:solidFill>
              </a:rPr>
              <a:t>к типу является </a:t>
            </a:r>
            <a:r>
              <a:rPr lang="ru-RU" sz="1600" b="1" i="1" dirty="0" err="1">
                <a:solidFill>
                  <a:schemeClr val="accent3"/>
                </a:solidFill>
              </a:rPr>
              <a:t>public</a:t>
            </a:r>
            <a:r>
              <a:rPr lang="ru-RU" sz="1600" b="1" i="1" dirty="0">
                <a:solidFill>
                  <a:schemeClr val="accent3"/>
                </a:solidFill>
              </a:rPr>
              <a:t>, то это означает, что он доступен из любой точки кода. Если же</a:t>
            </a:r>
            <a:r>
              <a:rPr lang="en-US" sz="1600" b="1" i="1" dirty="0">
                <a:solidFill>
                  <a:schemeClr val="accent3"/>
                </a:solidFill>
              </a:rPr>
              <a:t> </a:t>
            </a:r>
            <a:r>
              <a:rPr lang="ru-RU" sz="1600" b="1" i="1" dirty="0">
                <a:solidFill>
                  <a:schemeClr val="accent3"/>
                </a:solidFill>
              </a:rPr>
              <a:t>он  не  </a:t>
            </a:r>
            <a:r>
              <a:rPr lang="ru-RU" sz="1600" b="1" i="1" dirty="0" err="1">
                <a:solidFill>
                  <a:schemeClr val="accent3"/>
                </a:solidFill>
              </a:rPr>
              <a:t>public</a:t>
            </a:r>
            <a:r>
              <a:rPr lang="ru-RU" sz="1600" b="1" i="1" dirty="0">
                <a:solidFill>
                  <a:schemeClr val="accent3"/>
                </a:solidFill>
              </a:rPr>
              <a:t>,  то  уровень  доступа  назначается  по  умолчанию:  тип  доступен  только  внутри</a:t>
            </a:r>
            <a:r>
              <a:rPr lang="en-US" sz="1600" b="1" i="1" dirty="0">
                <a:solidFill>
                  <a:schemeClr val="accent3"/>
                </a:solidFill>
              </a:rPr>
              <a:t> </a:t>
            </a:r>
            <a:r>
              <a:rPr lang="ru-RU" sz="1600" b="1" i="1" dirty="0">
                <a:solidFill>
                  <a:schemeClr val="accent3"/>
                </a:solidFill>
              </a:rPr>
              <a:t>того пакета, где он объявлен.</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 Массив  имеет  тот  же  уровень  доступа,  что  и  тип,  на  основе  которого  он  объявлен</a:t>
            </a:r>
            <a:r>
              <a:rPr lang="en-US" sz="1600" b="1" i="1" dirty="0">
                <a:solidFill>
                  <a:schemeClr val="accent3"/>
                </a:solidFill>
              </a:rPr>
              <a:t> </a:t>
            </a:r>
            <a:r>
              <a:rPr lang="ru-RU" sz="1600" b="1" i="1" dirty="0">
                <a:solidFill>
                  <a:schemeClr val="accent3"/>
                </a:solidFill>
              </a:rPr>
              <a:t>(естественно, все примитивные типы являются полностью доступными).</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 Элементы  и  конструкторы  объектных  типов.  Обладают всеми  4  возможными  значениями</a:t>
            </a:r>
            <a:r>
              <a:rPr lang="en-US" sz="1600" b="1" i="1" dirty="0">
                <a:solidFill>
                  <a:schemeClr val="accent3"/>
                </a:solidFill>
              </a:rPr>
              <a:t> </a:t>
            </a:r>
            <a:r>
              <a:rPr lang="ru-RU" sz="1600" b="1" i="1" dirty="0">
                <a:solidFill>
                  <a:schemeClr val="accent3"/>
                </a:solidFill>
              </a:rPr>
              <a:t>уровня доступа. Все элементы интерфейсов являются </a:t>
            </a:r>
            <a:r>
              <a:rPr lang="ru-RU" sz="1600" b="1" i="1" dirty="0" err="1">
                <a:solidFill>
                  <a:schemeClr val="accent3"/>
                </a:solidFill>
              </a:rPr>
              <a:t>public</a:t>
            </a:r>
            <a:r>
              <a:rPr lang="ru-RU" sz="1600" b="1" i="1" dirty="0">
                <a:solidFill>
                  <a:schemeClr val="accent3"/>
                </a:solidFill>
              </a:rPr>
              <a:t>.</a:t>
            </a:r>
            <a:endParaRPr lang="uk-UA" sz="1600" b="1" i="1" dirty="0">
              <a:solidFill>
                <a:schemeClr val="accent3"/>
              </a:solidFill>
            </a:endParaRPr>
          </a:p>
        </p:txBody>
      </p:sp>
    </p:spTree>
    <p:extLst>
      <p:ext uri="{BB962C8B-B14F-4D97-AF65-F5344CB8AC3E}">
        <p14:creationId xmlns:p14="http://schemas.microsoft.com/office/powerpoint/2010/main" val="27578160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95536" y="404664"/>
            <a:ext cx="7315201" cy="461665"/>
          </a:xfrm>
          <a:prstGeom prst="rect">
            <a:avLst/>
          </a:prstGeom>
        </p:spPr>
        <p:txBody>
          <a:bodyPr wrap="square">
            <a:spAutoFit/>
          </a:bodyPr>
          <a:lstStyle/>
          <a:p>
            <a:r>
              <a:rPr lang="ru-RU" sz="2400" b="1" i="1" dirty="0">
                <a:solidFill>
                  <a:schemeClr val="accent3"/>
                </a:solidFill>
              </a:rPr>
              <a:t>Спецификатор доступа в суперклассе</a:t>
            </a:r>
          </a:p>
        </p:txBody>
      </p:sp>
      <p:graphicFrame>
        <p:nvGraphicFramePr>
          <p:cNvPr id="4" name="Таблица 3"/>
          <p:cNvGraphicFramePr>
            <a:graphicFrameLocks noGrp="1"/>
          </p:cNvGraphicFramePr>
          <p:nvPr>
            <p:extLst>
              <p:ext uri="{D42A27DB-BD31-4B8C-83A1-F6EECF244321}">
                <p14:modId xmlns:p14="http://schemas.microsoft.com/office/powerpoint/2010/main" val="776937570"/>
              </p:ext>
            </p:extLst>
          </p:nvPr>
        </p:nvGraphicFramePr>
        <p:xfrm>
          <a:off x="323528" y="1556792"/>
          <a:ext cx="8424936" cy="3608752"/>
        </p:xfrm>
        <a:graphic>
          <a:graphicData uri="http://schemas.openxmlformats.org/drawingml/2006/table">
            <a:tbl>
              <a:tblPr firstRow="1" bandRow="1">
                <a:tableStyleId>{F5AB1C69-6EDB-4FF4-983F-18BD219EF322}</a:tableStyleId>
              </a:tblPr>
              <a:tblGrid>
                <a:gridCol w="1355086">
                  <a:extLst>
                    <a:ext uri="{9D8B030D-6E8A-4147-A177-3AD203B41FA5}">
                      <a16:colId xmlns:a16="http://schemas.microsoft.com/office/drawing/2014/main" val="20000"/>
                    </a:ext>
                  </a:extLst>
                </a:gridCol>
                <a:gridCol w="7069850">
                  <a:extLst>
                    <a:ext uri="{9D8B030D-6E8A-4147-A177-3AD203B41FA5}">
                      <a16:colId xmlns:a16="http://schemas.microsoft.com/office/drawing/2014/main" val="20001"/>
                    </a:ext>
                  </a:extLst>
                </a:gridCol>
              </a:tblGrid>
              <a:tr h="4320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a:solidFill>
                            <a:schemeClr val="bg1"/>
                          </a:solidFill>
                        </a:rPr>
                        <a:t>Доступ</a:t>
                      </a:r>
                    </a:p>
                    <a:p>
                      <a:endParaRPr lang="ru-RU" sz="1400" b="1" i="1" dirty="0">
                        <a:solidFill>
                          <a:schemeClr val="tx1"/>
                        </a:solidFill>
                      </a:endParaRPr>
                    </a:p>
                  </a:txBody>
                  <a:tcPr/>
                </a:tc>
                <a:tc>
                  <a:txBody>
                    <a:bodyPr/>
                    <a:lstStyle/>
                    <a:p>
                      <a:endParaRPr lang="ru-RU" sz="1400" b="1" i="1" dirty="0">
                        <a:solidFill>
                          <a:schemeClr val="tx1"/>
                        </a:solidFill>
                      </a:endParaRPr>
                    </a:p>
                  </a:txBody>
                  <a:tcPr/>
                </a:tc>
                <a:extLst>
                  <a:ext uri="{0D108BD9-81ED-4DB2-BD59-A6C34878D82A}">
                    <a16:rowId xmlns:a16="http://schemas.microsoft.com/office/drawing/2014/main" val="10000"/>
                  </a:ext>
                </a:extLst>
              </a:tr>
              <a:tr h="8137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err="1">
                          <a:solidFill>
                            <a:schemeClr val="tx2"/>
                          </a:solidFill>
                        </a:rPr>
                        <a:t>private</a:t>
                      </a:r>
                      <a:endParaRPr lang="ru-RU" sz="1400" b="1" i="1" dirty="0">
                        <a:solidFill>
                          <a:schemeClr val="tx2"/>
                        </a:solidFill>
                      </a:endParaRPr>
                    </a:p>
                    <a:p>
                      <a:endParaRPr lang="ru-RU" sz="1400" b="1" i="1" dirty="0">
                        <a:solidFill>
                          <a:schemeClr val="tx2"/>
                        </a:solidFill>
                      </a:endParaRPr>
                    </a:p>
                  </a:txBody>
                  <a:tcPr/>
                </a:tc>
                <a:tc>
                  <a:txBody>
                    <a:bodyPr/>
                    <a:lstStyle/>
                    <a:p>
                      <a:r>
                        <a:rPr lang="ru-RU" sz="1400" b="1" i="1" dirty="0">
                          <a:solidFill>
                            <a:schemeClr val="tx2"/>
                          </a:solidFill>
                        </a:rPr>
                        <a:t>Доступ к полям и методам со спецификатором  </a:t>
                      </a:r>
                      <a:r>
                        <a:rPr lang="ru-RU" sz="1400" b="1" i="1" dirty="0" err="1">
                          <a:solidFill>
                            <a:schemeClr val="tx2"/>
                          </a:solidFill>
                        </a:rPr>
                        <a:t>private</a:t>
                      </a:r>
                      <a:r>
                        <a:rPr lang="ru-RU" sz="1400" b="1" i="1" dirty="0">
                          <a:solidFill>
                            <a:schemeClr val="tx2"/>
                          </a:solidFill>
                        </a:rPr>
                        <a:t>,  класс  наследник не имеет</a:t>
                      </a:r>
                    </a:p>
                    <a:p>
                      <a:endParaRPr lang="ru-RU" sz="1400" b="1" i="1" dirty="0">
                        <a:solidFill>
                          <a:schemeClr val="tx2"/>
                        </a:solidFill>
                      </a:endParaRPr>
                    </a:p>
                  </a:txBody>
                  <a:tcPr/>
                </a:tc>
                <a:extLst>
                  <a:ext uri="{0D108BD9-81ED-4DB2-BD59-A6C34878D82A}">
                    <a16:rowId xmlns:a16="http://schemas.microsoft.com/office/drawing/2014/main" val="10001"/>
                  </a:ext>
                </a:extLst>
              </a:tr>
              <a:tr h="8137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a:solidFill>
                            <a:schemeClr val="tx2"/>
                          </a:solidFill>
                        </a:rPr>
                        <a:t>protected</a:t>
                      </a:r>
                    </a:p>
                    <a:p>
                      <a:endParaRPr lang="ru-RU" sz="1400" b="1" i="1" dirty="0">
                        <a:solidFill>
                          <a:schemeClr val="tx2"/>
                        </a:solidFill>
                      </a:endParaRPr>
                    </a:p>
                  </a:txBody>
                  <a:tcPr/>
                </a:tc>
                <a:tc>
                  <a:txBody>
                    <a:bodyPr/>
                    <a:lstStyle/>
                    <a:p>
                      <a:r>
                        <a:rPr lang="ru-RU" sz="1400" b="1" i="1" dirty="0">
                          <a:solidFill>
                            <a:schemeClr val="tx2"/>
                          </a:solidFill>
                        </a:rPr>
                        <a:t>Поля и методы  со спецификатором  protected  доступны  только в методах  класса наследника</a:t>
                      </a:r>
                    </a:p>
                  </a:txBody>
                  <a:tcPr/>
                </a:tc>
                <a:extLst>
                  <a:ext uri="{0D108BD9-81ED-4DB2-BD59-A6C34878D82A}">
                    <a16:rowId xmlns:a16="http://schemas.microsoft.com/office/drawing/2014/main" val="10002"/>
                  </a:ext>
                </a:extLst>
              </a:tr>
              <a:tr h="330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err="1">
                          <a:solidFill>
                            <a:schemeClr val="tx2"/>
                          </a:solidFill>
                        </a:rPr>
                        <a:t>public</a:t>
                      </a:r>
                      <a:endParaRPr lang="ru-RU" sz="1400" b="1" i="1" dirty="0">
                        <a:solidFill>
                          <a:schemeClr val="tx2"/>
                        </a:solidFill>
                      </a:endParaRPr>
                    </a:p>
                    <a:p>
                      <a:endParaRPr lang="ru-RU" sz="1400" b="1" i="1" dirty="0">
                        <a:solidFill>
                          <a:schemeClr val="tx2"/>
                        </a:solidFill>
                      </a:endParaRPr>
                    </a:p>
                  </a:txBody>
                  <a:tcPr/>
                </a:tc>
                <a:tc>
                  <a:txBody>
                    <a:bodyPr/>
                    <a:lstStyle/>
                    <a:p>
                      <a:r>
                        <a:rPr lang="ru-RU" sz="1400" b="1" i="1" dirty="0">
                          <a:solidFill>
                            <a:schemeClr val="tx2"/>
                          </a:solidFill>
                        </a:rPr>
                        <a:t>Доступ к полям и методом со спецификатором  </a:t>
                      </a:r>
                      <a:r>
                        <a:rPr lang="ru-RU" sz="1400" b="1" i="1" dirty="0" err="1">
                          <a:solidFill>
                            <a:schemeClr val="tx2"/>
                          </a:solidFill>
                        </a:rPr>
                        <a:t>public</a:t>
                      </a:r>
                      <a:r>
                        <a:rPr lang="ru-RU" sz="1400" b="1" i="1" dirty="0">
                          <a:solidFill>
                            <a:schemeClr val="tx2"/>
                          </a:solidFill>
                        </a:rPr>
                        <a:t>  можно получить  через  объект производного класса</a:t>
                      </a:r>
                    </a:p>
                    <a:p>
                      <a:endParaRPr lang="ru-RU" sz="1400" b="1" i="1" dirty="0">
                        <a:solidFill>
                          <a:schemeClr val="tx2"/>
                        </a:solidFill>
                      </a:endParaRPr>
                    </a:p>
                  </a:txBody>
                  <a:tcPr/>
                </a:tc>
                <a:extLst>
                  <a:ext uri="{0D108BD9-81ED-4DB2-BD59-A6C34878D82A}">
                    <a16:rowId xmlns:a16="http://schemas.microsoft.com/office/drawing/2014/main" val="10003"/>
                  </a:ext>
                </a:extLst>
              </a:tr>
              <a:tr h="330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1" dirty="0">
                          <a:solidFill>
                            <a:schemeClr val="tx1"/>
                          </a:solidFill>
                        </a:rPr>
                        <a:t>package-private</a:t>
                      </a:r>
                      <a:endParaRPr lang="ru-RU" sz="1400" b="1" i="1" dirty="0">
                        <a:solidFill>
                          <a:schemeClr val="tx1"/>
                        </a:solidFill>
                      </a:endParaRPr>
                    </a:p>
                    <a:p>
                      <a:endParaRPr lang="ru-RU" sz="1400" b="1" i="1" dirty="0">
                        <a:solidFill>
                          <a:schemeClr val="tx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a:solidFill>
                            <a:schemeClr val="tx2"/>
                          </a:solidFill>
                        </a:rPr>
                        <a:t>Поля и методы  со спецификатором  </a:t>
                      </a:r>
                      <a:r>
                        <a:rPr lang="en-US" sz="1400" b="1" i="1" dirty="0">
                          <a:solidFill>
                            <a:schemeClr val="tx1"/>
                          </a:solidFill>
                        </a:rPr>
                        <a:t>package-private</a:t>
                      </a:r>
                      <a:endParaRPr lang="ru-RU" sz="1400" b="1" i="1"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i="1" dirty="0">
                          <a:solidFill>
                            <a:schemeClr val="tx2"/>
                          </a:solidFill>
                        </a:rPr>
                        <a:t> доступны  только в</a:t>
                      </a:r>
                      <a:r>
                        <a:rPr lang="en-US" sz="1400" b="1" i="1" baseline="0" dirty="0">
                          <a:solidFill>
                            <a:schemeClr val="tx2"/>
                          </a:solidFill>
                        </a:rPr>
                        <a:t> </a:t>
                      </a:r>
                      <a:r>
                        <a:rPr lang="ru-RU" sz="1400" b="1" i="1" baseline="0" dirty="0">
                          <a:solidFill>
                            <a:schemeClr val="tx2"/>
                          </a:solidFill>
                        </a:rPr>
                        <a:t>пакете</a:t>
                      </a:r>
                      <a:endParaRPr lang="ru-RU" sz="1400" b="1" i="1" dirty="0">
                        <a:solidFill>
                          <a:schemeClr val="tx2"/>
                        </a:solidFill>
                      </a:endParaRPr>
                    </a:p>
                    <a:p>
                      <a:endParaRPr lang="ru-RU" sz="1400" b="1" i="1" dirty="0">
                        <a:solidFill>
                          <a:schemeClr val="tx2"/>
                        </a:solidFil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43816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31640" y="980728"/>
            <a:ext cx="6624736" cy="5472608"/>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 name="Rounded Rectangle 2"/>
          <p:cNvSpPr/>
          <p:nvPr/>
        </p:nvSpPr>
        <p:spPr>
          <a:xfrm>
            <a:off x="1561064" y="1700808"/>
            <a:ext cx="5032176" cy="4328864"/>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rtlCol="0" anchor="ctr"/>
          <a:lstStyle/>
          <a:p>
            <a:pPr algn="ctr"/>
            <a:endParaRPr lang="ru-RU">
              <a:solidFill>
                <a:schemeClr val="bg1"/>
              </a:solidFill>
            </a:endParaRPr>
          </a:p>
        </p:txBody>
      </p:sp>
      <p:sp>
        <p:nvSpPr>
          <p:cNvPr id="4" name="Rounded Rectangle 3"/>
          <p:cNvSpPr/>
          <p:nvPr/>
        </p:nvSpPr>
        <p:spPr>
          <a:xfrm>
            <a:off x="1907704" y="2791058"/>
            <a:ext cx="3439616" cy="246504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rtlCol="0" anchor="ctr"/>
          <a:lstStyle/>
          <a:p>
            <a:pPr algn="ctr"/>
            <a:endParaRPr lang="ru-RU" dirty="0"/>
          </a:p>
        </p:txBody>
      </p:sp>
      <p:sp>
        <p:nvSpPr>
          <p:cNvPr id="5" name="Rectangle 4"/>
          <p:cNvSpPr/>
          <p:nvPr/>
        </p:nvSpPr>
        <p:spPr>
          <a:xfrm>
            <a:off x="3999236" y="3063930"/>
            <a:ext cx="1103187" cy="369332"/>
          </a:xfrm>
          <a:prstGeom prst="rect">
            <a:avLst/>
          </a:prstGeom>
        </p:spPr>
        <p:txBody>
          <a:bodyPr wrap="none">
            <a:spAutoFit/>
          </a:bodyPr>
          <a:lstStyle/>
          <a:p>
            <a:r>
              <a:rPr lang="en-US" b="1" i="1" dirty="0">
                <a:solidFill>
                  <a:schemeClr val="bg1"/>
                </a:solidFill>
              </a:rPr>
              <a:t>private</a:t>
            </a:r>
          </a:p>
        </p:txBody>
      </p:sp>
      <p:sp>
        <p:nvSpPr>
          <p:cNvPr id="6" name="Rectangle 5"/>
          <p:cNvSpPr/>
          <p:nvPr/>
        </p:nvSpPr>
        <p:spPr>
          <a:xfrm>
            <a:off x="2123728" y="3012498"/>
            <a:ext cx="1356462" cy="369332"/>
          </a:xfrm>
          <a:prstGeom prst="rect">
            <a:avLst/>
          </a:prstGeom>
        </p:spPr>
        <p:txBody>
          <a:bodyPr wrap="none">
            <a:spAutoFit/>
          </a:bodyPr>
          <a:lstStyle/>
          <a:p>
            <a:r>
              <a:rPr lang="en-US" b="1" i="1" dirty="0">
                <a:solidFill>
                  <a:schemeClr val="bg1"/>
                </a:solidFill>
              </a:rPr>
              <a:t>Class A {</a:t>
            </a:r>
          </a:p>
        </p:txBody>
      </p:sp>
      <p:sp>
        <p:nvSpPr>
          <p:cNvPr id="7" name="Rectangle 6"/>
          <p:cNvSpPr/>
          <p:nvPr/>
        </p:nvSpPr>
        <p:spPr>
          <a:xfrm>
            <a:off x="4588000" y="4653136"/>
            <a:ext cx="348172" cy="369332"/>
          </a:xfrm>
          <a:prstGeom prst="rect">
            <a:avLst/>
          </a:prstGeom>
        </p:spPr>
        <p:txBody>
          <a:bodyPr wrap="none">
            <a:spAutoFit/>
          </a:bodyPr>
          <a:lstStyle/>
          <a:p>
            <a:r>
              <a:rPr lang="en-US" b="1" i="1" dirty="0">
                <a:solidFill>
                  <a:schemeClr val="bg1"/>
                </a:solidFill>
              </a:rPr>
              <a:t>}</a:t>
            </a:r>
          </a:p>
        </p:txBody>
      </p:sp>
      <p:sp>
        <p:nvSpPr>
          <p:cNvPr id="8" name="Rectangle 7"/>
          <p:cNvSpPr/>
          <p:nvPr/>
        </p:nvSpPr>
        <p:spPr>
          <a:xfrm>
            <a:off x="2021240" y="1008343"/>
            <a:ext cx="4572000" cy="646331"/>
          </a:xfrm>
          <a:prstGeom prst="rect">
            <a:avLst/>
          </a:prstGeom>
        </p:spPr>
        <p:txBody>
          <a:bodyPr>
            <a:spAutoFit/>
          </a:bodyPr>
          <a:lstStyle/>
          <a:p>
            <a:r>
              <a:rPr lang="ru-RU" b="1" i="1" dirty="0" err="1">
                <a:solidFill>
                  <a:schemeClr val="bg1"/>
                </a:solidFill>
              </a:rPr>
              <a:t>class</a:t>
            </a:r>
            <a:r>
              <a:rPr lang="ru-RU" b="1" i="1" dirty="0">
                <a:solidFill>
                  <a:schemeClr val="bg1"/>
                </a:solidFill>
              </a:rPr>
              <a:t> A  </a:t>
            </a:r>
            <a:r>
              <a:rPr lang="ru-RU" b="1" i="1" dirty="0" err="1">
                <a:solidFill>
                  <a:schemeClr val="bg1"/>
                </a:solidFill>
              </a:rPr>
              <a:t>extends</a:t>
            </a:r>
            <a:r>
              <a:rPr lang="ru-RU" b="1" i="1" dirty="0">
                <a:solidFill>
                  <a:schemeClr val="bg1"/>
                </a:solidFill>
              </a:rPr>
              <a:t> B </a:t>
            </a:r>
          </a:p>
          <a:p>
            <a:r>
              <a:rPr lang="ru-RU" b="1" i="1" dirty="0">
                <a:solidFill>
                  <a:schemeClr val="bg1"/>
                </a:solidFill>
              </a:rPr>
              <a:t>{ </a:t>
            </a:r>
          </a:p>
        </p:txBody>
      </p:sp>
      <p:sp>
        <p:nvSpPr>
          <p:cNvPr id="9" name="Rectangle 8"/>
          <p:cNvSpPr/>
          <p:nvPr/>
        </p:nvSpPr>
        <p:spPr>
          <a:xfrm>
            <a:off x="7236296" y="5845006"/>
            <a:ext cx="348172" cy="369332"/>
          </a:xfrm>
          <a:prstGeom prst="rect">
            <a:avLst/>
          </a:prstGeom>
        </p:spPr>
        <p:txBody>
          <a:bodyPr wrap="none">
            <a:spAutoFit/>
          </a:bodyPr>
          <a:lstStyle/>
          <a:p>
            <a:r>
              <a:rPr lang="en-US" b="1" i="1" dirty="0">
                <a:solidFill>
                  <a:schemeClr val="bg1"/>
                </a:solidFill>
              </a:rPr>
              <a:t>}</a:t>
            </a:r>
          </a:p>
        </p:txBody>
      </p:sp>
      <p:sp>
        <p:nvSpPr>
          <p:cNvPr id="11" name="Rectangle 10"/>
          <p:cNvSpPr/>
          <p:nvPr/>
        </p:nvSpPr>
        <p:spPr>
          <a:xfrm>
            <a:off x="6295333" y="1265589"/>
            <a:ext cx="1438214" cy="369332"/>
          </a:xfrm>
          <a:prstGeom prst="rect">
            <a:avLst/>
          </a:prstGeom>
        </p:spPr>
        <p:txBody>
          <a:bodyPr wrap="none">
            <a:spAutoFit/>
          </a:bodyPr>
          <a:lstStyle/>
          <a:p>
            <a:r>
              <a:rPr lang="en-US" b="1" i="1" dirty="0">
                <a:solidFill>
                  <a:schemeClr val="bg1"/>
                </a:solidFill>
              </a:rPr>
              <a:t>protected</a:t>
            </a:r>
          </a:p>
        </p:txBody>
      </p:sp>
      <p:sp>
        <p:nvSpPr>
          <p:cNvPr id="12" name="Rectangle 11"/>
          <p:cNvSpPr/>
          <p:nvPr/>
        </p:nvSpPr>
        <p:spPr>
          <a:xfrm>
            <a:off x="4077152" y="2084661"/>
            <a:ext cx="2292615" cy="369332"/>
          </a:xfrm>
          <a:prstGeom prst="rect">
            <a:avLst/>
          </a:prstGeom>
        </p:spPr>
        <p:txBody>
          <a:bodyPr wrap="none">
            <a:spAutoFit/>
          </a:bodyPr>
          <a:lstStyle/>
          <a:p>
            <a:r>
              <a:rPr lang="en-US" b="1" i="1" dirty="0">
                <a:solidFill>
                  <a:schemeClr val="bg1"/>
                </a:solidFill>
              </a:rPr>
              <a:t>package-private</a:t>
            </a:r>
            <a:endParaRPr lang="ru-RU" b="1" i="1" dirty="0">
              <a:solidFill>
                <a:schemeClr val="bg1"/>
              </a:solidFill>
            </a:endParaRPr>
          </a:p>
        </p:txBody>
      </p:sp>
      <p:sp>
        <p:nvSpPr>
          <p:cNvPr id="14" name="Rectangle 13"/>
          <p:cNvSpPr/>
          <p:nvPr/>
        </p:nvSpPr>
        <p:spPr>
          <a:xfrm>
            <a:off x="7658984" y="567003"/>
            <a:ext cx="966931" cy="369332"/>
          </a:xfrm>
          <a:prstGeom prst="rect">
            <a:avLst/>
          </a:prstGeom>
        </p:spPr>
        <p:txBody>
          <a:bodyPr wrap="none">
            <a:spAutoFit/>
          </a:bodyPr>
          <a:lstStyle/>
          <a:p>
            <a:r>
              <a:rPr lang="en-US" b="1" i="1" dirty="0">
                <a:solidFill>
                  <a:schemeClr val="accent3"/>
                </a:solidFill>
              </a:rPr>
              <a:t>public</a:t>
            </a:r>
          </a:p>
        </p:txBody>
      </p:sp>
    </p:spTree>
    <p:extLst>
      <p:ext uri="{BB962C8B-B14F-4D97-AF65-F5344CB8AC3E}">
        <p14:creationId xmlns:p14="http://schemas.microsoft.com/office/powerpoint/2010/main" val="34572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386686"/>
            <a:ext cx="3451586" cy="461665"/>
          </a:xfrm>
          <a:prstGeom prst="rect">
            <a:avLst/>
          </a:prstGeom>
        </p:spPr>
        <p:txBody>
          <a:bodyPr wrap="none">
            <a:spAutoFit/>
          </a:bodyPr>
          <a:lstStyle/>
          <a:p>
            <a:r>
              <a:rPr lang="ru-RU" sz="2400" b="1" i="1" dirty="0">
                <a:solidFill>
                  <a:schemeClr val="accent3"/>
                </a:solidFill>
              </a:rPr>
              <a:t>Классы и объекты</a:t>
            </a:r>
          </a:p>
        </p:txBody>
      </p:sp>
      <p:sp>
        <p:nvSpPr>
          <p:cNvPr id="3" name="Прямоугольник 2"/>
          <p:cNvSpPr/>
          <p:nvPr/>
        </p:nvSpPr>
        <p:spPr>
          <a:xfrm>
            <a:off x="460590" y="2348880"/>
            <a:ext cx="8208912" cy="1446550"/>
          </a:xfrm>
          <a:prstGeom prst="rect">
            <a:avLst/>
          </a:prstGeom>
        </p:spPr>
        <p:txBody>
          <a:bodyPr wrap="square">
            <a:spAutoFit/>
          </a:bodyPr>
          <a:lstStyle/>
          <a:p>
            <a:pPr algn="just"/>
            <a:r>
              <a:rPr lang="ru-RU" b="1" i="1" dirty="0">
                <a:solidFill>
                  <a:schemeClr val="accent4"/>
                </a:solidFill>
              </a:rPr>
              <a:t>Объект</a:t>
            </a:r>
            <a:r>
              <a:rPr lang="ru-RU" sz="2400" dirty="0"/>
              <a:t> </a:t>
            </a:r>
            <a:r>
              <a:rPr lang="ru-RU" sz="1600" b="1" i="1" dirty="0">
                <a:solidFill>
                  <a:schemeClr val="accent3"/>
                </a:solidFill>
              </a:rPr>
              <a:t>– это структурированная переменная, содержащая всю информацию о некотором физическом предмете или реализуемом в программе понятии. </a:t>
            </a:r>
          </a:p>
          <a:p>
            <a:pPr algn="just"/>
            <a:r>
              <a:rPr lang="ru-RU" sz="1600" b="1" i="1" dirty="0">
                <a:solidFill>
                  <a:schemeClr val="accent3"/>
                </a:solidFill>
              </a:rPr>
              <a:t>Фактически объект – это переменная, тип данных которой задается соответствующим классом. </a:t>
            </a:r>
          </a:p>
        </p:txBody>
      </p:sp>
      <p:sp>
        <p:nvSpPr>
          <p:cNvPr id="4" name="Прямоугольник 3"/>
          <p:cNvSpPr/>
          <p:nvPr/>
        </p:nvSpPr>
        <p:spPr>
          <a:xfrm>
            <a:off x="460590" y="1506863"/>
            <a:ext cx="8064896" cy="615553"/>
          </a:xfrm>
          <a:prstGeom prst="rect">
            <a:avLst/>
          </a:prstGeom>
        </p:spPr>
        <p:txBody>
          <a:bodyPr wrap="square">
            <a:spAutoFit/>
          </a:bodyPr>
          <a:lstStyle/>
          <a:p>
            <a:pPr algn="just"/>
            <a:r>
              <a:rPr lang="ru-RU" b="1" i="1" dirty="0">
                <a:solidFill>
                  <a:schemeClr val="accent4"/>
                </a:solidFill>
              </a:rPr>
              <a:t>Класс </a:t>
            </a:r>
            <a:r>
              <a:rPr lang="ru-RU" sz="1600" b="1" i="1" dirty="0">
                <a:solidFill>
                  <a:schemeClr val="accent3"/>
                </a:solidFill>
              </a:rPr>
              <a:t>– это описание таких объектов и действий, которые можно с ними выполнять. Фактически класс  –  это тип данных. </a:t>
            </a:r>
          </a:p>
        </p:txBody>
      </p:sp>
    </p:spTree>
    <p:extLst>
      <p:ext uri="{BB962C8B-B14F-4D97-AF65-F5344CB8AC3E}">
        <p14:creationId xmlns:p14="http://schemas.microsoft.com/office/powerpoint/2010/main" val="520076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1760" y="476672"/>
            <a:ext cx="5328592" cy="6001643"/>
          </a:xfrm>
          <a:prstGeom prst="rect">
            <a:avLst/>
          </a:prstGeom>
        </p:spPr>
        <p:txBody>
          <a:bodyPr wrap="square">
            <a:spAutoFit/>
          </a:bodyPr>
          <a:lstStyle/>
          <a:p>
            <a:r>
              <a:rPr lang="en-US" sz="1200" b="1" i="1" dirty="0">
                <a:solidFill>
                  <a:schemeClr val="accent3"/>
                </a:solidFill>
              </a:rPr>
              <a:t>class Test {</a:t>
            </a:r>
          </a:p>
          <a:p>
            <a:r>
              <a:rPr lang="en-US" sz="1200" b="1" i="1" dirty="0">
                <a:solidFill>
                  <a:schemeClr val="accent3"/>
                </a:solidFill>
              </a:rPr>
              <a:t>  </a:t>
            </a:r>
            <a:r>
              <a:rPr lang="en-US" sz="1200" b="1" i="1" dirty="0" err="1">
                <a:solidFill>
                  <a:schemeClr val="accent3"/>
                </a:solidFill>
              </a:rPr>
              <a:t>int</a:t>
            </a:r>
            <a:r>
              <a:rPr lang="en-US" sz="1200" b="1" i="1" dirty="0">
                <a:solidFill>
                  <a:schemeClr val="accent3"/>
                </a:solidFill>
              </a:rPr>
              <a:t> a; // default access</a:t>
            </a:r>
          </a:p>
          <a:p>
            <a:r>
              <a:rPr lang="en-US" sz="1200" b="1" i="1" dirty="0">
                <a:solidFill>
                  <a:schemeClr val="accent3"/>
                </a:solidFill>
              </a:rPr>
              <a:t>  public </a:t>
            </a:r>
            <a:r>
              <a:rPr lang="en-US" sz="1200" b="1" i="1" dirty="0" err="1">
                <a:solidFill>
                  <a:schemeClr val="accent3"/>
                </a:solidFill>
              </a:rPr>
              <a:t>int</a:t>
            </a:r>
            <a:r>
              <a:rPr lang="en-US" sz="1200" b="1" i="1" dirty="0">
                <a:solidFill>
                  <a:schemeClr val="accent3"/>
                </a:solidFill>
              </a:rPr>
              <a:t> b; // public access</a:t>
            </a:r>
          </a:p>
          <a:p>
            <a:r>
              <a:rPr lang="en-US" sz="1200" b="1" i="1" dirty="0">
                <a:solidFill>
                  <a:schemeClr val="accent3"/>
                </a:solidFill>
              </a:rPr>
              <a:t>  private </a:t>
            </a:r>
            <a:r>
              <a:rPr lang="en-US" sz="1200" b="1" i="1" dirty="0" err="1">
                <a:solidFill>
                  <a:schemeClr val="accent3"/>
                </a:solidFill>
              </a:rPr>
              <a:t>int</a:t>
            </a:r>
            <a:r>
              <a:rPr lang="en-US" sz="1200" b="1" i="1" dirty="0">
                <a:solidFill>
                  <a:schemeClr val="accent3"/>
                </a:solidFill>
              </a:rPr>
              <a:t> c; // private access</a:t>
            </a:r>
          </a:p>
          <a:p>
            <a:endParaRPr lang="en-US" sz="1200" b="1" i="1" dirty="0">
              <a:solidFill>
                <a:schemeClr val="accent3"/>
              </a:solidFill>
            </a:endParaRPr>
          </a:p>
          <a:p>
            <a:r>
              <a:rPr lang="en-US" sz="1200" b="1" i="1" dirty="0">
                <a:solidFill>
                  <a:schemeClr val="accent3"/>
                </a:solidFill>
              </a:rPr>
              <a:t>  // methods to access c</a:t>
            </a:r>
          </a:p>
          <a:p>
            <a:r>
              <a:rPr lang="en-US" sz="1200" b="1" i="1" dirty="0">
                <a:solidFill>
                  <a:schemeClr val="accent3"/>
                </a:solidFill>
              </a:rPr>
              <a:t>  </a:t>
            </a:r>
            <a:r>
              <a:rPr lang="en-US" sz="1200" b="1" i="1" dirty="0">
                <a:solidFill>
                  <a:schemeClr val="accent4"/>
                </a:solidFill>
              </a:rPr>
              <a:t>void </a:t>
            </a:r>
            <a:r>
              <a:rPr lang="en-US" sz="1200" b="1" i="1" dirty="0" err="1">
                <a:solidFill>
                  <a:schemeClr val="accent4"/>
                </a:solidFill>
              </a:rPr>
              <a:t>setc</a:t>
            </a:r>
            <a:r>
              <a:rPr lang="en-US" sz="1200" b="1" i="1" dirty="0">
                <a:solidFill>
                  <a:schemeClr val="accent4"/>
                </a:solidFill>
              </a:rPr>
              <a:t>(</a:t>
            </a:r>
            <a:r>
              <a:rPr lang="en-US" sz="1200" b="1" i="1" dirty="0" err="1">
                <a:solidFill>
                  <a:schemeClr val="accent4"/>
                </a:solidFill>
              </a:rPr>
              <a:t>int</a:t>
            </a:r>
            <a:r>
              <a:rPr lang="en-US" sz="1200" b="1" i="1" dirty="0">
                <a:solidFill>
                  <a:schemeClr val="accent4"/>
                </a:solidFill>
              </a:rPr>
              <a:t> </a:t>
            </a:r>
            <a:r>
              <a:rPr lang="en-US" sz="1200" b="1" i="1" dirty="0" err="1">
                <a:solidFill>
                  <a:schemeClr val="accent4"/>
                </a:solidFill>
              </a:rPr>
              <a:t>i</a:t>
            </a:r>
            <a:r>
              <a:rPr lang="en-US" sz="1200" b="1" i="1" dirty="0">
                <a:solidFill>
                  <a:schemeClr val="accent4"/>
                </a:solidFill>
              </a:rPr>
              <a:t>) { // set c's value</a:t>
            </a:r>
          </a:p>
          <a:p>
            <a:r>
              <a:rPr lang="en-US" sz="1200" b="1" i="1" dirty="0">
                <a:solidFill>
                  <a:schemeClr val="accent4"/>
                </a:solidFill>
              </a:rPr>
              <a:t>    c = </a:t>
            </a:r>
            <a:r>
              <a:rPr lang="en-US" sz="1200" b="1" i="1" dirty="0" err="1">
                <a:solidFill>
                  <a:schemeClr val="accent4"/>
                </a:solidFill>
              </a:rPr>
              <a:t>i</a:t>
            </a:r>
            <a:r>
              <a:rPr lang="en-US" sz="1200" b="1" i="1" dirty="0">
                <a:solidFill>
                  <a:schemeClr val="accent4"/>
                </a:solidFill>
              </a:rPr>
              <a:t>;</a:t>
            </a:r>
          </a:p>
          <a:p>
            <a:r>
              <a:rPr lang="en-US" sz="1200" b="1" i="1" dirty="0">
                <a:solidFill>
                  <a:schemeClr val="accent4"/>
                </a:solidFill>
              </a:rPr>
              <a:t>  }</a:t>
            </a:r>
          </a:p>
          <a:p>
            <a:r>
              <a:rPr lang="en-US" sz="1200" b="1" i="1" dirty="0">
                <a:solidFill>
                  <a:schemeClr val="accent4"/>
                </a:solidFill>
              </a:rPr>
              <a:t>  </a:t>
            </a:r>
            <a:r>
              <a:rPr lang="en-US" sz="1200" b="1" i="1" dirty="0" err="1">
                <a:solidFill>
                  <a:schemeClr val="accent4"/>
                </a:solidFill>
              </a:rPr>
              <a:t>int</a:t>
            </a:r>
            <a:r>
              <a:rPr lang="en-US" sz="1200" b="1" i="1" dirty="0">
                <a:solidFill>
                  <a:schemeClr val="accent4"/>
                </a:solidFill>
              </a:rPr>
              <a:t> </a:t>
            </a:r>
            <a:r>
              <a:rPr lang="en-US" sz="1200" b="1" i="1" dirty="0" err="1">
                <a:solidFill>
                  <a:schemeClr val="accent4"/>
                </a:solidFill>
              </a:rPr>
              <a:t>getc</a:t>
            </a:r>
            <a:r>
              <a:rPr lang="en-US" sz="1200" b="1" i="1" dirty="0">
                <a:solidFill>
                  <a:schemeClr val="accent4"/>
                </a:solidFill>
              </a:rPr>
              <a:t>() { // get c's value</a:t>
            </a:r>
          </a:p>
          <a:p>
            <a:r>
              <a:rPr lang="en-US" sz="1200" b="1" i="1" dirty="0">
                <a:solidFill>
                  <a:schemeClr val="accent4"/>
                </a:solidFill>
              </a:rPr>
              <a:t>    return c;</a:t>
            </a:r>
          </a:p>
          <a:p>
            <a:r>
              <a:rPr lang="en-US" sz="1200" b="1" i="1" dirty="0">
                <a:solidFill>
                  <a:schemeClr val="accent4"/>
                </a:solidFill>
              </a:rPr>
              <a:t>  }</a:t>
            </a:r>
          </a:p>
          <a:p>
            <a:r>
              <a:rPr lang="en-US" sz="1200" b="1" i="1" dirty="0">
                <a:solidFill>
                  <a:schemeClr val="accent3"/>
                </a:solidFill>
              </a:rPr>
              <a:t>}</a:t>
            </a:r>
          </a:p>
          <a:p>
            <a:r>
              <a:rPr lang="en-US" sz="1200" b="1" i="1" dirty="0">
                <a:solidFill>
                  <a:schemeClr val="accent3"/>
                </a:solidFill>
              </a:rPr>
              <a:t>  </a:t>
            </a:r>
          </a:p>
          <a:p>
            <a:r>
              <a:rPr lang="en-US" sz="1200" b="1" i="1" dirty="0">
                <a:solidFill>
                  <a:schemeClr val="accent3"/>
                </a:solidFill>
              </a:rPr>
              <a:t>class </a:t>
            </a:r>
            <a:r>
              <a:rPr lang="en-US" sz="1200" b="1" i="1" dirty="0" err="1">
                <a:solidFill>
                  <a:schemeClr val="accent3"/>
                </a:solidFill>
              </a:rPr>
              <a:t>AccessTest</a:t>
            </a:r>
            <a:r>
              <a:rPr lang="en-US" sz="1200" b="1" i="1" dirty="0">
                <a:solidFill>
                  <a:schemeClr val="accent3"/>
                </a:solidFill>
              </a:rPr>
              <a:t> {</a:t>
            </a:r>
          </a:p>
          <a:p>
            <a:r>
              <a:rPr lang="en-US" sz="1200" b="1" i="1" dirty="0">
                <a:solidFill>
                  <a:schemeClr val="accent3"/>
                </a:solidFill>
              </a:rPr>
              <a:t>  public static void main(String </a:t>
            </a:r>
            <a:r>
              <a:rPr lang="en-US" sz="1200" b="1" i="1" dirty="0" err="1">
                <a:solidFill>
                  <a:schemeClr val="accent3"/>
                </a:solidFill>
              </a:rPr>
              <a:t>args</a:t>
            </a:r>
            <a:r>
              <a:rPr lang="en-US" sz="1200" b="1" i="1" dirty="0">
                <a:solidFill>
                  <a:schemeClr val="accent3"/>
                </a:solidFill>
              </a:rPr>
              <a:t>[]) {</a:t>
            </a:r>
          </a:p>
          <a:p>
            <a:r>
              <a:rPr lang="en-US" sz="1200" b="1" i="1" dirty="0">
                <a:solidFill>
                  <a:schemeClr val="accent3"/>
                </a:solidFill>
              </a:rPr>
              <a:t>    Test </a:t>
            </a:r>
            <a:r>
              <a:rPr lang="en-US" sz="1200" b="1" i="1" dirty="0" err="1">
                <a:solidFill>
                  <a:schemeClr val="accent3"/>
                </a:solidFill>
              </a:rPr>
              <a:t>ob</a:t>
            </a:r>
            <a:r>
              <a:rPr lang="en-US" sz="1200" b="1" i="1" dirty="0">
                <a:solidFill>
                  <a:schemeClr val="accent3"/>
                </a:solidFill>
              </a:rPr>
              <a:t> = new Test();</a:t>
            </a:r>
          </a:p>
          <a:p>
            <a:endParaRPr lang="en-US" sz="1200" b="1" i="1" dirty="0">
              <a:solidFill>
                <a:schemeClr val="accent3"/>
              </a:solidFill>
            </a:endParaRPr>
          </a:p>
          <a:p>
            <a:r>
              <a:rPr lang="en-US" sz="1200" b="1" i="1" dirty="0">
                <a:solidFill>
                  <a:schemeClr val="accent3"/>
                </a:solidFill>
              </a:rPr>
              <a:t>    // These are OK, a and b may be accessed directly</a:t>
            </a:r>
          </a:p>
          <a:p>
            <a:r>
              <a:rPr lang="en-US" sz="1200" b="1" i="1" dirty="0">
                <a:solidFill>
                  <a:schemeClr val="accent4"/>
                </a:solidFill>
              </a:rPr>
              <a:t>    </a:t>
            </a:r>
            <a:r>
              <a:rPr lang="en-US" sz="1200" b="1" i="1" dirty="0" err="1">
                <a:solidFill>
                  <a:schemeClr val="accent4"/>
                </a:solidFill>
              </a:rPr>
              <a:t>ob.a</a:t>
            </a:r>
            <a:r>
              <a:rPr lang="en-US" sz="1200" b="1" i="1" dirty="0">
                <a:solidFill>
                  <a:schemeClr val="accent4"/>
                </a:solidFill>
              </a:rPr>
              <a:t> = 10;</a:t>
            </a:r>
          </a:p>
          <a:p>
            <a:r>
              <a:rPr lang="en-US" sz="1200" b="1" i="1" dirty="0">
                <a:solidFill>
                  <a:schemeClr val="accent4"/>
                </a:solidFill>
              </a:rPr>
              <a:t>    </a:t>
            </a:r>
            <a:r>
              <a:rPr lang="en-US" sz="1200" b="1" i="1" dirty="0" err="1">
                <a:solidFill>
                  <a:schemeClr val="accent4"/>
                </a:solidFill>
              </a:rPr>
              <a:t>ob.b</a:t>
            </a:r>
            <a:r>
              <a:rPr lang="en-US" sz="1200" b="1" i="1" dirty="0">
                <a:solidFill>
                  <a:schemeClr val="accent4"/>
                </a:solidFill>
              </a:rPr>
              <a:t> = 20;</a:t>
            </a:r>
          </a:p>
          <a:p>
            <a:endParaRPr lang="en-US" sz="1200" b="1" i="1" dirty="0">
              <a:solidFill>
                <a:schemeClr val="accent3"/>
              </a:solidFill>
            </a:endParaRPr>
          </a:p>
          <a:p>
            <a:r>
              <a:rPr lang="en-US" sz="1200" b="1" i="1" dirty="0">
                <a:solidFill>
                  <a:schemeClr val="accent3"/>
                </a:solidFill>
              </a:rPr>
              <a:t>    // This is not OK and will cause an error</a:t>
            </a:r>
          </a:p>
          <a:p>
            <a:r>
              <a:rPr lang="en-US" sz="1200" b="1" i="1" dirty="0">
                <a:solidFill>
                  <a:schemeClr val="accent4"/>
                </a:solidFill>
              </a:rPr>
              <a:t>//  </a:t>
            </a:r>
            <a:r>
              <a:rPr lang="en-US" sz="1200" b="1" i="1" dirty="0" err="1">
                <a:solidFill>
                  <a:schemeClr val="accent4"/>
                </a:solidFill>
              </a:rPr>
              <a:t>ob.c</a:t>
            </a:r>
            <a:r>
              <a:rPr lang="en-US" sz="1200" b="1" i="1" dirty="0">
                <a:solidFill>
                  <a:schemeClr val="accent4"/>
                </a:solidFill>
              </a:rPr>
              <a:t> = 100; // Error!</a:t>
            </a:r>
          </a:p>
          <a:p>
            <a:endParaRPr lang="en-US" sz="1200" b="1" i="1" dirty="0">
              <a:solidFill>
                <a:schemeClr val="accent3"/>
              </a:solidFill>
            </a:endParaRPr>
          </a:p>
          <a:p>
            <a:r>
              <a:rPr lang="en-US" sz="1200" b="1" i="1" dirty="0">
                <a:solidFill>
                  <a:schemeClr val="accent3"/>
                </a:solidFill>
              </a:rPr>
              <a:t>    // You must access c through its methods</a:t>
            </a:r>
          </a:p>
          <a:p>
            <a:r>
              <a:rPr lang="en-US" sz="1200" b="1" i="1" dirty="0">
                <a:solidFill>
                  <a:schemeClr val="accent4"/>
                </a:solidFill>
              </a:rPr>
              <a:t>    </a:t>
            </a:r>
            <a:r>
              <a:rPr lang="en-US" sz="1200" b="1" i="1" dirty="0" err="1">
                <a:solidFill>
                  <a:schemeClr val="accent4"/>
                </a:solidFill>
              </a:rPr>
              <a:t>ob.setc</a:t>
            </a:r>
            <a:r>
              <a:rPr lang="en-US" sz="1200" b="1" i="1" dirty="0">
                <a:solidFill>
                  <a:schemeClr val="accent4"/>
                </a:solidFill>
              </a:rPr>
              <a:t>(100); // OK</a:t>
            </a:r>
          </a:p>
          <a:p>
            <a:r>
              <a:rPr lang="en-US" sz="1200" b="1" i="1" dirty="0">
                <a:solidFill>
                  <a:schemeClr val="accent3"/>
                </a:solidFill>
              </a:rPr>
              <a:t>   </a:t>
            </a:r>
          </a:p>
          <a:p>
            <a:r>
              <a:rPr lang="en-US" sz="1200" b="1" i="1" dirty="0">
                <a:solidFill>
                  <a:schemeClr val="accent4"/>
                </a:solidFill>
              </a:rPr>
              <a:t>    </a:t>
            </a:r>
            <a:r>
              <a:rPr lang="en-US" sz="1200" b="1" i="1" dirty="0" err="1">
                <a:solidFill>
                  <a:schemeClr val="accent4"/>
                </a:solidFill>
              </a:rPr>
              <a:t>System.out.println</a:t>
            </a:r>
            <a:r>
              <a:rPr lang="en-US" sz="1200" b="1" i="1" dirty="0">
                <a:solidFill>
                  <a:schemeClr val="accent4"/>
                </a:solidFill>
              </a:rPr>
              <a:t>("a, b, and c: " + </a:t>
            </a:r>
            <a:r>
              <a:rPr lang="en-US" sz="1200" b="1" i="1" dirty="0" err="1">
                <a:solidFill>
                  <a:schemeClr val="accent4"/>
                </a:solidFill>
              </a:rPr>
              <a:t>ob.a</a:t>
            </a:r>
            <a:r>
              <a:rPr lang="en-US" sz="1200" b="1" i="1" dirty="0">
                <a:solidFill>
                  <a:schemeClr val="accent4"/>
                </a:solidFill>
              </a:rPr>
              <a:t> + " " +</a:t>
            </a:r>
          </a:p>
          <a:p>
            <a:r>
              <a:rPr lang="en-US" sz="1200" b="1" i="1" dirty="0">
                <a:solidFill>
                  <a:schemeClr val="accent4"/>
                </a:solidFill>
              </a:rPr>
              <a:t>                       </a:t>
            </a:r>
            <a:r>
              <a:rPr lang="en-US" sz="1200" b="1" i="1" dirty="0" err="1">
                <a:solidFill>
                  <a:schemeClr val="accent4"/>
                </a:solidFill>
              </a:rPr>
              <a:t>ob.b</a:t>
            </a:r>
            <a:r>
              <a:rPr lang="en-US" sz="1200" b="1" i="1" dirty="0">
                <a:solidFill>
                  <a:schemeClr val="accent4"/>
                </a:solidFill>
              </a:rPr>
              <a:t> + " " + </a:t>
            </a:r>
            <a:r>
              <a:rPr lang="en-US" sz="1200" b="1" i="1" dirty="0" err="1">
                <a:solidFill>
                  <a:schemeClr val="accent4"/>
                </a:solidFill>
              </a:rPr>
              <a:t>ob.getc</a:t>
            </a:r>
            <a:r>
              <a:rPr lang="en-US" sz="1200" b="1" i="1" dirty="0">
                <a:solidFill>
                  <a:schemeClr val="accent4"/>
                </a:solidFill>
              </a:rPr>
              <a:t>());</a:t>
            </a:r>
          </a:p>
          <a:p>
            <a:r>
              <a:rPr lang="en-US" sz="1200" b="1" i="1" dirty="0">
                <a:solidFill>
                  <a:schemeClr val="accent3"/>
                </a:solidFill>
              </a:rPr>
              <a:t>  }</a:t>
            </a:r>
          </a:p>
          <a:p>
            <a:r>
              <a:rPr lang="en-US" sz="1200" b="1" i="1" dirty="0">
                <a:solidFill>
                  <a:schemeClr val="accent3"/>
                </a:solidFill>
              </a:rPr>
              <a:t>}</a:t>
            </a:r>
            <a:endParaRPr lang="uk-UA" sz="1200" b="1" i="1" dirty="0">
              <a:solidFill>
                <a:schemeClr val="accent3"/>
              </a:solidFill>
            </a:endParaRPr>
          </a:p>
        </p:txBody>
      </p:sp>
    </p:spTree>
    <p:extLst>
      <p:ext uri="{BB962C8B-B14F-4D97-AF65-F5344CB8AC3E}">
        <p14:creationId xmlns:p14="http://schemas.microsoft.com/office/powerpoint/2010/main" val="1160194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865288"/>
            <a:ext cx="8280920" cy="3108543"/>
          </a:xfrm>
          <a:prstGeom prst="rect">
            <a:avLst/>
          </a:prstGeom>
        </p:spPr>
        <p:txBody>
          <a:bodyPr wrap="square">
            <a:spAutoFit/>
          </a:bodyPr>
          <a:lstStyle/>
          <a:p>
            <a:r>
              <a:rPr lang="ru-RU" b="1" i="1" dirty="0">
                <a:solidFill>
                  <a:schemeClr val="accent4"/>
                </a:solidFill>
              </a:rPr>
              <a:t>Какие модификаторы доступа в </a:t>
            </a:r>
            <a:r>
              <a:rPr lang="ru-RU" b="1" i="1" dirty="0" err="1">
                <a:solidFill>
                  <a:schemeClr val="accent4"/>
                </a:solidFill>
              </a:rPr>
              <a:t>Java</a:t>
            </a:r>
            <a:r>
              <a:rPr lang="ru-RU" b="1" i="1" dirty="0">
                <a:solidFill>
                  <a:schemeClr val="accent4"/>
                </a:solidFill>
              </a:rPr>
              <a:t> вы знаете?</a:t>
            </a:r>
            <a:endParaRPr lang="en-US" b="1" i="1" dirty="0">
              <a:solidFill>
                <a:schemeClr val="accent4"/>
              </a:solidFill>
            </a:endParaRPr>
          </a:p>
          <a:p>
            <a:endParaRPr lang="ru-RU" b="1" dirty="0">
              <a:solidFill>
                <a:srgbClr val="FF0000"/>
              </a:solidFill>
            </a:endParaRPr>
          </a:p>
          <a:p>
            <a:pPr algn="just"/>
            <a:r>
              <a:rPr lang="ru-RU" sz="1600" b="1" i="1" dirty="0" err="1">
                <a:solidFill>
                  <a:schemeClr val="accent3"/>
                </a:solidFill>
              </a:rPr>
              <a:t>Private,protected,public</a:t>
            </a:r>
            <a:r>
              <a:rPr lang="ru-RU" sz="1600" b="1" i="1" dirty="0">
                <a:solidFill>
                  <a:schemeClr val="accent3"/>
                </a:solidFill>
              </a:rPr>
              <a:t>, </a:t>
            </a:r>
            <a:r>
              <a:rPr lang="ru-RU" sz="1600" b="1" i="1" dirty="0" err="1">
                <a:solidFill>
                  <a:schemeClr val="accent3"/>
                </a:solidFill>
              </a:rPr>
              <a:t>package-private</a:t>
            </a:r>
            <a:r>
              <a:rPr lang="ru-RU" sz="1600" b="1" i="1" dirty="0">
                <a:solidFill>
                  <a:schemeClr val="accent3"/>
                </a:solidFill>
              </a:rPr>
              <a:t>.</a:t>
            </a:r>
            <a:endParaRPr lang="en-US" sz="1600" b="1" i="1" dirty="0">
              <a:solidFill>
                <a:schemeClr val="accent3"/>
              </a:solidFill>
            </a:endParaRPr>
          </a:p>
          <a:p>
            <a:pPr algn="just"/>
            <a:endParaRPr lang="ru-RU" sz="1600" b="1" i="1" dirty="0">
              <a:solidFill>
                <a:schemeClr val="accent3"/>
              </a:solidFill>
            </a:endParaRPr>
          </a:p>
          <a:p>
            <a:pPr algn="just"/>
            <a:r>
              <a:rPr lang="ru-RU" sz="1600" b="1" i="1" dirty="0">
                <a:solidFill>
                  <a:schemeClr val="accent3"/>
                </a:solidFill>
              </a:rPr>
              <a:t> При задании доступа к классу его нельзя объявить как </a:t>
            </a:r>
            <a:r>
              <a:rPr lang="ru-RU" sz="1600" b="1" i="1" dirty="0" err="1">
                <a:solidFill>
                  <a:schemeClr val="accent3"/>
                </a:solidFill>
              </a:rPr>
              <a:t>private</a:t>
            </a:r>
            <a:r>
              <a:rPr lang="ru-RU" sz="1600" b="1" i="1" dirty="0">
                <a:solidFill>
                  <a:schemeClr val="accent3"/>
                </a:solidFill>
              </a:rPr>
              <a:t> (</a:t>
            </a:r>
            <a:r>
              <a:rPr lang="ru-RU" sz="1600" b="1" i="1" dirty="0" err="1">
                <a:solidFill>
                  <a:schemeClr val="accent3"/>
                </a:solidFill>
              </a:rPr>
              <a:t>клас</a:t>
            </a:r>
            <a:r>
              <a:rPr lang="ru-RU" sz="1600" b="1" i="1" dirty="0">
                <a:solidFill>
                  <a:schemeClr val="accent3"/>
                </a:solidFill>
              </a:rPr>
              <a:t> может использовать только сам себя) или </a:t>
            </a:r>
            <a:r>
              <a:rPr lang="ru-RU" sz="1600" b="1" i="1" dirty="0" err="1">
                <a:solidFill>
                  <a:schemeClr val="accent3"/>
                </a:solidFill>
              </a:rPr>
              <a:t>protected</a:t>
            </a:r>
            <a:r>
              <a:rPr lang="ru-RU" sz="1600" b="1" i="1" dirty="0">
                <a:solidFill>
                  <a:schemeClr val="accent3"/>
                </a:solidFill>
              </a:rPr>
              <a:t>(исключение внутренние классы). Поэтому при задании доступа к классу можно использовать только </a:t>
            </a:r>
            <a:r>
              <a:rPr lang="ru-RU" sz="1600" b="1" i="1" dirty="0" err="1">
                <a:solidFill>
                  <a:schemeClr val="accent3"/>
                </a:solidFill>
              </a:rPr>
              <a:t>public</a:t>
            </a:r>
            <a:r>
              <a:rPr lang="ru-RU" sz="1600" b="1" i="1" dirty="0">
                <a:solidFill>
                  <a:schemeClr val="accent3"/>
                </a:solidFill>
              </a:rPr>
              <a:t> или </a:t>
            </a:r>
            <a:r>
              <a:rPr lang="ru-RU" sz="1600" b="1" i="1" dirty="0" err="1">
                <a:solidFill>
                  <a:schemeClr val="accent3"/>
                </a:solidFill>
              </a:rPr>
              <a:t>package-private</a:t>
            </a:r>
            <a:r>
              <a:rPr lang="ru-RU" sz="1600" b="1" i="1" dirty="0">
                <a:solidFill>
                  <a:schemeClr val="accent3"/>
                </a:solidFill>
              </a:rPr>
              <a:t>.</a:t>
            </a:r>
          </a:p>
          <a:p>
            <a:pPr algn="just"/>
            <a:r>
              <a:rPr lang="ru-RU" sz="1600" b="1" i="1" dirty="0">
                <a:solidFill>
                  <a:schemeClr val="accent3"/>
                </a:solidFill>
              </a:rPr>
              <a:t>В каждом компилируемом модуле(*.</a:t>
            </a:r>
            <a:r>
              <a:rPr lang="ru-RU" sz="1600" b="1" i="1" dirty="0" err="1">
                <a:solidFill>
                  <a:schemeClr val="accent3"/>
                </a:solidFill>
              </a:rPr>
              <a:t>java</a:t>
            </a:r>
            <a:r>
              <a:rPr lang="ru-RU" sz="1600" b="1" i="1" dirty="0">
                <a:solidFill>
                  <a:schemeClr val="accent3"/>
                </a:solidFill>
              </a:rPr>
              <a:t>) может  быть только 1 </a:t>
            </a:r>
            <a:r>
              <a:rPr lang="ru-RU" sz="1600" b="1" i="1" dirty="0" err="1">
                <a:solidFill>
                  <a:schemeClr val="accent3"/>
                </a:solidFill>
              </a:rPr>
              <a:t>public</a:t>
            </a:r>
            <a:r>
              <a:rPr lang="ru-RU" sz="1600" b="1" i="1" dirty="0">
                <a:solidFill>
                  <a:schemeClr val="accent3"/>
                </a:solidFill>
              </a:rPr>
              <a:t> класс (открытый интерфейс наружу) и произвольное число  вспомогательных классов с доступом внутри пакета.</a:t>
            </a:r>
          </a:p>
        </p:txBody>
      </p:sp>
    </p:spTree>
    <p:extLst>
      <p:ext uri="{BB962C8B-B14F-4D97-AF65-F5344CB8AC3E}">
        <p14:creationId xmlns:p14="http://schemas.microsoft.com/office/powerpoint/2010/main" val="3078378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764704"/>
            <a:ext cx="8496944" cy="3539430"/>
          </a:xfrm>
          <a:prstGeom prst="rect">
            <a:avLst/>
          </a:prstGeom>
        </p:spPr>
        <p:txBody>
          <a:bodyPr wrap="square">
            <a:spAutoFit/>
          </a:bodyPr>
          <a:lstStyle/>
          <a:p>
            <a:pPr algn="just"/>
            <a:r>
              <a:rPr lang="ru-RU" sz="1600" b="1" i="1" dirty="0">
                <a:solidFill>
                  <a:schemeClr val="accent4"/>
                </a:solidFill>
              </a:rPr>
              <a:t>Какой из модификаторов более строгий: protected или </a:t>
            </a:r>
            <a:r>
              <a:rPr lang="ru-RU" sz="1600" b="1" i="1" dirty="0" err="1">
                <a:solidFill>
                  <a:schemeClr val="accent4"/>
                </a:solidFill>
              </a:rPr>
              <a:t>package-private</a:t>
            </a:r>
            <a:r>
              <a:rPr lang="ru-RU" sz="1600" b="1" i="1" dirty="0">
                <a:solidFill>
                  <a:schemeClr val="accent4"/>
                </a:solidFill>
              </a:rPr>
              <a:t>?</a:t>
            </a:r>
            <a:endParaRPr lang="en-US" sz="1600" b="1" i="1" dirty="0">
              <a:solidFill>
                <a:schemeClr val="accent4"/>
              </a:solidFill>
            </a:endParaRPr>
          </a:p>
          <a:p>
            <a:pPr algn="just"/>
            <a:endParaRPr lang="ru-RU" sz="1600" b="1" i="1" dirty="0">
              <a:solidFill>
                <a:schemeClr val="accent3"/>
              </a:solidFill>
            </a:endParaRPr>
          </a:p>
          <a:p>
            <a:pPr algn="just"/>
            <a:r>
              <a:rPr lang="ru-RU" sz="1600" b="1" i="1" dirty="0">
                <a:solidFill>
                  <a:schemeClr val="accent3"/>
                </a:solidFill>
              </a:rPr>
              <a:t>Для начала надо разобраться, что такое </a:t>
            </a:r>
            <a:r>
              <a:rPr lang="ru-RU" sz="1600" b="1" i="1" dirty="0" err="1">
                <a:solidFill>
                  <a:schemeClr val="accent3"/>
                </a:solidFill>
              </a:rPr>
              <a:t>package-private</a:t>
            </a:r>
            <a:r>
              <a:rPr lang="ru-RU" sz="1600" b="1" i="1" dirty="0">
                <a:solidFill>
                  <a:schemeClr val="accent3"/>
                </a:solidFill>
              </a:rPr>
              <a:t> модификатор. Он ограничивает видимость до пределов </a:t>
            </a:r>
            <a:r>
              <a:rPr lang="ru-RU" sz="1600" b="1" i="1" dirty="0" err="1">
                <a:solidFill>
                  <a:schemeClr val="accent3"/>
                </a:solidFill>
              </a:rPr>
              <a:t>пэкэджа</a:t>
            </a:r>
            <a:r>
              <a:rPr lang="ru-RU" sz="1600" b="1" i="1" dirty="0">
                <a:solidFill>
                  <a:schemeClr val="accent3"/>
                </a:solidFill>
              </a:rPr>
              <a:t>, в котором лежит класс. И только до него! То есть, если класс лежит в </a:t>
            </a:r>
            <a:r>
              <a:rPr lang="ru-RU" sz="1600" b="1" i="1" dirty="0" err="1">
                <a:solidFill>
                  <a:schemeClr val="accent3"/>
                </a:solidFill>
              </a:rPr>
              <a:t>пэкэдже</a:t>
            </a:r>
            <a:r>
              <a:rPr lang="ru-RU" sz="1600" b="1" i="1" dirty="0">
                <a:solidFill>
                  <a:schemeClr val="accent3"/>
                </a:solidFill>
              </a:rPr>
              <a:t> "</a:t>
            </a:r>
            <a:r>
              <a:rPr lang="ru-RU" sz="1600" b="1" i="1" dirty="0" err="1">
                <a:solidFill>
                  <a:schemeClr val="accent3"/>
                </a:solidFill>
              </a:rPr>
              <a:t>ru.myprog</a:t>
            </a:r>
            <a:r>
              <a:rPr lang="ru-RU" sz="1600" b="1" i="1" dirty="0">
                <a:solidFill>
                  <a:schemeClr val="accent3"/>
                </a:solidFill>
              </a:rPr>
              <a:t>", то из </a:t>
            </a:r>
            <a:r>
              <a:rPr lang="ru-RU" sz="1600" b="1" i="1" dirty="0" err="1">
                <a:solidFill>
                  <a:schemeClr val="accent3"/>
                </a:solidFill>
              </a:rPr>
              <a:t>пэкэджа</a:t>
            </a:r>
            <a:r>
              <a:rPr lang="ru-RU" sz="1600" b="1" i="1" dirty="0">
                <a:solidFill>
                  <a:schemeClr val="accent3"/>
                </a:solidFill>
              </a:rPr>
              <a:t> "</a:t>
            </a:r>
            <a:r>
              <a:rPr lang="ru-RU" sz="1600" b="1" i="1" dirty="0" err="1">
                <a:solidFill>
                  <a:schemeClr val="accent3"/>
                </a:solidFill>
              </a:rPr>
              <a:t>ru.myprog.base</a:t>
            </a:r>
            <a:r>
              <a:rPr lang="ru-RU" sz="1600" b="1" i="1" dirty="0">
                <a:solidFill>
                  <a:schemeClr val="accent3"/>
                </a:solidFill>
              </a:rPr>
              <a:t>" он виден не будет(тоже самое для методов).</a:t>
            </a:r>
          </a:p>
          <a:p>
            <a:pPr algn="just"/>
            <a:r>
              <a:rPr lang="ru-RU" sz="1600" b="1" i="1" dirty="0">
                <a:solidFill>
                  <a:schemeClr val="accent3"/>
                </a:solidFill>
              </a:rPr>
              <a:t>Protected модификатор, раскрывает область видимости только для классов-наследников и для классов определенных в том же </a:t>
            </a:r>
            <a:r>
              <a:rPr lang="ru-RU" sz="1600" b="1" i="1" dirty="0" err="1">
                <a:solidFill>
                  <a:schemeClr val="accent3"/>
                </a:solidFill>
              </a:rPr>
              <a:t>пэкэдже</a:t>
            </a:r>
            <a:r>
              <a:rPr lang="ru-RU" sz="1600" b="1" i="1" dirty="0">
                <a:solidFill>
                  <a:schemeClr val="accent3"/>
                </a:solidFill>
              </a:rPr>
              <a:t>. Здесь мы видим отличие от C++, в котором только наследники видят protected.</a:t>
            </a:r>
          </a:p>
          <a:p>
            <a:pPr algn="just"/>
            <a:r>
              <a:rPr lang="ru-RU" sz="1600" b="1" i="1" dirty="0">
                <a:solidFill>
                  <a:schemeClr val="accent3"/>
                </a:solidFill>
              </a:rPr>
              <a:t>Из всего этого следует, что </a:t>
            </a:r>
            <a:r>
              <a:rPr lang="ru-RU" sz="1600" b="1" i="1" dirty="0" err="1">
                <a:solidFill>
                  <a:schemeClr val="accent3"/>
                </a:solidFill>
              </a:rPr>
              <a:t>package-private</a:t>
            </a:r>
            <a:r>
              <a:rPr lang="ru-RU" sz="1600" b="1" i="1" dirty="0">
                <a:solidFill>
                  <a:schemeClr val="accent3"/>
                </a:solidFill>
              </a:rPr>
              <a:t> модификатор более строгий.</a:t>
            </a:r>
          </a:p>
        </p:txBody>
      </p:sp>
    </p:spTree>
    <p:extLst>
      <p:ext uri="{BB962C8B-B14F-4D97-AF65-F5344CB8AC3E}">
        <p14:creationId xmlns:p14="http://schemas.microsoft.com/office/powerpoint/2010/main" val="3558719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67544" y="1268760"/>
            <a:ext cx="8280920" cy="2800767"/>
          </a:xfrm>
          <a:prstGeom prst="rect">
            <a:avLst/>
          </a:prstGeom>
        </p:spPr>
        <p:txBody>
          <a:bodyPr wrap="square">
            <a:spAutoFit/>
          </a:bodyPr>
          <a:lstStyle/>
          <a:p>
            <a:r>
              <a:rPr lang="ru-RU" sz="1600" b="1" i="1" dirty="0">
                <a:solidFill>
                  <a:schemeClr val="accent4"/>
                </a:solidFill>
              </a:rPr>
              <a:t>Если у класса-родителя есть метод, объявленный как </a:t>
            </a:r>
            <a:r>
              <a:rPr lang="ru-RU" sz="1600" b="1" i="1" dirty="0" err="1">
                <a:solidFill>
                  <a:schemeClr val="accent4"/>
                </a:solidFill>
              </a:rPr>
              <a:t>private</a:t>
            </a:r>
            <a:r>
              <a:rPr lang="ru-RU" sz="1600" b="1" i="1" dirty="0">
                <a:solidFill>
                  <a:schemeClr val="accent4"/>
                </a:solidFill>
              </a:rPr>
              <a:t>, может ли наследник расширить его видимость? А если protected? А сузить видимость?</a:t>
            </a:r>
            <a:endParaRPr lang="en-US" sz="1600" b="1" i="1" dirty="0">
              <a:solidFill>
                <a:schemeClr val="accent4"/>
              </a:solidFill>
            </a:endParaRPr>
          </a:p>
          <a:p>
            <a:endParaRPr lang="ru-RU" sz="1600" dirty="0"/>
          </a:p>
          <a:p>
            <a:pPr algn="just"/>
            <a:r>
              <a:rPr lang="ru-RU" sz="1600" b="1" i="1" dirty="0" err="1">
                <a:solidFill>
                  <a:schemeClr val="accent3"/>
                </a:solidFill>
              </a:rPr>
              <a:t>private</a:t>
            </a:r>
            <a:r>
              <a:rPr lang="ru-RU" sz="1600" b="1" i="1" dirty="0">
                <a:solidFill>
                  <a:schemeClr val="accent3"/>
                </a:solidFill>
              </a:rPr>
              <a:t> методы никто, кроме самого класса не видит. Поэтому их наличие/отсутствие никак не отражается на классах-наследниках. Они с легкостью могут объявлять методы с такой же сигнатурой и любыми модификаторами. Но это плохой тон!</a:t>
            </a:r>
          </a:p>
          <a:p>
            <a:pPr algn="just"/>
            <a:r>
              <a:rPr lang="ru-RU" sz="1600" b="1" i="1" dirty="0">
                <a:solidFill>
                  <a:schemeClr val="accent3"/>
                </a:solidFill>
              </a:rPr>
              <a:t>Также </a:t>
            </a:r>
            <a:r>
              <a:rPr lang="ru-RU" sz="1600" b="1" i="1" dirty="0" err="1">
                <a:solidFill>
                  <a:schemeClr val="accent3"/>
                </a:solidFill>
              </a:rPr>
              <a:t>клас</a:t>
            </a:r>
            <a:r>
              <a:rPr lang="ru-RU" sz="1600" b="1" i="1" dirty="0">
                <a:solidFill>
                  <a:schemeClr val="accent3"/>
                </a:solidFill>
              </a:rPr>
              <a:t> наследник может расширить видимость </a:t>
            </a:r>
            <a:r>
              <a:rPr lang="ru-RU" sz="1600" b="1" i="1" dirty="0" err="1">
                <a:solidFill>
                  <a:schemeClr val="accent3"/>
                </a:solidFill>
              </a:rPr>
              <a:t>protected</a:t>
            </a:r>
            <a:r>
              <a:rPr lang="ru-RU" sz="1600" b="1" i="1" dirty="0">
                <a:solidFill>
                  <a:schemeClr val="accent3"/>
                </a:solidFill>
              </a:rPr>
              <a:t>-метода.</a:t>
            </a:r>
          </a:p>
          <a:p>
            <a:pPr algn="just"/>
            <a:r>
              <a:rPr lang="ru-RU" sz="1600" b="1" i="1" dirty="0">
                <a:solidFill>
                  <a:schemeClr val="accent3"/>
                </a:solidFill>
              </a:rPr>
              <a:t>Сузить видимость класс-наследник не может.</a:t>
            </a:r>
          </a:p>
        </p:txBody>
      </p:sp>
    </p:spTree>
    <p:extLst>
      <p:ext uri="{BB962C8B-B14F-4D97-AF65-F5344CB8AC3E}">
        <p14:creationId xmlns:p14="http://schemas.microsoft.com/office/powerpoint/2010/main" val="4239172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83568" y="2564904"/>
            <a:ext cx="8136904" cy="923330"/>
          </a:xfrm>
          <a:prstGeom prst="rect">
            <a:avLst/>
          </a:prstGeom>
        </p:spPr>
        <p:txBody>
          <a:bodyPr wrap="square">
            <a:spAutoFit/>
          </a:bodyPr>
          <a:lstStyle/>
          <a:p>
            <a:r>
              <a:rPr lang="ru-RU" b="1" i="1" dirty="0">
                <a:solidFill>
                  <a:schemeClr val="accent3"/>
                </a:solidFill>
              </a:rPr>
              <a:t>Рассмотри пример  наследования,  реализуем класс  студент  и класс  аспирант , аспирант  отличается  от студента  наличием некой научной работы .</a:t>
            </a:r>
          </a:p>
        </p:txBody>
      </p:sp>
    </p:spTree>
    <p:extLst>
      <p:ext uri="{BB962C8B-B14F-4D97-AF65-F5344CB8AC3E}">
        <p14:creationId xmlns:p14="http://schemas.microsoft.com/office/powerpoint/2010/main" val="1448299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84378" y="476672"/>
            <a:ext cx="8064896" cy="2062103"/>
          </a:xfrm>
          <a:prstGeom prst="rect">
            <a:avLst/>
          </a:prstGeom>
        </p:spPr>
        <p:txBody>
          <a:bodyPr wrap="square">
            <a:spAutoFit/>
          </a:bodyPr>
          <a:lstStyle/>
          <a:p>
            <a:pPr algn="ctr"/>
            <a:r>
              <a:rPr lang="en-US" sz="2400" b="1" i="1" dirty="0" smtClean="0">
                <a:solidFill>
                  <a:srgbClr val="002060"/>
                </a:solidFill>
              </a:rPr>
              <a:t>Inheritance</a:t>
            </a:r>
          </a:p>
          <a:p>
            <a:pPr algn="ctr"/>
            <a:endParaRPr lang="en-US" sz="2400" b="1" i="1" dirty="0" smtClean="0">
              <a:solidFill>
                <a:srgbClr val="002060"/>
              </a:solidFill>
            </a:endParaRPr>
          </a:p>
          <a:p>
            <a:pPr algn="just"/>
            <a:r>
              <a:rPr lang="en-US" sz="1600" b="1" i="1" dirty="0" smtClean="0">
                <a:solidFill>
                  <a:srgbClr val="002060"/>
                </a:solidFill>
              </a:rPr>
              <a:t>Inheritance is </a:t>
            </a:r>
            <a:r>
              <a:rPr lang="en-US" sz="1600" b="1" i="1" dirty="0">
                <a:solidFill>
                  <a:srgbClr val="002060"/>
                </a:solidFill>
              </a:rPr>
              <a:t>a reusability mechanism in object-oriented </a:t>
            </a:r>
            <a:r>
              <a:rPr lang="en-US" sz="1600" b="1" i="1" dirty="0" smtClean="0">
                <a:solidFill>
                  <a:srgbClr val="002060"/>
                </a:solidFill>
              </a:rPr>
              <a:t>programming</a:t>
            </a:r>
            <a:r>
              <a:rPr lang="en-US" sz="1600" b="1" i="1" dirty="0">
                <a:solidFill>
                  <a:srgbClr val="002060"/>
                </a:solidFill>
              </a:rPr>
              <a:t>. With inheritance, the common </a:t>
            </a:r>
            <a:r>
              <a:rPr lang="en-US" sz="1600" b="1" i="1" dirty="0" smtClean="0">
                <a:solidFill>
                  <a:srgbClr val="002060"/>
                </a:solidFill>
              </a:rPr>
              <a:t>properties </a:t>
            </a:r>
            <a:r>
              <a:rPr lang="en-US" sz="1600" b="1" i="1" dirty="0">
                <a:solidFill>
                  <a:srgbClr val="002060"/>
                </a:solidFill>
              </a:rPr>
              <a:t>of various objects are exploited to form relationships with each other. The abstract and common </a:t>
            </a:r>
            <a:r>
              <a:rPr lang="en-US" sz="1600" b="1" i="1" dirty="0" smtClean="0">
                <a:solidFill>
                  <a:srgbClr val="002060"/>
                </a:solidFill>
              </a:rPr>
              <a:t>properties </a:t>
            </a:r>
            <a:r>
              <a:rPr lang="en-US" sz="1600" b="1" i="1" dirty="0">
                <a:solidFill>
                  <a:srgbClr val="002060"/>
                </a:solidFill>
              </a:rPr>
              <a:t>are provided in the </a:t>
            </a:r>
            <a:r>
              <a:rPr lang="en-US" sz="1600" b="1" i="1" dirty="0" smtClean="0">
                <a:solidFill>
                  <a:srgbClr val="002060"/>
                </a:solidFill>
              </a:rPr>
              <a:t>superclass, </a:t>
            </a:r>
            <a:r>
              <a:rPr lang="en-US" sz="1600" b="1" i="1" dirty="0">
                <a:solidFill>
                  <a:srgbClr val="002060"/>
                </a:solidFill>
              </a:rPr>
              <a:t>which is available to the more specialized </a:t>
            </a:r>
            <a:r>
              <a:rPr lang="en-US" sz="1600" b="1" i="1" dirty="0" smtClean="0">
                <a:solidFill>
                  <a:srgbClr val="002060"/>
                </a:solidFill>
              </a:rPr>
              <a:t>subclasses</a:t>
            </a:r>
            <a:endParaRPr lang="en-US" sz="1600" b="1" i="1" dirty="0">
              <a:solidFill>
                <a:srgbClr val="002060"/>
              </a:solidFill>
            </a:endParaRPr>
          </a:p>
        </p:txBody>
      </p:sp>
      <p:sp>
        <p:nvSpPr>
          <p:cNvPr id="3" name="Прямоугольник 2"/>
          <p:cNvSpPr/>
          <p:nvPr/>
        </p:nvSpPr>
        <p:spPr>
          <a:xfrm>
            <a:off x="2362163" y="2852936"/>
            <a:ext cx="4509326" cy="1631216"/>
          </a:xfrm>
          <a:prstGeom prst="rect">
            <a:avLst/>
          </a:prstGeom>
        </p:spPr>
        <p:txBody>
          <a:bodyPr wrap="square">
            <a:spAutoFit/>
          </a:bodyPr>
          <a:lstStyle/>
          <a:p>
            <a:endParaRPr lang="ru-RU" sz="2000" dirty="0"/>
          </a:p>
          <a:p>
            <a:r>
              <a:rPr lang="ru-RU" sz="2000" b="1" i="1" dirty="0" err="1">
                <a:solidFill>
                  <a:schemeClr val="accent4"/>
                </a:solidFill>
              </a:rPr>
              <a:t>class</a:t>
            </a:r>
            <a:r>
              <a:rPr lang="ru-RU" sz="2000" b="1" i="1" dirty="0">
                <a:solidFill>
                  <a:schemeClr val="accent4"/>
                </a:solidFill>
              </a:rPr>
              <a:t> A  </a:t>
            </a:r>
            <a:r>
              <a:rPr lang="ru-RU" sz="2000" b="1" i="1" dirty="0" err="1">
                <a:solidFill>
                  <a:schemeClr val="accent4"/>
                </a:solidFill>
              </a:rPr>
              <a:t>extends</a:t>
            </a:r>
            <a:r>
              <a:rPr lang="ru-RU" sz="2000" b="1" i="1" dirty="0">
                <a:solidFill>
                  <a:schemeClr val="accent4"/>
                </a:solidFill>
              </a:rPr>
              <a:t> B </a:t>
            </a:r>
          </a:p>
          <a:p>
            <a:r>
              <a:rPr lang="ru-RU" sz="2000" b="1" i="1" dirty="0">
                <a:solidFill>
                  <a:schemeClr val="accent4"/>
                </a:solidFill>
              </a:rPr>
              <a:t>{ </a:t>
            </a:r>
          </a:p>
          <a:p>
            <a:r>
              <a:rPr lang="ru-RU" sz="2000" b="1" i="1" dirty="0">
                <a:solidFill>
                  <a:schemeClr val="accent4"/>
                </a:solidFill>
              </a:rPr>
              <a:t>//определение класса а </a:t>
            </a:r>
          </a:p>
          <a:p>
            <a:r>
              <a:rPr lang="ru-RU" sz="2000" b="1" i="1" dirty="0">
                <a:solidFill>
                  <a:schemeClr val="accent4"/>
                </a:solidFill>
              </a:rPr>
              <a:t>} </a:t>
            </a:r>
          </a:p>
        </p:txBody>
      </p:sp>
    </p:spTree>
    <p:extLst>
      <p:ext uri="{BB962C8B-B14F-4D97-AF65-F5344CB8AC3E}">
        <p14:creationId xmlns:p14="http://schemas.microsoft.com/office/powerpoint/2010/main" val="4263911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9632" y="1988840"/>
            <a:ext cx="6278402" cy="3006650"/>
          </a:xfrm>
          <a:prstGeom prst="rect">
            <a:avLst/>
          </a:prstGeom>
        </p:spPr>
      </p:pic>
    </p:spTree>
    <p:extLst>
      <p:ext uri="{BB962C8B-B14F-4D97-AF65-F5344CB8AC3E}">
        <p14:creationId xmlns:p14="http://schemas.microsoft.com/office/powerpoint/2010/main" val="3208159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755576" y="836712"/>
            <a:ext cx="784887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Student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protected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protected int </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Student(String name,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int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age)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name;</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age;</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toString()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"Student{"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"name='"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age="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 </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1155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755576" y="1196752"/>
            <a:ext cx="7992888"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Aspirant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Student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private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workName</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Aspirant(String name,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age, String workname)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super</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(name, age);</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workName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workname;</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6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toString()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"Aspirant{"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"workname='"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workName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 </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super</a:t>
            </a: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.toString();</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9058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51520" y="2060848"/>
            <a:ext cx="856895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main(String[] </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args</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Student aspirant = </a:t>
            </a:r>
            <a:r>
              <a:rPr kumimoji="0" lang="en-US" altLang="en-US"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Aspirant(</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"Ivan"</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23</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MySql</a:t>
            </a:r>
            <a:r>
              <a:rPr kumimoji="0" lang="en-US" altLang="en-US"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(aspirant);</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56458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1599" y="1196752"/>
            <a:ext cx="7621657" cy="4178771"/>
          </a:xfrm>
          <a:prstGeom prst="rect">
            <a:avLst/>
          </a:prstGeom>
        </p:spPr>
      </p:pic>
    </p:spTree>
    <p:extLst>
      <p:ext uri="{BB962C8B-B14F-4D97-AF65-F5344CB8AC3E}">
        <p14:creationId xmlns:p14="http://schemas.microsoft.com/office/powerpoint/2010/main" val="2991928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548680"/>
            <a:ext cx="4680520" cy="461665"/>
          </a:xfrm>
          <a:prstGeom prst="rect">
            <a:avLst/>
          </a:prstGeom>
        </p:spPr>
        <p:txBody>
          <a:bodyPr wrap="square">
            <a:spAutoFit/>
          </a:bodyPr>
          <a:lstStyle/>
          <a:p>
            <a:r>
              <a:rPr lang="ru-RU" sz="2400" b="1" i="1" dirty="0">
                <a:solidFill>
                  <a:schemeClr val="accent3"/>
                </a:solidFill>
              </a:rPr>
              <a:t>Ключевое слово </a:t>
            </a:r>
            <a:r>
              <a:rPr lang="ru-RU" sz="2400" b="1" i="1" dirty="0" err="1">
                <a:solidFill>
                  <a:schemeClr val="accent3"/>
                </a:solidFill>
              </a:rPr>
              <a:t>super</a:t>
            </a:r>
            <a:r>
              <a:rPr lang="ru-RU" sz="2400" b="1" i="1" dirty="0">
                <a:solidFill>
                  <a:schemeClr val="accent3"/>
                </a:solidFill>
              </a:rPr>
              <a:t>()</a:t>
            </a:r>
          </a:p>
        </p:txBody>
      </p:sp>
      <p:graphicFrame>
        <p:nvGraphicFramePr>
          <p:cNvPr id="3" name="Diagram 2"/>
          <p:cNvGraphicFramePr/>
          <p:nvPr>
            <p:extLst>
              <p:ext uri="{D42A27DB-BD31-4B8C-83A1-F6EECF244321}">
                <p14:modId xmlns:p14="http://schemas.microsoft.com/office/powerpoint/2010/main" val="1578493324"/>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9143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152" y="953333"/>
            <a:ext cx="7704856" cy="338554"/>
          </a:xfrm>
          <a:prstGeom prst="rect">
            <a:avLst/>
          </a:prstGeom>
        </p:spPr>
        <p:txBody>
          <a:bodyPr wrap="square">
            <a:spAutoFit/>
          </a:bodyPr>
          <a:lstStyle/>
          <a:p>
            <a:r>
              <a:rPr lang="ru-RU" sz="1600" b="1" i="1" dirty="0">
                <a:solidFill>
                  <a:schemeClr val="accent3"/>
                </a:solidFill>
              </a:rPr>
              <a:t> 3 класса в 2 пакетах. Классы C1 и C2 будут в пакете p1:</a:t>
            </a:r>
          </a:p>
        </p:txBody>
      </p:sp>
      <p:sp>
        <p:nvSpPr>
          <p:cNvPr id="3" name="Rectangle 2"/>
          <p:cNvSpPr/>
          <p:nvPr/>
        </p:nvSpPr>
        <p:spPr>
          <a:xfrm>
            <a:off x="529320" y="1291887"/>
            <a:ext cx="4572000" cy="1815882"/>
          </a:xfrm>
          <a:prstGeom prst="rect">
            <a:avLst/>
          </a:prstGeom>
        </p:spPr>
        <p:txBody>
          <a:bodyPr>
            <a:spAutoFit/>
          </a:bodyPr>
          <a:lstStyle/>
          <a:p>
            <a:r>
              <a:rPr lang="en-US" sz="1600" b="1" i="1" dirty="0">
                <a:solidFill>
                  <a:schemeClr val="accent3"/>
                </a:solidFill>
              </a:rPr>
              <a:t>package p1;</a:t>
            </a:r>
          </a:p>
          <a:p>
            <a:r>
              <a:rPr lang="en-US" sz="1600" b="1" i="1" dirty="0">
                <a:solidFill>
                  <a:schemeClr val="accent3"/>
                </a:solidFill>
              </a:rPr>
              <a:t>public class C1 {</a:t>
            </a:r>
          </a:p>
          <a:p>
            <a:r>
              <a:rPr lang="en-US" sz="1600" b="1" i="1" dirty="0">
                <a:solidFill>
                  <a:schemeClr val="accent3"/>
                </a:solidFill>
              </a:rPr>
              <a:t> public </a:t>
            </a:r>
            <a:r>
              <a:rPr lang="en-US" sz="1600" b="1" i="1" dirty="0" err="1">
                <a:solidFill>
                  <a:schemeClr val="accent3"/>
                </a:solidFill>
              </a:rPr>
              <a:t>int</a:t>
            </a:r>
            <a:r>
              <a:rPr lang="en-US" sz="1600" b="1" i="1" dirty="0">
                <a:solidFill>
                  <a:schemeClr val="accent3"/>
                </a:solidFill>
              </a:rPr>
              <a:t> m() {return 1;}</a:t>
            </a:r>
          </a:p>
          <a:p>
            <a:r>
              <a:rPr lang="en-US" sz="1600" b="1" i="1" dirty="0">
                <a:solidFill>
                  <a:schemeClr val="accent3"/>
                </a:solidFill>
              </a:rPr>
              <a:t>}</a:t>
            </a:r>
          </a:p>
          <a:p>
            <a:r>
              <a:rPr lang="en-US" sz="1600" b="1" i="1" dirty="0">
                <a:solidFill>
                  <a:schemeClr val="accent3"/>
                </a:solidFill>
              </a:rPr>
              <a:t>public class C2 extends C1 {</a:t>
            </a:r>
          </a:p>
          <a:p>
            <a:r>
              <a:rPr lang="en-US" sz="1600" b="1" i="1" dirty="0">
                <a:solidFill>
                  <a:schemeClr val="accent3"/>
                </a:solidFill>
              </a:rPr>
              <a:t> public </a:t>
            </a:r>
            <a:r>
              <a:rPr lang="en-US" sz="1600" b="1" i="1" dirty="0" err="1">
                <a:solidFill>
                  <a:schemeClr val="accent3"/>
                </a:solidFill>
              </a:rPr>
              <a:t>int</a:t>
            </a:r>
            <a:r>
              <a:rPr lang="en-US" sz="1600" b="1" i="1" dirty="0">
                <a:solidFill>
                  <a:schemeClr val="accent3"/>
                </a:solidFill>
              </a:rPr>
              <a:t> m() {return 2;}</a:t>
            </a:r>
          </a:p>
          <a:p>
            <a:r>
              <a:rPr lang="en-US" sz="1600" b="1" i="1" dirty="0">
                <a:solidFill>
                  <a:schemeClr val="accent3"/>
                </a:solidFill>
              </a:rPr>
              <a:t>}</a:t>
            </a:r>
            <a:endParaRPr lang="ru-RU" sz="1600" b="1" i="1" dirty="0">
              <a:solidFill>
                <a:schemeClr val="accent3"/>
              </a:solidFill>
            </a:endParaRPr>
          </a:p>
        </p:txBody>
      </p:sp>
      <p:sp>
        <p:nvSpPr>
          <p:cNvPr id="4" name="Rectangle 3"/>
          <p:cNvSpPr/>
          <p:nvPr/>
        </p:nvSpPr>
        <p:spPr>
          <a:xfrm>
            <a:off x="3923928" y="2636912"/>
            <a:ext cx="4860032" cy="1569660"/>
          </a:xfrm>
          <a:prstGeom prst="rect">
            <a:avLst/>
          </a:prstGeom>
        </p:spPr>
        <p:txBody>
          <a:bodyPr wrap="square">
            <a:spAutoFit/>
          </a:bodyPr>
          <a:lstStyle/>
          <a:p>
            <a:r>
              <a:rPr lang="ru-RU" sz="1600" b="1" i="1" dirty="0">
                <a:solidFill>
                  <a:schemeClr val="accent3"/>
                </a:solidFill>
              </a:rPr>
              <a:t>Класс </a:t>
            </a:r>
            <a:r>
              <a:rPr lang="en-US" sz="1600" b="1" i="1" dirty="0">
                <a:solidFill>
                  <a:schemeClr val="accent3"/>
                </a:solidFill>
              </a:rPr>
              <a:t>C3 </a:t>
            </a:r>
            <a:r>
              <a:rPr lang="ru-RU" sz="1600" b="1" i="1" dirty="0">
                <a:solidFill>
                  <a:schemeClr val="accent3"/>
                </a:solidFill>
              </a:rPr>
              <a:t>будет в отдельном пакете </a:t>
            </a:r>
            <a:r>
              <a:rPr lang="en-US" sz="1600" b="1" i="1" dirty="0">
                <a:solidFill>
                  <a:schemeClr val="accent3"/>
                </a:solidFill>
              </a:rPr>
              <a:t>p2:</a:t>
            </a:r>
          </a:p>
          <a:p>
            <a:endParaRPr lang="en-US" sz="1600" b="1" i="1" dirty="0">
              <a:solidFill>
                <a:schemeClr val="accent3"/>
              </a:solidFill>
            </a:endParaRPr>
          </a:p>
          <a:p>
            <a:r>
              <a:rPr lang="en-US" sz="1600" b="1" i="1" dirty="0">
                <a:solidFill>
                  <a:schemeClr val="accent3"/>
                </a:solidFill>
              </a:rPr>
              <a:t>    package p2;</a:t>
            </a:r>
          </a:p>
          <a:p>
            <a:r>
              <a:rPr lang="en-US" sz="1600" b="1" i="1" dirty="0">
                <a:solidFill>
                  <a:schemeClr val="accent3"/>
                </a:solidFill>
              </a:rPr>
              <a:t>    public class C3 extends p1.C2 {</a:t>
            </a:r>
          </a:p>
          <a:p>
            <a:r>
              <a:rPr lang="en-US" sz="1600" b="1" i="1" dirty="0">
                <a:solidFill>
                  <a:schemeClr val="accent3"/>
                </a:solidFill>
              </a:rPr>
              <a:t>     public </a:t>
            </a:r>
            <a:r>
              <a:rPr lang="en-US" sz="1600" b="1" i="1" dirty="0" err="1">
                <a:solidFill>
                  <a:schemeClr val="accent3"/>
                </a:solidFill>
              </a:rPr>
              <a:t>int</a:t>
            </a:r>
            <a:r>
              <a:rPr lang="en-US" sz="1600" b="1" i="1" dirty="0">
                <a:solidFill>
                  <a:schemeClr val="accent3"/>
                </a:solidFill>
              </a:rPr>
              <a:t> m() {return 3;}</a:t>
            </a:r>
          </a:p>
          <a:p>
            <a:r>
              <a:rPr lang="en-US" sz="1600" b="1" i="1" dirty="0">
                <a:solidFill>
                  <a:schemeClr val="accent3"/>
                </a:solidFill>
              </a:rPr>
              <a:t>    }</a:t>
            </a:r>
            <a:endParaRPr lang="ru-RU" sz="1600" b="1" i="1" dirty="0">
              <a:solidFill>
                <a:schemeClr val="accent3"/>
              </a:solidFill>
            </a:endParaRPr>
          </a:p>
        </p:txBody>
      </p:sp>
      <p:sp>
        <p:nvSpPr>
          <p:cNvPr id="5" name="Rectangle 4"/>
          <p:cNvSpPr/>
          <p:nvPr/>
        </p:nvSpPr>
        <p:spPr>
          <a:xfrm>
            <a:off x="371632" y="4722722"/>
            <a:ext cx="8412328" cy="1569660"/>
          </a:xfrm>
          <a:prstGeom prst="rect">
            <a:avLst/>
          </a:prstGeom>
        </p:spPr>
        <p:txBody>
          <a:bodyPr wrap="square">
            <a:spAutoFit/>
          </a:bodyPr>
          <a:lstStyle/>
          <a:p>
            <a:r>
              <a:rPr lang="ru-RU" sz="1600" b="1" i="1" dirty="0">
                <a:solidFill>
                  <a:schemeClr val="accent3"/>
                </a:solidFill>
              </a:rPr>
              <a:t>Еще нам понадобится тестовый класс </a:t>
            </a:r>
            <a:r>
              <a:rPr lang="en-US" sz="1600" b="1" i="1" dirty="0">
                <a:solidFill>
                  <a:schemeClr val="accent3"/>
                </a:solidFill>
              </a:rPr>
              <a:t>p1.Main </a:t>
            </a:r>
            <a:r>
              <a:rPr lang="ru-RU" sz="1600" b="1" i="1" dirty="0">
                <a:solidFill>
                  <a:schemeClr val="accent3"/>
                </a:solidFill>
              </a:rPr>
              <a:t>с таким методом </a:t>
            </a:r>
            <a:r>
              <a:rPr lang="en-US" sz="1600" b="1" i="1" dirty="0">
                <a:solidFill>
                  <a:schemeClr val="accent3"/>
                </a:solidFill>
              </a:rPr>
              <a:t>main:</a:t>
            </a:r>
          </a:p>
          <a:p>
            <a:endParaRPr lang="en-US" sz="1600" b="1" i="1" dirty="0">
              <a:solidFill>
                <a:schemeClr val="accent3"/>
              </a:solidFill>
            </a:endParaRP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4"/>
                </a:solidFill>
              </a:rPr>
              <a:t>     C1 c = new p2.C3();</a:t>
            </a:r>
          </a:p>
          <a:p>
            <a:r>
              <a:rPr lang="en-US" sz="1600" b="1" i="1" dirty="0">
                <a:solidFill>
                  <a:schemeClr val="accent3"/>
                </a:solidFill>
              </a:rPr>
              <a:t>     </a:t>
            </a:r>
            <a:r>
              <a:rPr lang="en-US" sz="1600" b="1" i="1" dirty="0" err="1">
                <a:solidFill>
                  <a:schemeClr val="accent3"/>
                </a:solidFill>
              </a:rPr>
              <a:t>System.out.println</a:t>
            </a:r>
            <a:r>
              <a:rPr lang="en-US" sz="1600" b="1" i="1" dirty="0">
                <a:solidFill>
                  <a:schemeClr val="accent3"/>
                </a:solidFill>
              </a:rPr>
              <a:t>(</a:t>
            </a:r>
            <a:r>
              <a:rPr lang="en-US" sz="1600" b="1" i="1" dirty="0" err="1">
                <a:solidFill>
                  <a:schemeClr val="accent3"/>
                </a:solidFill>
              </a:rPr>
              <a:t>c.m</a:t>
            </a:r>
            <a:r>
              <a:rPr lang="en-US" sz="1600" b="1" i="1" dirty="0">
                <a:solidFill>
                  <a:schemeClr val="accent3"/>
                </a:solidFill>
              </a:rPr>
              <a:t>());</a:t>
            </a:r>
          </a:p>
          <a:p>
            <a:r>
              <a:rPr lang="en-US" sz="1600" b="1" i="1" dirty="0">
                <a:solidFill>
                  <a:schemeClr val="accent3"/>
                </a:solidFill>
              </a:rPr>
              <a:t>    }</a:t>
            </a:r>
            <a:endParaRPr lang="ru-RU" sz="1600" b="1" i="1" dirty="0">
              <a:solidFill>
                <a:schemeClr val="accent3"/>
              </a:solidFill>
            </a:endParaRPr>
          </a:p>
        </p:txBody>
      </p:sp>
      <p:sp>
        <p:nvSpPr>
          <p:cNvPr id="6" name="Rectangle 5"/>
          <p:cNvSpPr/>
          <p:nvPr/>
        </p:nvSpPr>
        <p:spPr>
          <a:xfrm>
            <a:off x="467544" y="314072"/>
            <a:ext cx="2160240" cy="461665"/>
          </a:xfrm>
          <a:prstGeom prst="rect">
            <a:avLst/>
          </a:prstGeom>
        </p:spPr>
        <p:txBody>
          <a:bodyPr wrap="square">
            <a:spAutoFit/>
          </a:bodyPr>
          <a:lstStyle/>
          <a:p>
            <a:r>
              <a:rPr lang="ru-RU" sz="2400" b="1" i="1" dirty="0">
                <a:solidFill>
                  <a:schemeClr val="accent3"/>
                </a:solidFill>
              </a:rPr>
              <a:t>Пример</a:t>
            </a:r>
          </a:p>
        </p:txBody>
      </p:sp>
    </p:spTree>
    <p:extLst>
      <p:ext uri="{BB962C8B-B14F-4D97-AF65-F5344CB8AC3E}">
        <p14:creationId xmlns:p14="http://schemas.microsoft.com/office/powerpoint/2010/main" val="3910990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332656"/>
            <a:ext cx="8640960" cy="584775"/>
          </a:xfrm>
          <a:prstGeom prst="rect">
            <a:avLst/>
          </a:prstGeom>
        </p:spPr>
        <p:txBody>
          <a:bodyPr wrap="square">
            <a:spAutoFit/>
          </a:bodyPr>
          <a:lstStyle/>
          <a:p>
            <a:r>
              <a:rPr lang="ru-RU" sz="1600" b="1" i="1" dirty="0">
                <a:solidFill>
                  <a:schemeClr val="accent3"/>
                </a:solidFill>
              </a:rPr>
              <a:t> изменим видимость m() во всех трех классах на видимость по умолчанию:</a:t>
            </a:r>
          </a:p>
        </p:txBody>
      </p:sp>
      <p:sp>
        <p:nvSpPr>
          <p:cNvPr id="3" name="Rectangle 2"/>
          <p:cNvSpPr/>
          <p:nvPr/>
        </p:nvSpPr>
        <p:spPr>
          <a:xfrm>
            <a:off x="2286000" y="1628800"/>
            <a:ext cx="4572000" cy="2308324"/>
          </a:xfrm>
          <a:prstGeom prst="rect">
            <a:avLst/>
          </a:prstGeom>
        </p:spPr>
        <p:txBody>
          <a:bodyPr>
            <a:spAutoFit/>
          </a:bodyPr>
          <a:lstStyle/>
          <a:p>
            <a:r>
              <a:rPr lang="en-US" sz="1600" b="1" i="1" dirty="0">
                <a:solidFill>
                  <a:schemeClr val="accent3"/>
                </a:solidFill>
              </a:rPr>
              <a:t>public class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1;}</a:t>
            </a:r>
          </a:p>
          <a:p>
            <a:r>
              <a:rPr lang="en-US" sz="1600" b="1" i="1" dirty="0">
                <a:solidFill>
                  <a:schemeClr val="accent3"/>
                </a:solidFill>
              </a:rPr>
              <a:t>}</a:t>
            </a:r>
          </a:p>
          <a:p>
            <a:r>
              <a:rPr lang="en-US" sz="1600" b="1" i="1" dirty="0">
                <a:solidFill>
                  <a:schemeClr val="accent3"/>
                </a:solidFill>
              </a:rPr>
              <a:t>public class C2 extends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2;}</a:t>
            </a:r>
          </a:p>
          <a:p>
            <a:r>
              <a:rPr lang="en-US" sz="1600" b="1" i="1" dirty="0">
                <a:solidFill>
                  <a:schemeClr val="accent3"/>
                </a:solidFill>
              </a:rPr>
              <a:t>}</a:t>
            </a:r>
          </a:p>
          <a:p>
            <a:r>
              <a:rPr lang="en-US" sz="1600" b="1" i="1" dirty="0">
                <a:solidFill>
                  <a:schemeClr val="accent3"/>
                </a:solidFill>
              </a:rPr>
              <a:t>public class C3 extends p1.C2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3;}</a:t>
            </a:r>
          </a:p>
          <a:p>
            <a:r>
              <a:rPr lang="en-US" sz="1600" b="1" i="1" dirty="0">
                <a:solidFill>
                  <a:schemeClr val="accent3"/>
                </a:solidFill>
              </a:rPr>
              <a:t>}</a:t>
            </a:r>
          </a:p>
        </p:txBody>
      </p:sp>
    </p:spTree>
    <p:extLst>
      <p:ext uri="{BB962C8B-B14F-4D97-AF65-F5344CB8AC3E}">
        <p14:creationId xmlns:p14="http://schemas.microsoft.com/office/powerpoint/2010/main" val="20117142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768" y="1484784"/>
            <a:ext cx="3961341" cy="369332"/>
          </a:xfrm>
          <a:prstGeom prst="rect">
            <a:avLst/>
          </a:prstGeom>
        </p:spPr>
        <p:txBody>
          <a:bodyPr wrap="none">
            <a:spAutoFit/>
          </a:bodyPr>
          <a:lstStyle/>
          <a:p>
            <a:r>
              <a:rPr lang="ru-RU" b="1" i="1" dirty="0">
                <a:solidFill>
                  <a:schemeClr val="accent4"/>
                </a:solidFill>
              </a:rPr>
              <a:t>Теперь выводом будет «2»!</a:t>
            </a:r>
          </a:p>
        </p:txBody>
      </p:sp>
      <p:sp>
        <p:nvSpPr>
          <p:cNvPr id="3" name="Rectangle 2"/>
          <p:cNvSpPr/>
          <p:nvPr/>
        </p:nvSpPr>
        <p:spPr>
          <a:xfrm>
            <a:off x="395986" y="2564904"/>
            <a:ext cx="8424936" cy="1323439"/>
          </a:xfrm>
          <a:prstGeom prst="rect">
            <a:avLst/>
          </a:prstGeom>
        </p:spPr>
        <p:txBody>
          <a:bodyPr wrap="square">
            <a:spAutoFit/>
          </a:bodyPr>
          <a:lstStyle/>
          <a:p>
            <a:r>
              <a:rPr lang="ru-RU" sz="1600" b="1" i="1" dirty="0">
                <a:solidFill>
                  <a:schemeClr val="accent3"/>
                </a:solidFill>
              </a:rPr>
              <a:t>Почему это происходит? Класс </a:t>
            </a:r>
            <a:r>
              <a:rPr lang="ru-RU" sz="1600" b="1" i="1" dirty="0" err="1">
                <a:solidFill>
                  <a:schemeClr val="accent3"/>
                </a:solidFill>
              </a:rPr>
              <a:t>Main</a:t>
            </a:r>
            <a:r>
              <a:rPr lang="ru-RU" sz="1600" b="1" i="1" dirty="0">
                <a:solidFill>
                  <a:schemeClr val="accent3"/>
                </a:solidFill>
              </a:rPr>
              <a:t>, который осуществляет вызов, не видит метод m() класса C3, поскольку тот находится в отдельном пакете. В том что касается </a:t>
            </a:r>
            <a:r>
              <a:rPr lang="ru-RU" sz="1600" b="1" i="1" dirty="0" err="1">
                <a:solidFill>
                  <a:schemeClr val="accent3"/>
                </a:solidFill>
              </a:rPr>
              <a:t>Main</a:t>
            </a:r>
            <a:r>
              <a:rPr lang="ru-RU" sz="1600" b="1" i="1" dirty="0">
                <a:solidFill>
                  <a:schemeClr val="accent3"/>
                </a:solidFill>
              </a:rPr>
              <a:t>, цепь наследования заканчивается на C2. Но так как C2 находится в том же пакете, то его метод m() переопределяет соответствующий метод C1</a:t>
            </a:r>
          </a:p>
        </p:txBody>
      </p:sp>
    </p:spTree>
    <p:extLst>
      <p:ext uri="{BB962C8B-B14F-4D97-AF65-F5344CB8AC3E}">
        <p14:creationId xmlns:p14="http://schemas.microsoft.com/office/powerpoint/2010/main" val="1499413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476672"/>
            <a:ext cx="8352928" cy="584775"/>
          </a:xfrm>
          <a:prstGeom prst="rect">
            <a:avLst/>
          </a:prstGeom>
        </p:spPr>
        <p:txBody>
          <a:bodyPr wrap="square">
            <a:spAutoFit/>
          </a:bodyPr>
          <a:lstStyle/>
          <a:p>
            <a:r>
              <a:rPr lang="ru-RU" sz="1600" b="1" i="1" dirty="0">
                <a:solidFill>
                  <a:schemeClr val="accent3"/>
                </a:solidFill>
              </a:rPr>
              <a:t>Теперь давайте попробуем нечто иное: изменим модификатор C3.m() обратно на </a:t>
            </a:r>
            <a:r>
              <a:rPr lang="ru-RU" sz="1600" b="1" i="1" dirty="0" err="1">
                <a:solidFill>
                  <a:schemeClr val="accent3"/>
                </a:solidFill>
              </a:rPr>
              <a:t>public</a:t>
            </a:r>
            <a:r>
              <a:rPr lang="ru-RU" sz="1600" b="1" i="1" dirty="0">
                <a:solidFill>
                  <a:schemeClr val="accent3"/>
                </a:solidFill>
              </a:rPr>
              <a:t>.</a:t>
            </a:r>
          </a:p>
        </p:txBody>
      </p:sp>
      <p:sp>
        <p:nvSpPr>
          <p:cNvPr id="3" name="Rectangle 2"/>
          <p:cNvSpPr/>
          <p:nvPr/>
        </p:nvSpPr>
        <p:spPr>
          <a:xfrm>
            <a:off x="2699792" y="1988840"/>
            <a:ext cx="4572000" cy="2308324"/>
          </a:xfrm>
          <a:prstGeom prst="rect">
            <a:avLst/>
          </a:prstGeom>
        </p:spPr>
        <p:txBody>
          <a:bodyPr>
            <a:spAutoFit/>
          </a:bodyPr>
          <a:lstStyle/>
          <a:p>
            <a:r>
              <a:rPr lang="en-US" sz="1600" b="1" i="1" dirty="0">
                <a:solidFill>
                  <a:schemeClr val="accent3"/>
                </a:solidFill>
              </a:rPr>
              <a:t>public class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1;}</a:t>
            </a:r>
          </a:p>
          <a:p>
            <a:r>
              <a:rPr lang="en-US" sz="1600" b="1" i="1" dirty="0">
                <a:solidFill>
                  <a:schemeClr val="accent3"/>
                </a:solidFill>
              </a:rPr>
              <a:t>}</a:t>
            </a:r>
          </a:p>
          <a:p>
            <a:r>
              <a:rPr lang="en-US" sz="1600" b="1" i="1" dirty="0">
                <a:solidFill>
                  <a:schemeClr val="accent3"/>
                </a:solidFill>
              </a:rPr>
              <a:t>public class C2 extends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2;}</a:t>
            </a:r>
          </a:p>
          <a:p>
            <a:r>
              <a:rPr lang="en-US" sz="1600" b="1" i="1" dirty="0">
                <a:solidFill>
                  <a:schemeClr val="accent3"/>
                </a:solidFill>
              </a:rPr>
              <a:t>}</a:t>
            </a:r>
          </a:p>
          <a:p>
            <a:r>
              <a:rPr lang="en-US" sz="1600" b="1" i="1" dirty="0">
                <a:solidFill>
                  <a:schemeClr val="accent3"/>
                </a:solidFill>
              </a:rPr>
              <a:t>public class C3 extends p1.C2 {</a:t>
            </a:r>
          </a:p>
          <a:p>
            <a:r>
              <a:rPr lang="en-US" sz="1600" b="1" i="1" dirty="0">
                <a:solidFill>
                  <a:schemeClr val="accent3"/>
                </a:solidFill>
              </a:rPr>
              <a:t> </a:t>
            </a:r>
            <a:r>
              <a:rPr lang="en-US" sz="1600" b="1" i="1" dirty="0">
                <a:solidFill>
                  <a:schemeClr val="accent4"/>
                </a:solidFill>
              </a:rPr>
              <a:t>public </a:t>
            </a:r>
            <a:r>
              <a:rPr lang="en-US" sz="1600" b="1" i="1" dirty="0" err="1">
                <a:solidFill>
                  <a:schemeClr val="accent4"/>
                </a:solidFill>
              </a:rPr>
              <a:t>int</a:t>
            </a:r>
            <a:r>
              <a:rPr lang="en-US" sz="1600" b="1" i="1" dirty="0">
                <a:solidFill>
                  <a:schemeClr val="accent4"/>
                </a:solidFill>
              </a:rPr>
              <a:t> m() {return 3;}</a:t>
            </a: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3185881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1700808"/>
            <a:ext cx="8208912" cy="2800767"/>
          </a:xfrm>
          <a:prstGeom prst="rect">
            <a:avLst/>
          </a:prstGeom>
        </p:spPr>
        <p:txBody>
          <a:bodyPr wrap="square">
            <a:spAutoFit/>
          </a:bodyPr>
          <a:lstStyle/>
          <a:p>
            <a:pPr algn="just"/>
            <a:r>
              <a:rPr lang="ru-RU" sz="1600" b="1" i="1" dirty="0">
                <a:solidFill>
                  <a:schemeClr val="accent4"/>
                </a:solidFill>
              </a:rPr>
              <a:t>Но как это ни странно, результат, по-прежнему, «2»!</a:t>
            </a:r>
          </a:p>
          <a:p>
            <a:pPr algn="just"/>
            <a:endParaRPr lang="ru-RU" sz="1600" b="1" i="1" dirty="0">
              <a:solidFill>
                <a:schemeClr val="accent3"/>
              </a:solidFill>
            </a:endParaRPr>
          </a:p>
          <a:p>
            <a:pPr algn="just"/>
            <a:r>
              <a:rPr lang="ru-RU" sz="1600" b="1" i="1" dirty="0">
                <a:solidFill>
                  <a:schemeClr val="accent3"/>
                </a:solidFill>
              </a:rPr>
              <a:t>По-видимому, считается, что C3.m() вовсе не переопределяет C2.m(). Можно представлять себе это следующим образом: переопределяющий метод должен иметь доступ к методу, который он переопределяет (через </a:t>
            </a:r>
            <a:r>
              <a:rPr lang="ru-RU" sz="1600" b="1" i="1" dirty="0" err="1">
                <a:solidFill>
                  <a:schemeClr val="accent3"/>
                </a:solidFill>
              </a:rPr>
              <a:t>super.m</a:t>
            </a:r>
            <a:r>
              <a:rPr lang="ru-RU" sz="1600" b="1" i="1" dirty="0">
                <a:solidFill>
                  <a:schemeClr val="accent3"/>
                </a:solidFill>
              </a:rPr>
              <a:t>()). Однако в данном случае, у C3.m() нет доступа к своему базовому методу, поскольку тот находится в другом пакете. Поэтому C3 считается частью совершенно иной цепочки наследования, не той, что содержит C1 и C2. Если бы мы вызвали C3.m() непосредственно из </a:t>
            </a:r>
            <a:r>
              <a:rPr lang="ru-RU" sz="1600" b="1" i="1" dirty="0" err="1">
                <a:solidFill>
                  <a:schemeClr val="accent3"/>
                </a:solidFill>
              </a:rPr>
              <a:t>Main</a:t>
            </a:r>
            <a:r>
              <a:rPr lang="ru-RU" sz="1600" b="1" i="1" dirty="0">
                <a:solidFill>
                  <a:schemeClr val="accent3"/>
                </a:solidFill>
              </a:rPr>
              <a:t>, то получили бы ожидаемый результат «3».</a:t>
            </a:r>
          </a:p>
        </p:txBody>
      </p:sp>
    </p:spTree>
    <p:extLst>
      <p:ext uri="{BB962C8B-B14F-4D97-AF65-F5344CB8AC3E}">
        <p14:creationId xmlns:p14="http://schemas.microsoft.com/office/powerpoint/2010/main" val="3769999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404664"/>
            <a:ext cx="8352928" cy="1077218"/>
          </a:xfrm>
          <a:prstGeom prst="rect">
            <a:avLst/>
          </a:prstGeom>
        </p:spPr>
        <p:txBody>
          <a:bodyPr wrap="square">
            <a:spAutoFit/>
          </a:bodyPr>
          <a:lstStyle/>
          <a:p>
            <a:r>
              <a:rPr lang="ru-RU" sz="1600" b="1" i="1" dirty="0" err="1">
                <a:solidFill>
                  <a:schemeClr val="accent3"/>
                </a:solidFill>
              </a:rPr>
              <a:t>protected</a:t>
            </a:r>
            <a:r>
              <a:rPr lang="ru-RU" sz="1600" b="1" i="1" dirty="0">
                <a:solidFill>
                  <a:schemeClr val="accent3"/>
                </a:solidFill>
              </a:rPr>
              <a:t> — интересный модификатор видимости. Он ведет себя как модификатор по умолчанию для членов того же пакета и как </a:t>
            </a:r>
            <a:r>
              <a:rPr lang="ru-RU" sz="1600" b="1" i="1" dirty="0" err="1">
                <a:solidFill>
                  <a:schemeClr val="accent3"/>
                </a:solidFill>
              </a:rPr>
              <a:t>public</a:t>
            </a:r>
            <a:r>
              <a:rPr lang="ru-RU" sz="1600" b="1" i="1" dirty="0">
                <a:solidFill>
                  <a:schemeClr val="accent3"/>
                </a:solidFill>
              </a:rPr>
              <a:t> для подклассов. Что произойдет, если мы изменим все видимости на </a:t>
            </a:r>
            <a:r>
              <a:rPr lang="ru-RU" sz="1600" b="1" i="1" dirty="0" err="1">
                <a:solidFill>
                  <a:schemeClr val="accent3"/>
                </a:solidFill>
              </a:rPr>
              <a:t>protected</a:t>
            </a:r>
            <a:r>
              <a:rPr lang="ru-RU" sz="1600" b="1" i="1" dirty="0">
                <a:solidFill>
                  <a:schemeClr val="accent3"/>
                </a:solidFill>
              </a:rPr>
              <a:t>?</a:t>
            </a:r>
          </a:p>
        </p:txBody>
      </p:sp>
      <p:sp>
        <p:nvSpPr>
          <p:cNvPr id="3" name="Rectangle 2"/>
          <p:cNvSpPr/>
          <p:nvPr/>
        </p:nvSpPr>
        <p:spPr>
          <a:xfrm>
            <a:off x="2286000" y="2136339"/>
            <a:ext cx="4572000" cy="2308324"/>
          </a:xfrm>
          <a:prstGeom prst="rect">
            <a:avLst/>
          </a:prstGeom>
        </p:spPr>
        <p:txBody>
          <a:bodyPr>
            <a:spAutoFit/>
          </a:bodyPr>
          <a:lstStyle/>
          <a:p>
            <a:r>
              <a:rPr lang="en-US" sz="1600" b="1" i="1" dirty="0">
                <a:solidFill>
                  <a:schemeClr val="accent3"/>
                </a:solidFill>
              </a:rPr>
              <a:t>public class C1 {</a:t>
            </a:r>
          </a:p>
          <a:p>
            <a:r>
              <a:rPr lang="en-US" sz="1600" b="1" i="1" dirty="0">
                <a:solidFill>
                  <a:schemeClr val="accent3"/>
                </a:solidFill>
              </a:rPr>
              <a:t> </a:t>
            </a:r>
            <a:r>
              <a:rPr lang="en-US" sz="1600" b="1" i="1" dirty="0">
                <a:solidFill>
                  <a:schemeClr val="accent4"/>
                </a:solidFill>
              </a:rPr>
              <a:t>protected </a:t>
            </a:r>
            <a:r>
              <a:rPr lang="en-US" sz="1600" b="1" i="1" dirty="0" err="1">
                <a:solidFill>
                  <a:schemeClr val="accent4"/>
                </a:solidFill>
              </a:rPr>
              <a:t>int</a:t>
            </a:r>
            <a:r>
              <a:rPr lang="en-US" sz="1600" b="1" i="1" dirty="0">
                <a:solidFill>
                  <a:schemeClr val="accent4"/>
                </a:solidFill>
              </a:rPr>
              <a:t> m() {return 1;}</a:t>
            </a:r>
          </a:p>
          <a:p>
            <a:r>
              <a:rPr lang="en-US" sz="1600" b="1" i="1" dirty="0">
                <a:solidFill>
                  <a:schemeClr val="accent3"/>
                </a:solidFill>
              </a:rPr>
              <a:t>}</a:t>
            </a:r>
          </a:p>
          <a:p>
            <a:r>
              <a:rPr lang="en-US" sz="1600" b="1" i="1" dirty="0">
                <a:solidFill>
                  <a:schemeClr val="accent3"/>
                </a:solidFill>
              </a:rPr>
              <a:t>public class C2 extends C1 {</a:t>
            </a:r>
          </a:p>
          <a:p>
            <a:r>
              <a:rPr lang="en-US" sz="1600" b="1" i="1" dirty="0">
                <a:solidFill>
                  <a:schemeClr val="accent3"/>
                </a:solidFill>
              </a:rPr>
              <a:t> </a:t>
            </a:r>
            <a:r>
              <a:rPr lang="en-US" sz="1600" b="1" i="1" dirty="0">
                <a:solidFill>
                  <a:schemeClr val="accent4"/>
                </a:solidFill>
              </a:rPr>
              <a:t>protected </a:t>
            </a:r>
            <a:r>
              <a:rPr lang="en-US" sz="1600" b="1" i="1" dirty="0" err="1">
                <a:solidFill>
                  <a:schemeClr val="accent4"/>
                </a:solidFill>
              </a:rPr>
              <a:t>int</a:t>
            </a:r>
            <a:r>
              <a:rPr lang="en-US" sz="1600" b="1" i="1" dirty="0">
                <a:solidFill>
                  <a:schemeClr val="accent4"/>
                </a:solidFill>
              </a:rPr>
              <a:t> m() {return 2;}</a:t>
            </a:r>
          </a:p>
          <a:p>
            <a:r>
              <a:rPr lang="en-US" sz="1600" b="1" i="1" dirty="0">
                <a:solidFill>
                  <a:schemeClr val="accent3"/>
                </a:solidFill>
              </a:rPr>
              <a:t>}</a:t>
            </a:r>
          </a:p>
          <a:p>
            <a:r>
              <a:rPr lang="en-US" sz="1600" b="1" i="1" dirty="0">
                <a:solidFill>
                  <a:schemeClr val="accent3"/>
                </a:solidFill>
              </a:rPr>
              <a:t>public class C3 extends p1.C2 {</a:t>
            </a:r>
          </a:p>
          <a:p>
            <a:r>
              <a:rPr lang="en-US" sz="1600" b="1" i="1" dirty="0">
                <a:solidFill>
                  <a:schemeClr val="accent4"/>
                </a:solidFill>
              </a:rPr>
              <a:t> protected </a:t>
            </a:r>
            <a:r>
              <a:rPr lang="en-US" sz="1600" b="1" i="1" dirty="0" err="1">
                <a:solidFill>
                  <a:schemeClr val="accent4"/>
                </a:solidFill>
              </a:rPr>
              <a:t>int</a:t>
            </a:r>
            <a:r>
              <a:rPr lang="en-US" sz="1600" b="1" i="1" dirty="0">
                <a:solidFill>
                  <a:schemeClr val="accent4"/>
                </a:solidFill>
              </a:rPr>
              <a:t> m() {return 3;}</a:t>
            </a:r>
          </a:p>
          <a:p>
            <a:r>
              <a:rPr lang="en-US" sz="1600" b="1" i="1" dirty="0">
                <a:solidFill>
                  <a:schemeClr val="accent3"/>
                </a:solidFill>
              </a:rPr>
              <a:t>}</a:t>
            </a:r>
            <a:endParaRPr lang="ru-RU" sz="1600" b="1" i="1" dirty="0">
              <a:solidFill>
                <a:schemeClr val="accent3"/>
              </a:solidFill>
            </a:endParaRPr>
          </a:p>
        </p:txBody>
      </p:sp>
    </p:spTree>
    <p:extLst>
      <p:ext uri="{BB962C8B-B14F-4D97-AF65-F5344CB8AC3E}">
        <p14:creationId xmlns:p14="http://schemas.microsoft.com/office/powerpoint/2010/main" val="3800429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476672"/>
            <a:ext cx="8208912" cy="584775"/>
          </a:xfrm>
          <a:prstGeom prst="rect">
            <a:avLst/>
          </a:prstGeom>
        </p:spPr>
        <p:txBody>
          <a:bodyPr wrap="square">
            <a:spAutoFit/>
          </a:bodyPr>
          <a:lstStyle/>
          <a:p>
            <a:r>
              <a:rPr lang="ru-RU" sz="1600" b="1" i="1" dirty="0">
                <a:solidFill>
                  <a:schemeClr val="accent4"/>
                </a:solidFill>
              </a:rPr>
              <a:t>Важным моментом является то, что C3.m() имеет доступ к </a:t>
            </a:r>
            <a:r>
              <a:rPr lang="ru-RU" sz="1600" b="1" i="1" dirty="0" err="1">
                <a:solidFill>
                  <a:schemeClr val="accent4"/>
                </a:solidFill>
              </a:rPr>
              <a:t>super.m</a:t>
            </a:r>
            <a:r>
              <a:rPr lang="ru-RU" sz="1600" b="1" i="1" dirty="0">
                <a:solidFill>
                  <a:schemeClr val="accent4"/>
                </a:solidFill>
              </a:rPr>
              <a:t>() и, таким образом, на самом деле выводом будет «3».</a:t>
            </a:r>
          </a:p>
        </p:txBody>
      </p:sp>
      <p:sp>
        <p:nvSpPr>
          <p:cNvPr id="3" name="Rectangle 2"/>
          <p:cNvSpPr/>
          <p:nvPr/>
        </p:nvSpPr>
        <p:spPr>
          <a:xfrm>
            <a:off x="611560" y="1628800"/>
            <a:ext cx="7992888" cy="584775"/>
          </a:xfrm>
          <a:prstGeom prst="rect">
            <a:avLst/>
          </a:prstGeom>
        </p:spPr>
        <p:txBody>
          <a:bodyPr wrap="square">
            <a:spAutoFit/>
          </a:bodyPr>
          <a:lstStyle/>
          <a:p>
            <a:r>
              <a:rPr lang="ru-RU" sz="1600" b="1" i="1" dirty="0">
                <a:solidFill>
                  <a:srgbClr val="FF0000"/>
                </a:solidFill>
              </a:rPr>
              <a:t>подкласс является частью цепи наследования, тогда и только тогда, когда вы можете из него обратиться к </a:t>
            </a:r>
            <a:r>
              <a:rPr lang="ru-RU" sz="1600" b="1" i="1" dirty="0" err="1">
                <a:solidFill>
                  <a:srgbClr val="FF0000"/>
                </a:solidFill>
              </a:rPr>
              <a:t>super.m</a:t>
            </a:r>
            <a:r>
              <a:rPr lang="ru-RU" sz="1600" b="1" i="1" dirty="0">
                <a:solidFill>
                  <a:srgbClr val="FF0000"/>
                </a:solidFill>
              </a:rPr>
              <a:t>(). </a:t>
            </a:r>
          </a:p>
        </p:txBody>
      </p:sp>
    </p:spTree>
    <p:extLst>
      <p:ext uri="{BB962C8B-B14F-4D97-AF65-F5344CB8AC3E}">
        <p14:creationId xmlns:p14="http://schemas.microsoft.com/office/powerpoint/2010/main" val="8930511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9752" y="1340768"/>
            <a:ext cx="4572000" cy="3046988"/>
          </a:xfrm>
          <a:prstGeom prst="rect">
            <a:avLst/>
          </a:prstGeom>
        </p:spPr>
        <p:txBody>
          <a:bodyPr>
            <a:spAutoFit/>
          </a:bodyPr>
          <a:lstStyle/>
          <a:p>
            <a:r>
              <a:rPr lang="en-US" sz="1600" b="1" i="1" dirty="0">
                <a:solidFill>
                  <a:schemeClr val="accent3"/>
                </a:solidFill>
              </a:rPr>
              <a:t> public class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1;}</a:t>
            </a:r>
          </a:p>
          <a:p>
            <a:r>
              <a:rPr lang="en-US" sz="1600" b="1" i="1" dirty="0">
                <a:solidFill>
                  <a:schemeClr val="accent3"/>
                </a:solidFill>
              </a:rPr>
              <a:t>}</a:t>
            </a:r>
          </a:p>
          <a:p>
            <a:r>
              <a:rPr lang="en-US" sz="1600" b="1" i="1" dirty="0">
                <a:solidFill>
                  <a:schemeClr val="accent3"/>
                </a:solidFill>
              </a:rPr>
              <a:t>public class C2 extends C1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2;}</a:t>
            </a:r>
          </a:p>
          <a:p>
            <a:r>
              <a:rPr lang="en-US" sz="1600" b="1" i="1" dirty="0">
                <a:solidFill>
                  <a:schemeClr val="accent3"/>
                </a:solidFill>
              </a:rPr>
              <a:t>}</a:t>
            </a:r>
          </a:p>
          <a:p>
            <a:r>
              <a:rPr lang="en-US" sz="1600" b="1" i="1" dirty="0">
                <a:solidFill>
                  <a:schemeClr val="accent3"/>
                </a:solidFill>
              </a:rPr>
              <a:t>public class C3 extends p1.C2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3;}</a:t>
            </a:r>
          </a:p>
          <a:p>
            <a:r>
              <a:rPr lang="en-US" sz="1600" b="1" i="1" dirty="0">
                <a:solidFill>
                  <a:schemeClr val="accent3"/>
                </a:solidFill>
              </a:rPr>
              <a:t>}</a:t>
            </a:r>
          </a:p>
          <a:p>
            <a:r>
              <a:rPr lang="en-US" sz="1600" b="1" i="1" dirty="0">
                <a:solidFill>
                  <a:schemeClr val="accent3"/>
                </a:solidFill>
              </a:rPr>
              <a:t>public class C4 extends p2.C3 {</a:t>
            </a:r>
          </a:p>
          <a:p>
            <a:r>
              <a:rPr lang="en-US" sz="1600" b="1" i="1" dirty="0">
                <a:solidFill>
                  <a:schemeClr val="accent3"/>
                </a:solidFill>
              </a:rPr>
              <a:t> </a:t>
            </a:r>
            <a:r>
              <a:rPr lang="en-US" sz="1600" b="1" i="1" dirty="0">
                <a:solidFill>
                  <a:schemeClr val="accent4"/>
                </a:solidFill>
              </a:rPr>
              <a:t>/*default*/ </a:t>
            </a:r>
            <a:r>
              <a:rPr lang="en-US" sz="1600" b="1" i="1" dirty="0" err="1">
                <a:solidFill>
                  <a:schemeClr val="accent4"/>
                </a:solidFill>
              </a:rPr>
              <a:t>int</a:t>
            </a:r>
            <a:r>
              <a:rPr lang="en-US" sz="1600" b="1" i="1" dirty="0">
                <a:solidFill>
                  <a:schemeClr val="accent4"/>
                </a:solidFill>
              </a:rPr>
              <a:t> m() {return 4;}</a:t>
            </a:r>
          </a:p>
          <a:p>
            <a:r>
              <a:rPr lang="en-US" sz="1600" b="1" i="1" dirty="0">
                <a:solidFill>
                  <a:schemeClr val="accent3"/>
                </a:solidFill>
              </a:rPr>
              <a:t>}</a:t>
            </a:r>
            <a:endParaRPr lang="ru-RU" sz="1600" b="1" i="1" dirty="0">
              <a:solidFill>
                <a:schemeClr val="accent3"/>
              </a:solidFill>
            </a:endParaRPr>
          </a:p>
        </p:txBody>
      </p:sp>
      <p:sp>
        <p:nvSpPr>
          <p:cNvPr id="3" name="Rectangle 2"/>
          <p:cNvSpPr/>
          <p:nvPr/>
        </p:nvSpPr>
        <p:spPr>
          <a:xfrm>
            <a:off x="683568" y="476672"/>
            <a:ext cx="5976664" cy="338554"/>
          </a:xfrm>
          <a:prstGeom prst="rect">
            <a:avLst/>
          </a:prstGeom>
        </p:spPr>
        <p:txBody>
          <a:bodyPr wrap="square">
            <a:spAutoFit/>
          </a:bodyPr>
          <a:lstStyle/>
          <a:p>
            <a:r>
              <a:rPr lang="ru-RU" sz="1600" b="1" i="1" dirty="0">
                <a:solidFill>
                  <a:schemeClr val="accent3"/>
                </a:solidFill>
              </a:rPr>
              <a:t>Заметим, что C4 находится в пакете p1. </a:t>
            </a:r>
          </a:p>
        </p:txBody>
      </p:sp>
    </p:spTree>
    <p:extLst>
      <p:ext uri="{BB962C8B-B14F-4D97-AF65-F5344CB8AC3E}">
        <p14:creationId xmlns:p14="http://schemas.microsoft.com/office/powerpoint/2010/main" val="18803224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404664"/>
            <a:ext cx="7704856" cy="369332"/>
          </a:xfrm>
          <a:prstGeom prst="rect">
            <a:avLst/>
          </a:prstGeom>
        </p:spPr>
        <p:txBody>
          <a:bodyPr wrap="square">
            <a:spAutoFit/>
          </a:bodyPr>
          <a:lstStyle/>
          <a:p>
            <a:r>
              <a:rPr lang="ru-RU" b="1" i="1" dirty="0">
                <a:solidFill>
                  <a:schemeClr val="accent3"/>
                </a:solidFill>
              </a:rPr>
              <a:t>Теперь изменим код класса </a:t>
            </a:r>
            <a:r>
              <a:rPr lang="ru-RU" b="1" i="1" dirty="0" err="1">
                <a:solidFill>
                  <a:schemeClr val="accent3"/>
                </a:solidFill>
              </a:rPr>
              <a:t>Main</a:t>
            </a:r>
            <a:r>
              <a:rPr lang="ru-RU" b="1" i="1" dirty="0">
                <a:solidFill>
                  <a:schemeClr val="accent3"/>
                </a:solidFill>
              </a:rPr>
              <a:t> следующим образом:</a:t>
            </a:r>
          </a:p>
        </p:txBody>
      </p:sp>
      <p:sp>
        <p:nvSpPr>
          <p:cNvPr id="3" name="Rectangle 2"/>
          <p:cNvSpPr/>
          <p:nvPr/>
        </p:nvSpPr>
        <p:spPr>
          <a:xfrm>
            <a:off x="1619672" y="2132856"/>
            <a:ext cx="6786500" cy="1200329"/>
          </a:xfrm>
          <a:prstGeom prst="rect">
            <a:avLst/>
          </a:prstGeom>
        </p:spPr>
        <p:txBody>
          <a:bodyPr wrap="square">
            <a:spAutoFit/>
          </a:bodyPr>
          <a:lstStyle/>
          <a:p>
            <a:r>
              <a:rPr lang="en-US" b="1" i="1" dirty="0">
                <a:solidFill>
                  <a:schemeClr val="accent3"/>
                </a:solidFill>
              </a:rPr>
              <a:t>public static void main(String[] </a:t>
            </a:r>
            <a:r>
              <a:rPr lang="en-US" b="1" i="1" dirty="0" err="1">
                <a:solidFill>
                  <a:schemeClr val="accent3"/>
                </a:solidFill>
              </a:rPr>
              <a:t>args</a:t>
            </a:r>
            <a:r>
              <a:rPr lang="en-US" b="1" i="1" dirty="0">
                <a:solidFill>
                  <a:schemeClr val="accent3"/>
                </a:solidFill>
              </a:rPr>
              <a:t>) {</a:t>
            </a:r>
          </a:p>
          <a:p>
            <a:r>
              <a:rPr lang="en-US" b="1" i="1" dirty="0">
                <a:solidFill>
                  <a:schemeClr val="accent4"/>
                </a:solidFill>
              </a:rPr>
              <a:t> C1 c = new C4();</a:t>
            </a:r>
          </a:p>
          <a:p>
            <a:r>
              <a:rPr lang="en-US" b="1" i="1" dirty="0">
                <a:solidFill>
                  <a:schemeClr val="accent3"/>
                </a:solidFill>
              </a:rPr>
              <a:t> </a:t>
            </a:r>
            <a:r>
              <a:rPr lang="en-US" b="1" i="1" dirty="0" err="1">
                <a:solidFill>
                  <a:schemeClr val="accent3"/>
                </a:solidFill>
              </a:rPr>
              <a:t>System.out.println</a:t>
            </a:r>
            <a:r>
              <a:rPr lang="en-US" b="1" i="1" dirty="0">
                <a:solidFill>
                  <a:schemeClr val="accent3"/>
                </a:solidFill>
              </a:rPr>
              <a:t>(</a:t>
            </a:r>
            <a:r>
              <a:rPr lang="en-US" b="1" i="1" dirty="0" err="1">
                <a:solidFill>
                  <a:schemeClr val="accent3"/>
                </a:solidFill>
              </a:rPr>
              <a:t>c.m</a:t>
            </a:r>
            <a:r>
              <a:rPr lang="en-US" b="1" i="1" dirty="0">
                <a:solidFill>
                  <a:schemeClr val="accent3"/>
                </a:solidFill>
              </a:rPr>
              <a:t>());</a:t>
            </a:r>
          </a:p>
          <a:p>
            <a:r>
              <a:rPr lang="en-US" b="1" i="1" dirty="0">
                <a:solidFill>
                  <a:schemeClr val="accent3"/>
                </a:solidFill>
              </a:rPr>
              <a:t>}</a:t>
            </a:r>
            <a:endParaRPr lang="ru-RU" b="1" i="1" dirty="0">
              <a:solidFill>
                <a:schemeClr val="accent3"/>
              </a:solidFill>
            </a:endParaRPr>
          </a:p>
        </p:txBody>
      </p:sp>
    </p:spTree>
    <p:extLst>
      <p:ext uri="{BB962C8B-B14F-4D97-AF65-F5344CB8AC3E}">
        <p14:creationId xmlns:p14="http://schemas.microsoft.com/office/powerpoint/2010/main" val="34293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052736"/>
            <a:ext cx="4521236" cy="406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3989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2276872"/>
            <a:ext cx="8208912" cy="830997"/>
          </a:xfrm>
          <a:prstGeom prst="rect">
            <a:avLst/>
          </a:prstGeom>
        </p:spPr>
        <p:txBody>
          <a:bodyPr wrap="square">
            <a:spAutoFit/>
          </a:bodyPr>
          <a:lstStyle/>
          <a:p>
            <a:r>
              <a:rPr lang="ru-RU" sz="1600" b="1" i="1" dirty="0">
                <a:solidFill>
                  <a:schemeClr val="accent3"/>
                </a:solidFill>
              </a:rPr>
              <a:t>Тогда он выведет «4». Однако </a:t>
            </a:r>
            <a:r>
              <a:rPr lang="ru-RU" sz="1600" b="1" i="1" dirty="0" err="1">
                <a:solidFill>
                  <a:schemeClr val="accent3"/>
                </a:solidFill>
              </a:rPr>
              <a:t>super.m</a:t>
            </a:r>
            <a:r>
              <a:rPr lang="ru-RU" sz="1600" b="1" i="1" dirty="0">
                <a:solidFill>
                  <a:schemeClr val="accent3"/>
                </a:solidFill>
              </a:rPr>
              <a:t>() не доступен из C4: если к C4.m() добавить аннотацию @</a:t>
            </a:r>
            <a:r>
              <a:rPr lang="ru-RU" sz="1600" b="1" i="1" dirty="0" err="1">
                <a:solidFill>
                  <a:schemeClr val="accent3"/>
                </a:solidFill>
              </a:rPr>
              <a:t>Override</a:t>
            </a:r>
            <a:r>
              <a:rPr lang="ru-RU" sz="1600" b="1" i="1" dirty="0">
                <a:solidFill>
                  <a:schemeClr val="accent3"/>
                </a:solidFill>
              </a:rPr>
              <a:t>, то код не будет компилироваться. </a:t>
            </a:r>
          </a:p>
        </p:txBody>
      </p:sp>
    </p:spTree>
    <p:extLst>
      <p:ext uri="{BB962C8B-B14F-4D97-AF65-F5344CB8AC3E}">
        <p14:creationId xmlns:p14="http://schemas.microsoft.com/office/powerpoint/2010/main" val="1280708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7664" y="2204864"/>
            <a:ext cx="6696744" cy="1200329"/>
          </a:xfrm>
          <a:prstGeom prst="rect">
            <a:avLst/>
          </a:prstGeom>
        </p:spPr>
        <p:txBody>
          <a:bodyPr wrap="square">
            <a:spAutoFit/>
          </a:bodyPr>
          <a:lstStyle/>
          <a:p>
            <a:r>
              <a:rPr lang="en-US" b="1" i="1" dirty="0">
                <a:solidFill>
                  <a:schemeClr val="accent3"/>
                </a:solidFill>
              </a:rPr>
              <a:t>public static void main(String[] </a:t>
            </a:r>
            <a:r>
              <a:rPr lang="en-US" b="1" i="1" dirty="0" err="1">
                <a:solidFill>
                  <a:schemeClr val="accent3"/>
                </a:solidFill>
              </a:rPr>
              <a:t>args</a:t>
            </a:r>
            <a:r>
              <a:rPr lang="en-US" b="1" i="1" dirty="0">
                <a:solidFill>
                  <a:schemeClr val="accent3"/>
                </a:solidFill>
              </a:rPr>
              <a:t>) {</a:t>
            </a:r>
          </a:p>
          <a:p>
            <a:r>
              <a:rPr lang="en-US" b="1" i="1" dirty="0">
                <a:solidFill>
                  <a:schemeClr val="accent3"/>
                </a:solidFill>
              </a:rPr>
              <a:t> </a:t>
            </a:r>
            <a:r>
              <a:rPr lang="en-US" b="1" i="1" dirty="0">
                <a:solidFill>
                  <a:schemeClr val="accent4"/>
                </a:solidFill>
              </a:rPr>
              <a:t>p2.C3 c = new C4();</a:t>
            </a:r>
          </a:p>
          <a:p>
            <a:r>
              <a:rPr lang="en-US" b="1" i="1" dirty="0">
                <a:solidFill>
                  <a:schemeClr val="accent3"/>
                </a:solidFill>
              </a:rPr>
              <a:t> </a:t>
            </a:r>
            <a:r>
              <a:rPr lang="en-US" b="1" i="1" dirty="0" err="1">
                <a:solidFill>
                  <a:schemeClr val="accent3"/>
                </a:solidFill>
              </a:rPr>
              <a:t>System.out.println</a:t>
            </a:r>
            <a:r>
              <a:rPr lang="en-US" b="1" i="1" dirty="0">
                <a:solidFill>
                  <a:schemeClr val="accent3"/>
                </a:solidFill>
              </a:rPr>
              <a:t>(</a:t>
            </a:r>
            <a:r>
              <a:rPr lang="en-US" b="1" i="1" dirty="0" err="1">
                <a:solidFill>
                  <a:schemeClr val="accent3"/>
                </a:solidFill>
              </a:rPr>
              <a:t>c.m</a:t>
            </a:r>
            <a:r>
              <a:rPr lang="en-US" b="1" i="1" dirty="0">
                <a:solidFill>
                  <a:schemeClr val="accent3"/>
                </a:solidFill>
              </a:rPr>
              <a:t>());</a:t>
            </a:r>
          </a:p>
          <a:p>
            <a:r>
              <a:rPr lang="en-US" b="1" i="1" dirty="0">
                <a:solidFill>
                  <a:schemeClr val="accent3"/>
                </a:solidFill>
              </a:rPr>
              <a:t>}</a:t>
            </a:r>
            <a:endParaRPr lang="ru-RU" b="1" i="1" dirty="0">
              <a:solidFill>
                <a:schemeClr val="accent3"/>
              </a:solidFill>
            </a:endParaRPr>
          </a:p>
        </p:txBody>
      </p:sp>
      <p:sp>
        <p:nvSpPr>
          <p:cNvPr id="3" name="Rectangle 2"/>
          <p:cNvSpPr/>
          <p:nvPr/>
        </p:nvSpPr>
        <p:spPr>
          <a:xfrm>
            <a:off x="539552" y="476672"/>
            <a:ext cx="4533613" cy="369332"/>
          </a:xfrm>
          <a:prstGeom prst="rect">
            <a:avLst/>
          </a:prstGeom>
        </p:spPr>
        <p:txBody>
          <a:bodyPr wrap="none">
            <a:spAutoFit/>
          </a:bodyPr>
          <a:lstStyle/>
          <a:p>
            <a:r>
              <a:rPr lang="ru-RU" b="1" i="1" dirty="0">
                <a:solidFill>
                  <a:schemeClr val="accent3"/>
                </a:solidFill>
              </a:rPr>
              <a:t>если мы изменим метод </a:t>
            </a:r>
            <a:r>
              <a:rPr lang="ru-RU" b="1" i="1" dirty="0" err="1">
                <a:solidFill>
                  <a:schemeClr val="accent3"/>
                </a:solidFill>
              </a:rPr>
              <a:t>main</a:t>
            </a:r>
            <a:r>
              <a:rPr lang="ru-RU" b="1" i="1" dirty="0">
                <a:solidFill>
                  <a:schemeClr val="accent3"/>
                </a:solidFill>
              </a:rPr>
              <a:t> на</a:t>
            </a:r>
          </a:p>
        </p:txBody>
      </p:sp>
    </p:spTree>
    <p:extLst>
      <p:ext uri="{BB962C8B-B14F-4D97-AF65-F5344CB8AC3E}">
        <p14:creationId xmlns:p14="http://schemas.microsoft.com/office/powerpoint/2010/main" val="47171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2060848"/>
            <a:ext cx="8208912" cy="1815882"/>
          </a:xfrm>
          <a:prstGeom prst="rect">
            <a:avLst/>
          </a:prstGeom>
        </p:spPr>
        <p:txBody>
          <a:bodyPr wrap="square">
            <a:spAutoFit/>
          </a:bodyPr>
          <a:lstStyle/>
          <a:p>
            <a:pPr algn="just"/>
            <a:r>
              <a:rPr lang="ru-RU" sz="1600" b="1" i="1" dirty="0">
                <a:solidFill>
                  <a:schemeClr val="accent3"/>
                </a:solidFill>
              </a:rPr>
              <a:t>то результатом снова будет «3». Это означает, что C4.m() переопределяет C2.m() и C1.m(), но не C3.m(). </a:t>
            </a:r>
          </a:p>
          <a:p>
            <a:pPr algn="just"/>
            <a:endParaRPr lang="ru-RU" sz="1600" b="1" i="1" dirty="0">
              <a:solidFill>
                <a:schemeClr val="accent3"/>
              </a:solidFill>
            </a:endParaRPr>
          </a:p>
          <a:p>
            <a:pPr algn="just"/>
            <a:r>
              <a:rPr lang="uk-UA" sz="1600" b="1" i="1" dirty="0">
                <a:solidFill>
                  <a:schemeClr val="accent3"/>
                </a:solidFill>
              </a:rPr>
              <a:t>М</a:t>
            </a:r>
            <a:r>
              <a:rPr lang="ru-RU" sz="1600" b="1" i="1" dirty="0" err="1">
                <a:solidFill>
                  <a:schemeClr val="accent3"/>
                </a:solidFill>
              </a:rPr>
              <a:t>етод</a:t>
            </a:r>
            <a:r>
              <a:rPr lang="ru-RU" sz="1600" b="1" i="1" dirty="0">
                <a:solidFill>
                  <a:schemeClr val="accent3"/>
                </a:solidFill>
              </a:rPr>
              <a:t> подкласса переопределяет метод базового класса, тогда и только тогда, когда метод в базовом классе доступен из подкласса. Здесь «базовый класс» относится к любому предку, не обязательно прямому родителю</a:t>
            </a:r>
          </a:p>
        </p:txBody>
      </p:sp>
    </p:spTree>
    <p:extLst>
      <p:ext uri="{BB962C8B-B14F-4D97-AF65-F5344CB8AC3E}">
        <p14:creationId xmlns:p14="http://schemas.microsoft.com/office/powerpoint/2010/main" val="334760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2132856"/>
            <a:ext cx="8496944" cy="2308324"/>
          </a:xfrm>
          <a:prstGeom prst="rect">
            <a:avLst/>
          </a:prstGeom>
        </p:spPr>
        <p:txBody>
          <a:bodyPr wrap="square">
            <a:spAutoFit/>
          </a:bodyPr>
          <a:lstStyle/>
          <a:p>
            <a:pPr algn="just"/>
            <a:r>
              <a:rPr lang="ru-RU" sz="1600" b="1" i="1" dirty="0">
                <a:solidFill>
                  <a:schemeClr val="accent3"/>
                </a:solidFill>
              </a:rPr>
              <a:t>может существовать не одна цепь наследования, а много, и, меняя модификатор видимости с «</a:t>
            </a:r>
            <a:r>
              <a:rPr lang="ru-RU" sz="1600" b="1" i="1" dirty="0" err="1">
                <a:solidFill>
                  <a:schemeClr val="accent3"/>
                </a:solidFill>
              </a:rPr>
              <a:t>по-умолчанию</a:t>
            </a:r>
            <a:r>
              <a:rPr lang="ru-RU" sz="1600" b="1" i="1" dirty="0">
                <a:solidFill>
                  <a:schemeClr val="accent3"/>
                </a:solidFill>
              </a:rPr>
              <a:t>» на </a:t>
            </a:r>
            <a:r>
              <a:rPr lang="ru-RU" sz="1600" b="1" i="1" dirty="0" err="1">
                <a:solidFill>
                  <a:schemeClr val="accent3"/>
                </a:solidFill>
              </a:rPr>
              <a:t>protected</a:t>
            </a:r>
            <a:r>
              <a:rPr lang="ru-RU" sz="1600" b="1" i="1" dirty="0">
                <a:solidFill>
                  <a:schemeClr val="accent3"/>
                </a:solidFill>
              </a:rPr>
              <a:t>, вы можете поломать код совершенно в другом месте, даже не подозревая об этом, из-за того, что несколько цепей наследования объединятся в одну.</a:t>
            </a:r>
          </a:p>
          <a:p>
            <a:pPr algn="just"/>
            <a:endParaRPr lang="uk-UA" sz="1600" b="1" i="1" dirty="0"/>
          </a:p>
          <a:p>
            <a:pPr algn="just"/>
            <a:endParaRPr lang="ru-RU" sz="1600" b="1" i="1" dirty="0"/>
          </a:p>
          <a:p>
            <a:pPr algn="just"/>
            <a:r>
              <a:rPr lang="ru-RU" sz="1600" b="1" i="1" dirty="0">
                <a:solidFill>
                  <a:schemeClr val="accent3"/>
                </a:solidFill>
              </a:rPr>
              <a:t>используйте аннотацию</a:t>
            </a:r>
            <a:r>
              <a:rPr lang="ru-RU" sz="1600" b="1" i="1" dirty="0">
                <a:solidFill>
                  <a:schemeClr val="accent4"/>
                </a:solidFill>
              </a:rPr>
              <a:t> @</a:t>
            </a:r>
            <a:r>
              <a:rPr lang="ru-RU" sz="1600" b="1" i="1" dirty="0" err="1">
                <a:solidFill>
                  <a:schemeClr val="accent4"/>
                </a:solidFill>
              </a:rPr>
              <a:t>Override</a:t>
            </a:r>
            <a:r>
              <a:rPr lang="ru-RU" sz="1600" b="1" i="1" dirty="0">
                <a:solidFill>
                  <a:schemeClr val="accent3"/>
                </a:solidFill>
              </a:rPr>
              <a:t>, тогда в подобной ситуации код не скомпилируется.</a:t>
            </a:r>
          </a:p>
        </p:txBody>
      </p:sp>
    </p:spTree>
    <p:extLst>
      <p:ext uri="{BB962C8B-B14F-4D97-AF65-F5344CB8AC3E}">
        <p14:creationId xmlns:p14="http://schemas.microsoft.com/office/powerpoint/2010/main" val="25104892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27584" y="1988840"/>
            <a:ext cx="7632848" cy="2308324"/>
          </a:xfrm>
          <a:prstGeom prst="rect">
            <a:avLst/>
          </a:prstGeom>
        </p:spPr>
        <p:txBody>
          <a:bodyPr wrap="square">
            <a:spAutoFit/>
          </a:bodyPr>
          <a:lstStyle/>
          <a:p>
            <a:pPr algn="ctr"/>
            <a:r>
              <a:rPr lang="ru-RU" b="1" i="1" dirty="0">
                <a:solidFill>
                  <a:schemeClr val="accent3"/>
                </a:solidFill>
              </a:rPr>
              <a:t>Методы подставки</a:t>
            </a:r>
          </a:p>
          <a:p>
            <a:pPr algn="just"/>
            <a:endParaRPr lang="ru-RU" b="1" i="1" dirty="0">
              <a:solidFill>
                <a:schemeClr val="accent3"/>
              </a:solidFill>
            </a:endParaRPr>
          </a:p>
          <a:p>
            <a:pPr algn="just"/>
            <a:r>
              <a:rPr lang="ru-RU" b="1" i="1" dirty="0">
                <a:solidFill>
                  <a:schemeClr val="accent3"/>
                </a:solidFill>
              </a:rPr>
              <a:t>После выхода пятой версии языка появилась возможность при переопределении методов указывать другой тип возвращаемого значения, в качестве которого можно использовать только типы, находящиеся ниже в иерархии наследования, чем исходный тип</a:t>
            </a:r>
          </a:p>
        </p:txBody>
      </p:sp>
    </p:spTree>
    <p:extLst>
      <p:ext uri="{BB962C8B-B14F-4D97-AF65-F5344CB8AC3E}">
        <p14:creationId xmlns:p14="http://schemas.microsoft.com/office/powerpoint/2010/main" val="479708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43608" y="1028343"/>
            <a:ext cx="7560840" cy="4247317"/>
          </a:xfrm>
          <a:prstGeom prst="rect">
            <a:avLst/>
          </a:prstGeom>
        </p:spPr>
        <p:txBody>
          <a:bodyPr wrap="square">
            <a:spAutoFit/>
          </a:bodyPr>
          <a:lstStyle/>
          <a:p>
            <a:r>
              <a:rPr lang="en-US" b="1" i="1" dirty="0">
                <a:solidFill>
                  <a:schemeClr val="accent3"/>
                </a:solidFill>
              </a:rPr>
              <a:t>public classPoint1DCreator {</a:t>
            </a:r>
          </a:p>
          <a:p>
            <a:r>
              <a:rPr lang="en-US" b="1" i="1" dirty="0">
                <a:solidFill>
                  <a:schemeClr val="accent3"/>
                </a:solidFill>
              </a:rPr>
              <a:t>publicPoint1D </a:t>
            </a:r>
            <a:r>
              <a:rPr lang="en-US" b="1" i="1" dirty="0" err="1">
                <a:solidFill>
                  <a:schemeClr val="accent3"/>
                </a:solidFill>
              </a:rPr>
              <a:t>createPoint</a:t>
            </a:r>
            <a:r>
              <a:rPr lang="en-US" b="1" i="1" dirty="0">
                <a:solidFill>
                  <a:schemeClr val="accent3"/>
                </a:solidFill>
              </a:rPr>
              <a:t>() {</a:t>
            </a:r>
          </a:p>
          <a:p>
            <a:r>
              <a:rPr lang="en-US" b="1" i="1" dirty="0" err="1">
                <a:solidFill>
                  <a:schemeClr val="accent3"/>
                </a:solidFill>
              </a:rPr>
              <a:t>System.out.println</a:t>
            </a:r>
            <a:r>
              <a:rPr lang="en-US" b="1" i="1" dirty="0">
                <a:solidFill>
                  <a:schemeClr val="accent3"/>
                </a:solidFill>
              </a:rPr>
              <a:t>("Point1D");</a:t>
            </a:r>
          </a:p>
          <a:p>
            <a:r>
              <a:rPr lang="en-US" b="1" i="1" dirty="0">
                <a:solidFill>
                  <a:schemeClr val="accent3"/>
                </a:solidFill>
              </a:rPr>
              <a:t>return newPoint1D(1);</a:t>
            </a:r>
          </a:p>
          <a:p>
            <a:r>
              <a:rPr lang="en-US" b="1" i="1" dirty="0">
                <a:solidFill>
                  <a:schemeClr val="accent3"/>
                </a:solidFill>
              </a:rPr>
              <a:t>}</a:t>
            </a:r>
          </a:p>
          <a:p>
            <a:r>
              <a:rPr lang="en-US" b="1" i="1" dirty="0">
                <a:solidFill>
                  <a:schemeClr val="accent3"/>
                </a:solidFill>
              </a:rPr>
              <a:t>}</a:t>
            </a:r>
          </a:p>
          <a:p>
            <a:r>
              <a:rPr lang="en-US" b="1" i="1" dirty="0" err="1">
                <a:solidFill>
                  <a:schemeClr val="accent3"/>
                </a:solidFill>
              </a:rPr>
              <a:t>packageby.bsu.creator</a:t>
            </a:r>
            <a:r>
              <a:rPr lang="en-US" b="1" i="1" dirty="0">
                <a:solidFill>
                  <a:schemeClr val="accent3"/>
                </a:solidFill>
              </a:rPr>
              <a:t>;</a:t>
            </a:r>
          </a:p>
          <a:p>
            <a:r>
              <a:rPr lang="en-US" b="1" i="1" dirty="0">
                <a:solidFill>
                  <a:schemeClr val="accent3"/>
                </a:solidFill>
              </a:rPr>
              <a:t>public classPoint2DCreator extendsPoint1DCreator {</a:t>
            </a:r>
          </a:p>
          <a:p>
            <a:r>
              <a:rPr lang="en-US" b="1" i="1" dirty="0">
                <a:solidFill>
                  <a:schemeClr val="accent3"/>
                </a:solidFill>
              </a:rPr>
              <a:t>@Override</a:t>
            </a:r>
          </a:p>
          <a:p>
            <a:r>
              <a:rPr lang="en-US" b="1" i="1" dirty="0">
                <a:solidFill>
                  <a:schemeClr val="accent4"/>
                </a:solidFill>
              </a:rPr>
              <a:t>publicPoint2D </a:t>
            </a:r>
            <a:r>
              <a:rPr lang="en-US" b="1" i="1" dirty="0" err="1">
                <a:solidFill>
                  <a:schemeClr val="accent4"/>
                </a:solidFill>
              </a:rPr>
              <a:t>createPoint</a:t>
            </a:r>
            <a:r>
              <a:rPr lang="en-US" b="1" i="1" dirty="0">
                <a:solidFill>
                  <a:schemeClr val="accent4"/>
                </a:solidFill>
              </a:rPr>
              <a:t>() </a:t>
            </a:r>
            <a:r>
              <a:rPr lang="en-US" b="1" i="1" dirty="0">
                <a:solidFill>
                  <a:schemeClr val="accent3"/>
                </a:solidFill>
              </a:rPr>
              <a:t>{ // </a:t>
            </a:r>
            <a:r>
              <a:rPr lang="ru-RU" b="1" i="1" dirty="0">
                <a:solidFill>
                  <a:schemeClr val="accent3"/>
                </a:solidFill>
              </a:rPr>
              <a:t>метод- подставка</a:t>
            </a:r>
          </a:p>
          <a:p>
            <a:r>
              <a:rPr lang="en-US" b="1" i="1" dirty="0" err="1">
                <a:solidFill>
                  <a:schemeClr val="accent3"/>
                </a:solidFill>
              </a:rPr>
              <a:t>System.out.println</a:t>
            </a:r>
            <a:r>
              <a:rPr lang="en-US" b="1" i="1" dirty="0">
                <a:solidFill>
                  <a:schemeClr val="accent3"/>
                </a:solidFill>
              </a:rPr>
              <a:t>("Point2D");</a:t>
            </a:r>
          </a:p>
          <a:p>
            <a:r>
              <a:rPr lang="en-US" b="1" i="1" dirty="0">
                <a:solidFill>
                  <a:schemeClr val="accent3"/>
                </a:solidFill>
              </a:rPr>
              <a:t>return newPoint2D(2, 5);</a:t>
            </a:r>
          </a:p>
          <a:p>
            <a:r>
              <a:rPr lang="en-US" b="1" i="1" dirty="0">
                <a:solidFill>
                  <a:schemeClr val="accent3"/>
                </a:solidFill>
              </a:rPr>
              <a:t>}</a:t>
            </a:r>
          </a:p>
          <a:p>
            <a:r>
              <a:rPr lang="en-US" b="1" i="1" dirty="0">
                <a:solidFill>
                  <a:schemeClr val="accent3"/>
                </a:solidFill>
              </a:rPr>
              <a:t>}</a:t>
            </a:r>
          </a:p>
          <a:p>
            <a:r>
              <a:rPr lang="en-US" b="1" i="1" dirty="0">
                <a:solidFill>
                  <a:schemeClr val="accent3"/>
                </a:solidFill>
              </a:rPr>
              <a:t>pa</a:t>
            </a:r>
            <a:endParaRPr lang="ru-RU" b="1" i="1" dirty="0">
              <a:solidFill>
                <a:schemeClr val="accent3"/>
              </a:solidFill>
            </a:endParaRPr>
          </a:p>
        </p:txBody>
      </p:sp>
    </p:spTree>
    <p:extLst>
      <p:ext uri="{BB962C8B-B14F-4D97-AF65-F5344CB8AC3E}">
        <p14:creationId xmlns:p14="http://schemas.microsoft.com/office/powerpoint/2010/main" val="3795074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03648" y="620688"/>
            <a:ext cx="6120680" cy="369332"/>
          </a:xfrm>
          <a:prstGeom prst="rect">
            <a:avLst/>
          </a:prstGeom>
        </p:spPr>
        <p:txBody>
          <a:bodyPr wrap="square">
            <a:spAutoFit/>
          </a:bodyPr>
          <a:lstStyle/>
          <a:p>
            <a:r>
              <a:rPr lang="ru-RU" b="1" i="1" dirty="0">
                <a:solidFill>
                  <a:schemeClr val="accent3"/>
                </a:solidFill>
              </a:rPr>
              <a:t>«Переопределение» статических методов</a:t>
            </a:r>
          </a:p>
        </p:txBody>
      </p:sp>
      <p:sp>
        <p:nvSpPr>
          <p:cNvPr id="3" name="Прямоугольник 2"/>
          <p:cNvSpPr/>
          <p:nvPr/>
        </p:nvSpPr>
        <p:spPr>
          <a:xfrm>
            <a:off x="611560" y="1844824"/>
            <a:ext cx="7920880" cy="3139321"/>
          </a:xfrm>
          <a:prstGeom prst="rect">
            <a:avLst/>
          </a:prstGeom>
        </p:spPr>
        <p:txBody>
          <a:bodyPr wrap="square">
            <a:spAutoFit/>
          </a:bodyPr>
          <a:lstStyle/>
          <a:p>
            <a:pPr algn="just"/>
            <a:r>
              <a:rPr lang="ru-RU" b="1" i="1" dirty="0">
                <a:solidFill>
                  <a:schemeClr val="accent3"/>
                </a:solidFill>
              </a:rPr>
              <a:t>Для статических методов принципы «позднего связывания» не используются. Динамический полиморфизм к статическим методам класса неприменим, так как обращение к статическому атрибуту или методу осуществляется по типу ссылки, а не по типу объекта, через который производится обращение. Версия вызываемого статического метода всегда определяется на этапе компиляции. При использовании ссылки для доступа к статическому члену компилятор при выборе метода учитывает тип ссылки, а не тип объекта, ей присвоенного.</a:t>
            </a:r>
          </a:p>
        </p:txBody>
      </p:sp>
    </p:spTree>
    <p:extLst>
      <p:ext uri="{BB962C8B-B14F-4D97-AF65-F5344CB8AC3E}">
        <p14:creationId xmlns:p14="http://schemas.microsoft.com/office/powerpoint/2010/main" val="3754788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15616" y="1340768"/>
            <a:ext cx="7560840" cy="3754874"/>
          </a:xfrm>
          <a:prstGeom prst="rect">
            <a:avLst/>
          </a:prstGeom>
        </p:spPr>
        <p:txBody>
          <a:bodyPr wrap="square">
            <a:spAutoFit/>
          </a:bodyPr>
          <a:lstStyle/>
          <a:p>
            <a:r>
              <a:rPr lang="en-US" sz="1400" b="1" i="1" dirty="0" err="1">
                <a:solidFill>
                  <a:schemeClr val="accent3"/>
                </a:solidFill>
              </a:rPr>
              <a:t>classBase</a:t>
            </a:r>
            <a:r>
              <a:rPr lang="en-US" sz="1400" b="1" i="1" dirty="0">
                <a:solidFill>
                  <a:schemeClr val="accent3"/>
                </a:solidFill>
              </a:rPr>
              <a:t> {</a:t>
            </a:r>
          </a:p>
          <a:p>
            <a:r>
              <a:rPr lang="en-US" sz="1400" b="1" i="1" dirty="0">
                <a:solidFill>
                  <a:schemeClr val="accent3"/>
                </a:solidFill>
              </a:rPr>
              <a:t>public static </a:t>
            </a:r>
            <a:r>
              <a:rPr lang="en-US" sz="1400" b="1" i="1" dirty="0" err="1">
                <a:solidFill>
                  <a:schemeClr val="accent3"/>
                </a:solidFill>
              </a:rPr>
              <a:t>voidgo</a:t>
            </a:r>
            <a:r>
              <a:rPr lang="en-US" sz="1400" b="1" i="1" dirty="0">
                <a:solidFill>
                  <a:schemeClr val="accent3"/>
                </a:solidFill>
              </a:rPr>
              <a:t>() {</a:t>
            </a:r>
          </a:p>
          <a:p>
            <a:r>
              <a:rPr lang="en-US" sz="1400" b="1" i="1" dirty="0" err="1">
                <a:solidFill>
                  <a:schemeClr val="accent3"/>
                </a:solidFill>
              </a:rPr>
              <a:t>System.out.println</a:t>
            </a:r>
            <a:r>
              <a:rPr lang="en-US" sz="1400" b="1" i="1" dirty="0">
                <a:solidFill>
                  <a:schemeClr val="accent3"/>
                </a:solidFill>
              </a:rPr>
              <a:t>("</a:t>
            </a:r>
            <a:r>
              <a:rPr lang="ru-RU" sz="1400" b="1" i="1" dirty="0">
                <a:solidFill>
                  <a:schemeClr val="accent3"/>
                </a:solidFill>
              </a:rPr>
              <a:t>метод из</a:t>
            </a:r>
            <a:r>
              <a:rPr lang="en-US" sz="1400" b="1" i="1" dirty="0">
                <a:solidFill>
                  <a:schemeClr val="accent3"/>
                </a:solidFill>
              </a:rPr>
              <a:t>Base");</a:t>
            </a:r>
          </a:p>
          <a:p>
            <a:r>
              <a:rPr lang="en-US" sz="1400" b="1" i="1" dirty="0">
                <a:solidFill>
                  <a:schemeClr val="accent3"/>
                </a:solidFill>
              </a:rPr>
              <a:t>}</a:t>
            </a:r>
          </a:p>
          <a:p>
            <a:r>
              <a:rPr lang="en-US" sz="1400" b="1" i="1" dirty="0">
                <a:solidFill>
                  <a:schemeClr val="accent3"/>
                </a:solidFill>
              </a:rPr>
              <a:t>}</a:t>
            </a:r>
          </a:p>
          <a:p>
            <a:r>
              <a:rPr lang="en-US" sz="1400" b="1" i="1" dirty="0" err="1">
                <a:solidFill>
                  <a:schemeClr val="accent3"/>
                </a:solidFill>
              </a:rPr>
              <a:t>classSub</a:t>
            </a:r>
            <a:r>
              <a:rPr lang="en-US" sz="1400" b="1" i="1" dirty="0">
                <a:solidFill>
                  <a:schemeClr val="accent3"/>
                </a:solidFill>
              </a:rPr>
              <a:t> </a:t>
            </a:r>
            <a:r>
              <a:rPr lang="en-US" sz="1400" b="1" i="1" dirty="0" err="1">
                <a:solidFill>
                  <a:schemeClr val="accent3"/>
                </a:solidFill>
              </a:rPr>
              <a:t>extendsBase</a:t>
            </a:r>
            <a:r>
              <a:rPr lang="en-US" sz="1400" b="1" i="1" dirty="0">
                <a:solidFill>
                  <a:schemeClr val="accent3"/>
                </a:solidFill>
              </a:rPr>
              <a:t> {</a:t>
            </a:r>
          </a:p>
          <a:p>
            <a:r>
              <a:rPr lang="en-US" sz="1400" b="1" i="1" dirty="0">
                <a:solidFill>
                  <a:schemeClr val="accent3"/>
                </a:solidFill>
              </a:rPr>
              <a:t>public static </a:t>
            </a:r>
            <a:r>
              <a:rPr lang="en-US" sz="1400" b="1" i="1" dirty="0" err="1">
                <a:solidFill>
                  <a:schemeClr val="accent3"/>
                </a:solidFill>
              </a:rPr>
              <a:t>voidgo</a:t>
            </a:r>
            <a:r>
              <a:rPr lang="en-US" sz="1400" b="1" i="1" dirty="0">
                <a:solidFill>
                  <a:schemeClr val="accent3"/>
                </a:solidFill>
              </a:rPr>
              <a:t>() {</a:t>
            </a:r>
          </a:p>
          <a:p>
            <a:r>
              <a:rPr lang="en-US" sz="1400" b="1" i="1" dirty="0" err="1">
                <a:solidFill>
                  <a:schemeClr val="accent3"/>
                </a:solidFill>
              </a:rPr>
              <a:t>System.out.println</a:t>
            </a:r>
            <a:r>
              <a:rPr lang="en-US" sz="1400" b="1" i="1" dirty="0">
                <a:solidFill>
                  <a:schemeClr val="accent3"/>
                </a:solidFill>
              </a:rPr>
              <a:t>("</a:t>
            </a:r>
            <a:r>
              <a:rPr lang="ru-RU" sz="1400" b="1" i="1" dirty="0">
                <a:solidFill>
                  <a:schemeClr val="accent3"/>
                </a:solidFill>
              </a:rPr>
              <a:t>метод из</a:t>
            </a:r>
            <a:r>
              <a:rPr lang="en-US" sz="1400" b="1" i="1" dirty="0">
                <a:solidFill>
                  <a:schemeClr val="accent3"/>
                </a:solidFill>
              </a:rPr>
              <a:t>Sub");</a:t>
            </a:r>
          </a:p>
          <a:p>
            <a:r>
              <a:rPr lang="en-US" sz="1400" b="1" i="1" dirty="0">
                <a:solidFill>
                  <a:schemeClr val="accent3"/>
                </a:solidFill>
              </a:rPr>
              <a:t>}</a:t>
            </a:r>
          </a:p>
          <a:p>
            <a:r>
              <a:rPr lang="en-US" sz="1400" b="1" i="1" dirty="0">
                <a:solidFill>
                  <a:schemeClr val="accent3"/>
                </a:solidFill>
              </a:rPr>
              <a:t>}</a:t>
            </a:r>
          </a:p>
          <a:p>
            <a:r>
              <a:rPr lang="en-US" sz="1400" b="1" i="1" dirty="0">
                <a:solidFill>
                  <a:schemeClr val="accent3"/>
                </a:solidFill>
              </a:rPr>
              <a:t>public </a:t>
            </a:r>
            <a:r>
              <a:rPr lang="en-US" sz="1400" b="1" i="1" dirty="0" err="1">
                <a:solidFill>
                  <a:schemeClr val="accent3"/>
                </a:solidFill>
              </a:rPr>
              <a:t>classRunner</a:t>
            </a:r>
            <a:r>
              <a:rPr lang="en-US" sz="1400" b="1" i="1" dirty="0">
                <a:solidFill>
                  <a:schemeClr val="accent3"/>
                </a:solidFill>
              </a:rPr>
              <a:t> {</a:t>
            </a:r>
          </a:p>
          <a:p>
            <a:r>
              <a:rPr lang="en-US" sz="1400" b="1" i="1" dirty="0">
                <a:solidFill>
                  <a:schemeClr val="accent3"/>
                </a:solidFill>
              </a:rPr>
              <a:t>public static </a:t>
            </a:r>
            <a:r>
              <a:rPr lang="en-US" sz="1400" b="1" i="1" dirty="0" err="1">
                <a:solidFill>
                  <a:schemeClr val="accent3"/>
                </a:solidFill>
              </a:rPr>
              <a:t>voidmain</a:t>
            </a:r>
            <a:r>
              <a:rPr lang="en-US" sz="1400" b="1" i="1" dirty="0">
                <a:solidFill>
                  <a:schemeClr val="accent3"/>
                </a:solidFill>
              </a:rPr>
              <a:t>(String[ ] </a:t>
            </a:r>
            <a:r>
              <a:rPr lang="en-US" sz="1400" b="1" i="1" dirty="0" err="1">
                <a:solidFill>
                  <a:schemeClr val="accent3"/>
                </a:solidFill>
              </a:rPr>
              <a:t>args</a:t>
            </a:r>
            <a:r>
              <a:rPr lang="en-US" sz="1400" b="1" i="1" dirty="0">
                <a:solidFill>
                  <a:schemeClr val="accent3"/>
                </a:solidFill>
              </a:rPr>
              <a:t>) {</a:t>
            </a:r>
          </a:p>
          <a:p>
            <a:r>
              <a:rPr lang="en-US" sz="1400" b="1" i="1" dirty="0">
                <a:solidFill>
                  <a:schemeClr val="accent3"/>
                </a:solidFill>
              </a:rPr>
              <a:t>Base </a:t>
            </a:r>
            <a:r>
              <a:rPr lang="en-US" sz="1400" b="1" i="1" dirty="0" err="1">
                <a:solidFill>
                  <a:schemeClr val="accent3"/>
                </a:solidFill>
              </a:rPr>
              <a:t>ob</a:t>
            </a:r>
            <a:r>
              <a:rPr lang="en-US" sz="1400" b="1" i="1" dirty="0">
                <a:solidFill>
                  <a:schemeClr val="accent3"/>
                </a:solidFill>
              </a:rPr>
              <a:t>= new Sub(); // !!!</a:t>
            </a:r>
            <a:endParaRPr lang="ru-RU" sz="1400" b="1" i="1" dirty="0">
              <a:solidFill>
                <a:schemeClr val="accent3"/>
              </a:solidFill>
            </a:endParaRPr>
          </a:p>
          <a:p>
            <a:r>
              <a:rPr lang="ru-RU" sz="1400" b="1" i="1" dirty="0">
                <a:solidFill>
                  <a:schemeClr val="accent3"/>
                </a:solidFill>
              </a:rPr>
              <a:t>// нестатический вызов статического метода</a:t>
            </a:r>
          </a:p>
          <a:p>
            <a:r>
              <a:rPr lang="ru-RU" sz="1400" b="1" i="1" dirty="0" err="1">
                <a:solidFill>
                  <a:schemeClr val="accent3"/>
                </a:solidFill>
              </a:rPr>
              <a:t>ob.go</a:t>
            </a:r>
            <a:r>
              <a:rPr lang="ru-RU" sz="1400" b="1" i="1" dirty="0">
                <a:solidFill>
                  <a:schemeClr val="accent3"/>
                </a:solidFill>
              </a:rPr>
              <a:t>(); // предупреждение компилятора о некорректном вызове</a:t>
            </a:r>
          </a:p>
          <a:p>
            <a:r>
              <a:rPr lang="ru-RU" sz="1400" b="1" i="1" dirty="0">
                <a:solidFill>
                  <a:schemeClr val="accent3"/>
                </a:solidFill>
              </a:rPr>
              <a:t>}</a:t>
            </a:r>
          </a:p>
          <a:p>
            <a:r>
              <a:rPr lang="ru-RU" sz="1400" b="1" i="1" dirty="0">
                <a:solidFill>
                  <a:schemeClr val="accent3"/>
                </a:solidFill>
              </a:rPr>
              <a:t>}</a:t>
            </a:r>
          </a:p>
        </p:txBody>
      </p:sp>
    </p:spTree>
    <p:extLst>
      <p:ext uri="{BB962C8B-B14F-4D97-AF65-F5344CB8AC3E}">
        <p14:creationId xmlns:p14="http://schemas.microsoft.com/office/powerpoint/2010/main" val="878207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483788"/>
            <a:ext cx="7872603" cy="1446550"/>
          </a:xfrm>
          <a:prstGeom prst="rect">
            <a:avLst/>
          </a:prstGeom>
        </p:spPr>
        <p:txBody>
          <a:bodyPr wrap="square">
            <a:spAutoFit/>
          </a:bodyPr>
          <a:lstStyle/>
          <a:p>
            <a:pPr algn="just"/>
            <a:r>
              <a:rPr lang="ru-RU" sz="1600" b="1" i="1" dirty="0">
                <a:solidFill>
                  <a:schemeClr val="accent3"/>
                </a:solidFill>
              </a:rPr>
              <a:t>Вызов конструкторов  в иерархии  происходит  начиная с базового  класса и заканчивая  последним классом наследником .</a:t>
            </a:r>
            <a:endParaRPr lang="en-US" sz="1600" b="1" i="1" dirty="0">
              <a:solidFill>
                <a:schemeClr val="accent3"/>
              </a:solidFill>
            </a:endParaRPr>
          </a:p>
          <a:p>
            <a:pPr algn="just"/>
            <a:endParaRPr lang="ru-RU" sz="1600" b="1" i="1" dirty="0">
              <a:solidFill>
                <a:schemeClr val="accent3"/>
              </a:solidFill>
            </a:endParaRPr>
          </a:p>
          <a:p>
            <a:pPr algn="just"/>
            <a:endParaRPr lang="en-US" sz="2400" i="1" dirty="0">
              <a:solidFill>
                <a:srgbClr val="FF0000"/>
              </a:solidFill>
            </a:endParaRPr>
          </a:p>
        </p:txBody>
      </p:sp>
      <p:sp>
        <p:nvSpPr>
          <p:cNvPr id="3" name="Rectangle 2"/>
          <p:cNvSpPr/>
          <p:nvPr/>
        </p:nvSpPr>
        <p:spPr>
          <a:xfrm>
            <a:off x="539552" y="1888451"/>
            <a:ext cx="8147323" cy="646331"/>
          </a:xfrm>
          <a:prstGeom prst="rect">
            <a:avLst/>
          </a:prstGeom>
        </p:spPr>
        <p:txBody>
          <a:bodyPr wrap="square">
            <a:spAutoFit/>
          </a:bodyPr>
          <a:lstStyle/>
          <a:p>
            <a:pPr algn="ctr"/>
            <a:r>
              <a:rPr lang="ru-RU" b="1" i="1" dirty="0">
                <a:solidFill>
                  <a:schemeClr val="accent4"/>
                </a:solidFill>
              </a:rPr>
              <a:t>Все  классы  неявным образом наследуются  от класса</a:t>
            </a:r>
          </a:p>
          <a:p>
            <a:pPr algn="ctr"/>
            <a:r>
              <a:rPr lang="ru-RU" b="1" i="1" dirty="0" err="1">
                <a:solidFill>
                  <a:schemeClr val="accent4"/>
                </a:solidFill>
              </a:rPr>
              <a:t>Object</a:t>
            </a:r>
            <a:r>
              <a:rPr lang="ru-RU" b="1" i="1" dirty="0">
                <a:solidFill>
                  <a:schemeClr val="accent4"/>
                </a:solidFill>
              </a:rPr>
              <a:t> </a:t>
            </a:r>
          </a:p>
        </p:txBody>
      </p:sp>
      <p:sp>
        <p:nvSpPr>
          <p:cNvPr id="4" name="Rectangle 3"/>
          <p:cNvSpPr/>
          <p:nvPr/>
        </p:nvSpPr>
        <p:spPr>
          <a:xfrm>
            <a:off x="1115616" y="3139227"/>
            <a:ext cx="1728192" cy="646331"/>
          </a:xfrm>
          <a:prstGeom prst="rect">
            <a:avLst/>
          </a:prstGeom>
        </p:spPr>
        <p:txBody>
          <a:bodyPr wrap="square">
            <a:spAutoFit/>
          </a:bodyPr>
          <a:lstStyle/>
          <a:p>
            <a:pPr algn="ctr"/>
            <a:r>
              <a:rPr lang="ru-RU" b="1" i="1" dirty="0" err="1">
                <a:solidFill>
                  <a:schemeClr val="accent4"/>
                </a:solidFill>
              </a:rPr>
              <a:t>Object</a:t>
            </a:r>
            <a:r>
              <a:rPr lang="ru-RU" i="1" dirty="0">
                <a:solidFill>
                  <a:schemeClr val="accent4"/>
                </a:solidFill>
              </a:rPr>
              <a:t>  </a:t>
            </a:r>
            <a:r>
              <a:rPr lang="uk-UA" i="1" dirty="0">
                <a:solidFill>
                  <a:schemeClr val="accent4"/>
                </a:solidFill>
              </a:rPr>
              <a:t>а</a:t>
            </a:r>
            <a:r>
              <a:rPr lang="en-US" i="1" dirty="0">
                <a:solidFill>
                  <a:schemeClr val="accent4"/>
                </a:solidFill>
              </a:rPr>
              <a:t>;</a:t>
            </a:r>
          </a:p>
          <a:p>
            <a:pPr algn="ctr"/>
            <a:endParaRPr lang="ru-RU" i="1" dirty="0">
              <a:solidFill>
                <a:schemeClr val="accent4"/>
              </a:solidFill>
            </a:endParaRPr>
          </a:p>
        </p:txBody>
      </p:sp>
      <p:pic>
        <p:nvPicPr>
          <p:cNvPr id="6" name="Picture 5"/>
          <p:cNvPicPr>
            <a:picLocks noChangeAspect="1"/>
          </p:cNvPicPr>
          <p:nvPr/>
        </p:nvPicPr>
        <p:blipFill>
          <a:blip r:embed="rId2"/>
          <a:stretch>
            <a:fillRect/>
          </a:stretch>
        </p:blipFill>
        <p:spPr>
          <a:xfrm>
            <a:off x="4633243" y="2851097"/>
            <a:ext cx="4053632" cy="2891451"/>
          </a:xfrm>
          <a:prstGeom prst="rect">
            <a:avLst/>
          </a:prstGeom>
        </p:spPr>
      </p:pic>
      <p:sp>
        <p:nvSpPr>
          <p:cNvPr id="5" name="Rectangle 4"/>
          <p:cNvSpPr/>
          <p:nvPr/>
        </p:nvSpPr>
        <p:spPr>
          <a:xfrm>
            <a:off x="772503" y="5977661"/>
            <a:ext cx="4346062" cy="338554"/>
          </a:xfrm>
          <a:prstGeom prst="rect">
            <a:avLst/>
          </a:prstGeom>
        </p:spPr>
        <p:txBody>
          <a:bodyPr wrap="none">
            <a:spAutoFit/>
          </a:bodyPr>
          <a:lstStyle/>
          <a:p>
            <a:r>
              <a:rPr lang="en-US" sz="1600" b="1" i="1" dirty="0">
                <a:solidFill>
                  <a:schemeClr val="accent4"/>
                </a:solidFill>
              </a:rPr>
              <a:t>http://habrahabr.ru/post/134102/</a:t>
            </a:r>
            <a:endParaRPr lang="ru-RU" sz="1600" b="1" i="1" dirty="0">
              <a:solidFill>
                <a:schemeClr val="accent4"/>
              </a:solidFill>
            </a:endParaRPr>
          </a:p>
        </p:txBody>
      </p:sp>
    </p:spTree>
    <p:extLst>
      <p:ext uri="{BB962C8B-B14F-4D97-AF65-F5344CB8AC3E}">
        <p14:creationId xmlns:p14="http://schemas.microsoft.com/office/powerpoint/2010/main" val="6737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980728"/>
            <a:ext cx="8136904" cy="4185761"/>
          </a:xfrm>
          <a:prstGeom prst="rect">
            <a:avLst/>
          </a:prstGeom>
        </p:spPr>
        <p:txBody>
          <a:bodyPr wrap="square">
            <a:spAutoFit/>
          </a:bodyPr>
          <a:lstStyle/>
          <a:p>
            <a:r>
              <a:rPr lang="ru-RU" sz="1400" b="1" i="1" dirty="0" err="1">
                <a:solidFill>
                  <a:schemeClr val="accent3"/>
                </a:solidFill>
              </a:rPr>
              <a:t>protected</a:t>
            </a:r>
            <a:r>
              <a:rPr lang="ru-RU" sz="1400" b="1" i="1" dirty="0">
                <a:solidFill>
                  <a:schemeClr val="accent3"/>
                </a:solidFill>
              </a:rPr>
              <a:t> </a:t>
            </a:r>
            <a:r>
              <a:rPr lang="ru-RU" sz="1400" b="1" i="1" dirty="0" err="1">
                <a:solidFill>
                  <a:schemeClr val="accent3"/>
                </a:solidFill>
              </a:rPr>
              <a:t>Object</a:t>
            </a:r>
            <a:r>
              <a:rPr lang="ru-RU" sz="1400" b="1" i="1" dirty="0">
                <a:solidFill>
                  <a:schemeClr val="accent3"/>
                </a:solidFill>
              </a:rPr>
              <a:t> </a:t>
            </a:r>
            <a:r>
              <a:rPr lang="ru-RU" sz="1400" b="1" i="1" dirty="0" err="1">
                <a:solidFill>
                  <a:schemeClr val="accent3"/>
                </a:solidFill>
              </a:rPr>
              <a:t>clone</a:t>
            </a:r>
            <a:r>
              <a:rPr lang="ru-RU" sz="1400" b="1" i="1" dirty="0">
                <a:solidFill>
                  <a:schemeClr val="accent3"/>
                </a:solidFill>
              </a:rPr>
              <a:t>() — создает и возвращает копию вызывающего объекта;</a:t>
            </a:r>
            <a:endParaRPr lang="en-US" sz="1400" b="1" i="1" dirty="0">
              <a:solidFill>
                <a:schemeClr val="accent3"/>
              </a:solidFill>
            </a:endParaRPr>
          </a:p>
          <a:p>
            <a:endParaRPr lang="ru-RU" sz="1400" b="1" i="1" dirty="0">
              <a:solidFill>
                <a:schemeClr val="accent3"/>
              </a:solidFill>
            </a:endParaRPr>
          </a:p>
          <a:p>
            <a:r>
              <a:rPr lang="ru-RU" sz="1400" b="1" i="1" dirty="0" err="1">
                <a:solidFill>
                  <a:schemeClr val="accent3"/>
                </a:solidFill>
              </a:rPr>
              <a:t>public</a:t>
            </a:r>
            <a:r>
              <a:rPr lang="ru-RU" sz="1400" b="1" i="1" dirty="0">
                <a:solidFill>
                  <a:schemeClr val="accent3"/>
                </a:solidFill>
              </a:rPr>
              <a:t> </a:t>
            </a:r>
            <a:r>
              <a:rPr lang="ru-RU" sz="1400" b="1" i="1" dirty="0" err="1">
                <a:solidFill>
                  <a:schemeClr val="accent3"/>
                </a:solidFill>
              </a:rPr>
              <a:t>boolean</a:t>
            </a:r>
            <a:r>
              <a:rPr lang="ru-RU" sz="1400" b="1" i="1" dirty="0">
                <a:solidFill>
                  <a:schemeClr val="accent3"/>
                </a:solidFill>
              </a:rPr>
              <a:t> </a:t>
            </a:r>
            <a:r>
              <a:rPr lang="ru-RU" sz="1400" b="1" i="1" dirty="0" err="1">
                <a:solidFill>
                  <a:schemeClr val="accent3"/>
                </a:solidFill>
              </a:rPr>
              <a:t>equals</a:t>
            </a:r>
            <a:r>
              <a:rPr lang="ru-RU" sz="1400" b="1" i="1" dirty="0">
                <a:solidFill>
                  <a:schemeClr val="accent3"/>
                </a:solidFill>
              </a:rPr>
              <a:t>(</a:t>
            </a:r>
            <a:r>
              <a:rPr lang="ru-RU" sz="1400" b="1" i="1" dirty="0" err="1">
                <a:solidFill>
                  <a:schemeClr val="accent3"/>
                </a:solidFill>
              </a:rPr>
              <a:t>Object</a:t>
            </a:r>
            <a:r>
              <a:rPr lang="ru-RU" sz="1400" b="1" i="1" dirty="0">
                <a:solidFill>
                  <a:schemeClr val="accent3"/>
                </a:solidFill>
              </a:rPr>
              <a:t> </a:t>
            </a:r>
            <a:r>
              <a:rPr lang="ru-RU" sz="1400" b="1" i="1" dirty="0" err="1">
                <a:solidFill>
                  <a:schemeClr val="accent3"/>
                </a:solidFill>
              </a:rPr>
              <a:t>ob</a:t>
            </a:r>
            <a:r>
              <a:rPr lang="ru-RU" sz="1400" b="1" i="1" dirty="0">
                <a:solidFill>
                  <a:schemeClr val="accent3"/>
                </a:solidFill>
              </a:rPr>
              <a:t>) — предназначен для использования</a:t>
            </a:r>
          </a:p>
          <a:p>
            <a:r>
              <a:rPr lang="ru-RU" sz="1400" b="1" i="1" dirty="0">
                <a:solidFill>
                  <a:schemeClr val="accent3"/>
                </a:solidFill>
              </a:rPr>
              <a:t>и переопределения</a:t>
            </a:r>
            <a:r>
              <a:rPr lang="en-US" sz="1400" b="1" i="1" dirty="0">
                <a:solidFill>
                  <a:schemeClr val="accent3"/>
                </a:solidFill>
              </a:rPr>
              <a:t> </a:t>
            </a:r>
            <a:r>
              <a:rPr lang="ru-RU" sz="1400" b="1" i="1" dirty="0">
                <a:solidFill>
                  <a:schemeClr val="accent3"/>
                </a:solidFill>
              </a:rPr>
              <a:t>в подклассах с выполнением общих соглашений о сравнении содержимого двух объектов одного и того же типа;</a:t>
            </a:r>
            <a:endParaRPr lang="en-US" sz="1400" b="1" i="1" dirty="0">
              <a:solidFill>
                <a:schemeClr val="accent3"/>
              </a:solidFill>
            </a:endParaRPr>
          </a:p>
          <a:p>
            <a:endParaRPr lang="ru-RU" sz="1400" b="1" i="1" dirty="0">
              <a:solidFill>
                <a:schemeClr val="accent3"/>
              </a:solidFill>
            </a:endParaRPr>
          </a:p>
          <a:p>
            <a:r>
              <a:rPr lang="en-US" sz="1400" b="1" i="1" dirty="0">
                <a:solidFill>
                  <a:schemeClr val="accent3"/>
                </a:solidFill>
              </a:rPr>
              <a:t>public Class&lt;? extends Object&gt; </a:t>
            </a:r>
            <a:r>
              <a:rPr lang="en-US" sz="1400" b="1" i="1" dirty="0" err="1">
                <a:solidFill>
                  <a:schemeClr val="accent3"/>
                </a:solidFill>
              </a:rPr>
              <a:t>getClass</a:t>
            </a:r>
            <a:r>
              <a:rPr lang="en-US" sz="1400" b="1" i="1" dirty="0">
                <a:solidFill>
                  <a:schemeClr val="accent3"/>
                </a:solidFill>
              </a:rPr>
              <a:t>() — </a:t>
            </a:r>
            <a:r>
              <a:rPr lang="ru-RU" sz="1400" b="1" i="1" dirty="0">
                <a:solidFill>
                  <a:schemeClr val="accent3"/>
                </a:solidFill>
              </a:rPr>
              <a:t>возвращает объект типа </a:t>
            </a:r>
            <a:r>
              <a:rPr lang="en-US" sz="1400" b="1" i="1" dirty="0">
                <a:solidFill>
                  <a:schemeClr val="accent3"/>
                </a:solidFill>
              </a:rPr>
              <a:t>Class;</a:t>
            </a:r>
          </a:p>
          <a:p>
            <a:endParaRPr lang="en-US" sz="1400" b="1" i="1" dirty="0">
              <a:solidFill>
                <a:schemeClr val="accent3"/>
              </a:solidFill>
            </a:endParaRPr>
          </a:p>
          <a:p>
            <a:r>
              <a:rPr lang="ru-RU" sz="1400" b="1" i="1" dirty="0" err="1">
                <a:solidFill>
                  <a:schemeClr val="accent3"/>
                </a:solidFill>
              </a:rPr>
              <a:t>protected</a:t>
            </a:r>
            <a:r>
              <a:rPr lang="ru-RU" sz="1400" b="1" i="1" dirty="0">
                <a:solidFill>
                  <a:schemeClr val="accent3"/>
                </a:solidFill>
              </a:rPr>
              <a:t> </a:t>
            </a:r>
            <a:r>
              <a:rPr lang="ru-RU" sz="1400" b="1" i="1" dirty="0" err="1">
                <a:solidFill>
                  <a:schemeClr val="accent3"/>
                </a:solidFill>
              </a:rPr>
              <a:t>void</a:t>
            </a:r>
            <a:r>
              <a:rPr lang="ru-RU" sz="1400" b="1" i="1" dirty="0">
                <a:solidFill>
                  <a:schemeClr val="accent3"/>
                </a:solidFill>
              </a:rPr>
              <a:t> </a:t>
            </a:r>
            <a:r>
              <a:rPr lang="ru-RU" sz="1400" b="1" i="1" dirty="0" err="1">
                <a:solidFill>
                  <a:schemeClr val="accent3"/>
                </a:solidFill>
              </a:rPr>
              <a:t>finalize</a:t>
            </a:r>
            <a:r>
              <a:rPr lang="ru-RU" sz="1400" b="1" i="1" dirty="0">
                <a:solidFill>
                  <a:schemeClr val="accent3"/>
                </a:solidFill>
              </a:rPr>
              <a:t>() — автоматически вызывается сборщиком мусора</a:t>
            </a:r>
          </a:p>
          <a:p>
            <a:r>
              <a:rPr lang="ru-RU" sz="1400" b="1" i="1" dirty="0">
                <a:solidFill>
                  <a:schemeClr val="accent3"/>
                </a:solidFill>
              </a:rPr>
              <a:t>(</a:t>
            </a:r>
            <a:r>
              <a:rPr lang="ru-RU" sz="1400" b="1" i="1" dirty="0" err="1">
                <a:solidFill>
                  <a:schemeClr val="accent3"/>
                </a:solidFill>
              </a:rPr>
              <a:t>garbage</a:t>
            </a:r>
            <a:r>
              <a:rPr lang="ru-RU" sz="1400" b="1" i="1" dirty="0">
                <a:solidFill>
                  <a:schemeClr val="accent3"/>
                </a:solidFill>
              </a:rPr>
              <a:t> </a:t>
            </a:r>
            <a:r>
              <a:rPr lang="ru-RU" sz="1400" b="1" i="1" dirty="0" err="1">
                <a:solidFill>
                  <a:schemeClr val="accent3"/>
                </a:solidFill>
              </a:rPr>
              <a:t>collection</a:t>
            </a:r>
            <a:r>
              <a:rPr lang="ru-RU" sz="1400" b="1" i="1" dirty="0">
                <a:solidFill>
                  <a:schemeClr val="accent3"/>
                </a:solidFill>
              </a:rPr>
              <a:t>) перед уничтожением объекта;</a:t>
            </a:r>
            <a:endParaRPr lang="en-US" sz="1400" b="1" i="1" dirty="0">
              <a:solidFill>
                <a:schemeClr val="accent3"/>
              </a:solidFill>
            </a:endParaRPr>
          </a:p>
          <a:p>
            <a:endParaRPr lang="ru-RU" sz="1400" b="1" i="1" dirty="0">
              <a:solidFill>
                <a:schemeClr val="accent3"/>
              </a:solidFill>
            </a:endParaRPr>
          </a:p>
          <a:p>
            <a:r>
              <a:rPr lang="ru-RU" sz="1400" b="1" i="1" dirty="0" err="1">
                <a:solidFill>
                  <a:schemeClr val="accent3"/>
                </a:solidFill>
              </a:rPr>
              <a:t>public</a:t>
            </a:r>
            <a:r>
              <a:rPr lang="ru-RU" sz="1400" b="1" i="1" dirty="0">
                <a:solidFill>
                  <a:schemeClr val="accent3"/>
                </a:solidFill>
              </a:rPr>
              <a:t> </a:t>
            </a:r>
            <a:r>
              <a:rPr lang="ru-RU" sz="1400" b="1" i="1" dirty="0" err="1">
                <a:solidFill>
                  <a:schemeClr val="accent3"/>
                </a:solidFill>
              </a:rPr>
              <a:t>int</a:t>
            </a:r>
            <a:r>
              <a:rPr lang="ru-RU" sz="1400" b="1" i="1" dirty="0">
                <a:solidFill>
                  <a:schemeClr val="accent3"/>
                </a:solidFill>
              </a:rPr>
              <a:t> </a:t>
            </a:r>
            <a:r>
              <a:rPr lang="ru-RU" sz="1400" b="1" i="1" dirty="0" err="1">
                <a:solidFill>
                  <a:schemeClr val="accent3"/>
                </a:solidFill>
              </a:rPr>
              <a:t>hashCode</a:t>
            </a:r>
            <a:r>
              <a:rPr lang="ru-RU" sz="1400" b="1" i="1" dirty="0">
                <a:solidFill>
                  <a:schemeClr val="accent3"/>
                </a:solidFill>
              </a:rPr>
              <a:t>() — вычисляет и возвращает хэш-код объекта (число,</a:t>
            </a:r>
          </a:p>
          <a:p>
            <a:r>
              <a:rPr lang="ru-RU" sz="1400" b="1" i="1" dirty="0">
                <a:solidFill>
                  <a:schemeClr val="accent3"/>
                </a:solidFill>
              </a:rPr>
              <a:t>в общем случае вычисляемое на основе значений полей объекта);</a:t>
            </a:r>
            <a:endParaRPr lang="en-US" sz="1400" b="1" i="1" dirty="0">
              <a:solidFill>
                <a:schemeClr val="accent3"/>
              </a:solidFill>
            </a:endParaRPr>
          </a:p>
          <a:p>
            <a:endParaRPr lang="ru-RU" sz="1400" b="1" i="1" dirty="0">
              <a:solidFill>
                <a:schemeClr val="accent3"/>
              </a:solidFill>
            </a:endParaRPr>
          </a:p>
          <a:p>
            <a:r>
              <a:rPr lang="ru-RU" sz="1400" b="1" i="1" dirty="0" err="1">
                <a:solidFill>
                  <a:schemeClr val="accent3"/>
                </a:solidFill>
              </a:rPr>
              <a:t>public</a:t>
            </a:r>
            <a:r>
              <a:rPr lang="ru-RU" sz="1400" b="1" i="1" dirty="0">
                <a:solidFill>
                  <a:schemeClr val="accent3"/>
                </a:solidFill>
              </a:rPr>
              <a:t> </a:t>
            </a:r>
            <a:r>
              <a:rPr lang="ru-RU" sz="1400" b="1" i="1" dirty="0" err="1">
                <a:solidFill>
                  <a:schemeClr val="accent3"/>
                </a:solidFill>
              </a:rPr>
              <a:t>String</a:t>
            </a:r>
            <a:r>
              <a:rPr lang="ru-RU" sz="1400" b="1" i="1" dirty="0">
                <a:solidFill>
                  <a:schemeClr val="accent3"/>
                </a:solidFill>
              </a:rPr>
              <a:t> </a:t>
            </a:r>
            <a:r>
              <a:rPr lang="ru-RU" sz="1400" b="1" i="1" dirty="0" err="1">
                <a:solidFill>
                  <a:schemeClr val="accent3"/>
                </a:solidFill>
              </a:rPr>
              <a:t>toString</a:t>
            </a:r>
            <a:r>
              <a:rPr lang="ru-RU" sz="1400" b="1" i="1" dirty="0">
                <a:solidFill>
                  <a:schemeClr val="accent3"/>
                </a:solidFill>
              </a:rPr>
              <a:t>() — возвращает представление объекта в виде </a:t>
            </a:r>
            <a:r>
              <a:rPr lang="en-US" sz="1400" b="1" i="1" dirty="0">
                <a:solidFill>
                  <a:schemeClr val="accent3"/>
                </a:solidFill>
              </a:rPr>
              <a:t>c</a:t>
            </a:r>
            <a:r>
              <a:rPr lang="ru-RU" sz="1400" b="1" i="1" dirty="0">
                <a:solidFill>
                  <a:schemeClr val="accent3"/>
                </a:solidFill>
              </a:rPr>
              <a:t>троки.</a:t>
            </a:r>
            <a:endParaRPr lang="en-US" sz="1400" b="1" i="1" dirty="0">
              <a:solidFill>
                <a:schemeClr val="accent3"/>
              </a:solidFill>
            </a:endParaRPr>
          </a:p>
          <a:p>
            <a:endParaRPr lang="ru-RU" sz="1400" b="1" i="1" dirty="0">
              <a:solidFill>
                <a:schemeClr val="accent3"/>
              </a:solidFill>
            </a:endParaRPr>
          </a:p>
          <a:p>
            <a:r>
              <a:rPr lang="ru-RU" sz="1400" b="1" i="1" dirty="0">
                <a:solidFill>
                  <a:schemeClr val="accent3"/>
                </a:solidFill>
              </a:rPr>
              <a:t>Методы </a:t>
            </a:r>
            <a:r>
              <a:rPr lang="en-US" sz="1400" b="1" i="1" dirty="0">
                <a:solidFill>
                  <a:schemeClr val="accent3"/>
                </a:solidFill>
              </a:rPr>
              <a:t>notify(), </a:t>
            </a:r>
            <a:r>
              <a:rPr lang="en-US" sz="1400" b="1" i="1" dirty="0" err="1">
                <a:solidFill>
                  <a:schemeClr val="accent3"/>
                </a:solidFill>
              </a:rPr>
              <a:t>notifyAll</a:t>
            </a:r>
            <a:r>
              <a:rPr lang="en-US" sz="1400" b="1" i="1" dirty="0">
                <a:solidFill>
                  <a:schemeClr val="accent3"/>
                </a:solidFill>
              </a:rPr>
              <a:t>() </a:t>
            </a:r>
            <a:r>
              <a:rPr lang="ru-RU" sz="1400" b="1" i="1" dirty="0">
                <a:solidFill>
                  <a:schemeClr val="accent3"/>
                </a:solidFill>
              </a:rPr>
              <a:t>и </a:t>
            </a:r>
            <a:r>
              <a:rPr lang="en-US" sz="1400" b="1" i="1" dirty="0">
                <a:solidFill>
                  <a:schemeClr val="accent3"/>
                </a:solidFill>
              </a:rPr>
              <a:t>wait(), wait(</a:t>
            </a:r>
            <a:r>
              <a:rPr lang="en-US" sz="1400" b="1" i="1" dirty="0" err="1">
                <a:solidFill>
                  <a:schemeClr val="accent3"/>
                </a:solidFill>
              </a:rPr>
              <a:t>int</a:t>
            </a:r>
            <a:r>
              <a:rPr lang="en-US" sz="1400" b="1" i="1" dirty="0">
                <a:solidFill>
                  <a:schemeClr val="accent3"/>
                </a:solidFill>
              </a:rPr>
              <a:t> </a:t>
            </a:r>
            <a:r>
              <a:rPr lang="en-US" sz="1400" b="1" i="1" dirty="0" err="1">
                <a:solidFill>
                  <a:schemeClr val="accent3"/>
                </a:solidFill>
              </a:rPr>
              <a:t>millis</a:t>
            </a:r>
            <a:r>
              <a:rPr lang="en-US" sz="1400" b="1" i="1" dirty="0">
                <a:solidFill>
                  <a:schemeClr val="accent3"/>
                </a:solidFill>
              </a:rPr>
              <a:t>) </a:t>
            </a:r>
            <a:r>
              <a:rPr lang="ru-RU" sz="1400" b="1" i="1" dirty="0">
                <a:solidFill>
                  <a:schemeClr val="accent3"/>
                </a:solidFill>
              </a:rPr>
              <a:t>будут рассмотрены</a:t>
            </a:r>
          </a:p>
          <a:p>
            <a:r>
              <a:rPr lang="ru-RU" sz="1400" b="1" i="1" dirty="0">
                <a:solidFill>
                  <a:schemeClr val="accent3"/>
                </a:solidFill>
              </a:rPr>
              <a:t>в главе «Потоки выполнения».</a:t>
            </a:r>
          </a:p>
        </p:txBody>
      </p:sp>
    </p:spTree>
    <p:extLst>
      <p:ext uri="{BB962C8B-B14F-4D97-AF65-F5344CB8AC3E}">
        <p14:creationId xmlns:p14="http://schemas.microsoft.com/office/powerpoint/2010/main" val="68835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661755"/>
            <a:ext cx="22574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639" y="4377715"/>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2638928"/>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512749"/>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75" y="2691805"/>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4868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30548" y="556320"/>
            <a:ext cx="332142" cy="369332"/>
          </a:xfrm>
          <a:prstGeom prst="rect">
            <a:avLst/>
          </a:prstGeom>
          <a:noFill/>
        </p:spPr>
        <p:txBody>
          <a:bodyPr wrap="none" rtlCol="0">
            <a:spAutoFit/>
          </a:bodyPr>
          <a:lstStyle/>
          <a:p>
            <a:r>
              <a:rPr lang="en-US" dirty="0"/>
              <a:t>1</a:t>
            </a:r>
            <a:endParaRPr lang="ru-RU" dirty="0"/>
          </a:p>
        </p:txBody>
      </p:sp>
      <p:sp>
        <p:nvSpPr>
          <p:cNvPr id="10" name="TextBox 9"/>
          <p:cNvSpPr txBox="1"/>
          <p:nvPr/>
        </p:nvSpPr>
        <p:spPr>
          <a:xfrm>
            <a:off x="705623" y="4780597"/>
            <a:ext cx="521297" cy="369332"/>
          </a:xfrm>
          <a:prstGeom prst="rect">
            <a:avLst/>
          </a:prstGeom>
          <a:noFill/>
        </p:spPr>
        <p:txBody>
          <a:bodyPr wrap="none" rtlCol="0">
            <a:spAutoFit/>
          </a:bodyPr>
          <a:lstStyle/>
          <a:p>
            <a:r>
              <a:rPr lang="en-US" dirty="0"/>
              <a:t>2…</a:t>
            </a:r>
            <a:endParaRPr lang="ru-RU" dirty="0"/>
          </a:p>
        </p:txBody>
      </p:sp>
      <p:graphicFrame>
        <p:nvGraphicFramePr>
          <p:cNvPr id="3" name="Таблица 2"/>
          <p:cNvGraphicFramePr>
            <a:graphicFrameLocks noGrp="1"/>
          </p:cNvGraphicFramePr>
          <p:nvPr>
            <p:extLst/>
          </p:nvPr>
        </p:nvGraphicFramePr>
        <p:xfrm>
          <a:off x="3918968" y="2742172"/>
          <a:ext cx="1691278" cy="1600200"/>
        </p:xfrm>
        <a:graphic>
          <a:graphicData uri="http://schemas.openxmlformats.org/drawingml/2006/table">
            <a:tbl>
              <a:tblPr/>
              <a:tblGrid>
                <a:gridCol w="1691278">
                  <a:extLst>
                    <a:ext uri="{9D8B030D-6E8A-4147-A177-3AD203B41FA5}">
                      <a16:colId xmlns:a16="http://schemas.microsoft.com/office/drawing/2014/main" val="20000"/>
                    </a:ext>
                  </a:extLst>
                </a:gridCol>
              </a:tblGrid>
              <a:tr h="0">
                <a:tc>
                  <a:txBody>
                    <a:bodyPr/>
                    <a:lstStyle/>
                    <a:p>
                      <a:r>
                        <a:rPr lang="ru-RU" sz="900" b="1" dirty="0"/>
                        <a:t>Производитель С</a:t>
                      </a:r>
                      <a:r>
                        <a:rPr lang="en-US" sz="900" b="1" dirty="0"/>
                        <a:t>PU</a:t>
                      </a:r>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ru-RU" sz="900" b="1" dirty="0"/>
                        <a:t>Количество ядер</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ru-RU" sz="900" b="1"/>
                        <a:t>Модель процессора</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ru-RU" sz="900" b="1"/>
                        <a:t>Чипсет</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ru-RU" sz="900" b="1"/>
                        <a:t>Тип ОЗУ</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ru-RU" sz="900" b="1"/>
                        <a:t>Частота ОЗУ</a:t>
                      </a:r>
                    </a:p>
                  </a:txBody>
                  <a:tcPr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ru-RU" sz="900" b="1" dirty="0"/>
                        <a:t>Объем ОЗУ</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4" name="Прямоугольник 3"/>
          <p:cNvSpPr/>
          <p:nvPr/>
        </p:nvSpPr>
        <p:spPr>
          <a:xfrm>
            <a:off x="3664787" y="364346"/>
            <a:ext cx="2199641" cy="369332"/>
          </a:xfrm>
          <a:prstGeom prst="rect">
            <a:avLst/>
          </a:prstGeom>
        </p:spPr>
        <p:txBody>
          <a:bodyPr wrap="none">
            <a:spAutoFit/>
          </a:bodyPr>
          <a:lstStyle/>
          <a:p>
            <a:r>
              <a:rPr lang="en-US" dirty="0"/>
              <a:t>Class </a:t>
            </a:r>
            <a:r>
              <a:rPr lang="ru-RU" dirty="0"/>
              <a:t>Компьютер</a:t>
            </a:r>
          </a:p>
        </p:txBody>
      </p:sp>
      <p:sp>
        <p:nvSpPr>
          <p:cNvPr id="5" name="Прямоугольник 4"/>
          <p:cNvSpPr/>
          <p:nvPr/>
        </p:nvSpPr>
        <p:spPr>
          <a:xfrm>
            <a:off x="430548" y="2431960"/>
            <a:ext cx="2015295" cy="246221"/>
          </a:xfrm>
          <a:prstGeom prst="rect">
            <a:avLst/>
          </a:prstGeom>
        </p:spPr>
        <p:txBody>
          <a:bodyPr wrap="none">
            <a:spAutoFit/>
          </a:bodyPr>
          <a:lstStyle/>
          <a:p>
            <a:r>
              <a:rPr lang="en-US" sz="1000" b="1" dirty="0"/>
              <a:t>Fujitsu </a:t>
            </a:r>
            <a:r>
              <a:rPr lang="en-US" sz="1000" b="1" dirty="0" err="1"/>
              <a:t>Esprimo</a:t>
            </a:r>
            <a:r>
              <a:rPr lang="en-US" sz="1000" b="1" dirty="0"/>
              <a:t> P400 MT </a:t>
            </a:r>
            <a:endParaRPr lang="ru-RU" sz="1000" b="1" dirty="0"/>
          </a:p>
        </p:txBody>
      </p:sp>
      <p:sp>
        <p:nvSpPr>
          <p:cNvPr id="7" name="Прямоугольник 6"/>
          <p:cNvSpPr/>
          <p:nvPr/>
        </p:nvSpPr>
        <p:spPr>
          <a:xfrm>
            <a:off x="651922" y="4583796"/>
            <a:ext cx="1446230" cy="230832"/>
          </a:xfrm>
          <a:prstGeom prst="rect">
            <a:avLst/>
          </a:prstGeom>
        </p:spPr>
        <p:txBody>
          <a:bodyPr wrap="none">
            <a:spAutoFit/>
          </a:bodyPr>
          <a:lstStyle/>
          <a:p>
            <a:r>
              <a:rPr lang="en-US" sz="900" b="1" dirty="0"/>
              <a:t>Acer Aspire M1935 </a:t>
            </a:r>
            <a:endParaRPr lang="ru-RU" sz="900" b="1" dirty="0"/>
          </a:p>
        </p:txBody>
      </p:sp>
      <p:sp>
        <p:nvSpPr>
          <p:cNvPr id="8" name="Прямоугольник 7"/>
          <p:cNvSpPr/>
          <p:nvPr/>
        </p:nvSpPr>
        <p:spPr>
          <a:xfrm>
            <a:off x="5580112" y="6246446"/>
            <a:ext cx="1582484" cy="246221"/>
          </a:xfrm>
          <a:prstGeom prst="rect">
            <a:avLst/>
          </a:prstGeom>
        </p:spPr>
        <p:txBody>
          <a:bodyPr wrap="none">
            <a:spAutoFit/>
          </a:bodyPr>
          <a:lstStyle/>
          <a:p>
            <a:r>
              <a:rPr lang="en-US" sz="1000" b="1" dirty="0"/>
              <a:t> Acer Aspire M3985</a:t>
            </a:r>
            <a:endParaRPr lang="ru-RU" sz="1000" b="1" dirty="0"/>
          </a:p>
        </p:txBody>
      </p:sp>
      <p:sp>
        <p:nvSpPr>
          <p:cNvPr id="17" name="TextBox 16"/>
          <p:cNvSpPr txBox="1"/>
          <p:nvPr/>
        </p:nvSpPr>
        <p:spPr>
          <a:xfrm>
            <a:off x="7956376" y="4719678"/>
            <a:ext cx="373820" cy="369332"/>
          </a:xfrm>
          <a:prstGeom prst="rect">
            <a:avLst/>
          </a:prstGeom>
          <a:noFill/>
        </p:spPr>
        <p:txBody>
          <a:bodyPr wrap="none" rtlCol="0">
            <a:spAutoFit/>
          </a:bodyPr>
          <a:lstStyle/>
          <a:p>
            <a:r>
              <a:rPr lang="en-US" dirty="0"/>
              <a:t>…</a:t>
            </a:r>
            <a:endParaRPr lang="ru-RU" dirty="0"/>
          </a:p>
        </p:txBody>
      </p:sp>
      <p:graphicFrame>
        <p:nvGraphicFramePr>
          <p:cNvPr id="9" name="Таблица 8"/>
          <p:cNvGraphicFramePr>
            <a:graphicFrameLocks noGrp="1"/>
          </p:cNvGraphicFramePr>
          <p:nvPr>
            <p:extLst/>
          </p:nvPr>
        </p:nvGraphicFramePr>
        <p:xfrm>
          <a:off x="1547664" y="4834930"/>
          <a:ext cx="2736304" cy="1402080"/>
        </p:xfrm>
        <a:graphic>
          <a:graphicData uri="http://schemas.openxmlformats.org/drawingml/2006/table">
            <a:tbl>
              <a:tblPr>
                <a:tableStyleId>{08FB837D-C827-4EFA-A057-4D05807E0F7C}</a:tableStyleId>
              </a:tblPr>
              <a:tblGrid>
                <a:gridCol w="1421105">
                  <a:extLst>
                    <a:ext uri="{9D8B030D-6E8A-4147-A177-3AD203B41FA5}">
                      <a16:colId xmlns:a16="http://schemas.microsoft.com/office/drawing/2014/main" val="20000"/>
                    </a:ext>
                  </a:extLst>
                </a:gridCol>
                <a:gridCol w="1315199">
                  <a:extLst>
                    <a:ext uri="{9D8B030D-6E8A-4147-A177-3AD203B41FA5}">
                      <a16:colId xmlns:a16="http://schemas.microsoft.com/office/drawing/2014/main" val="20001"/>
                    </a:ext>
                  </a:extLst>
                </a:gridCol>
              </a:tblGrid>
              <a:tr h="0">
                <a:tc>
                  <a:txBody>
                    <a:bodyPr/>
                    <a:lstStyle/>
                    <a:p>
                      <a:r>
                        <a:rPr lang="ru-RU" sz="800" dirty="0"/>
                        <a:t>Производитель С</a:t>
                      </a:r>
                      <a:r>
                        <a:rPr lang="en-US" sz="800" dirty="0"/>
                        <a:t>PU</a:t>
                      </a:r>
                      <a:endParaRPr lang="en-US" sz="800" b="1" dirty="0"/>
                    </a:p>
                  </a:txBody>
                  <a:tcPr anchor="ctr"/>
                </a:tc>
                <a:tc>
                  <a:txBody>
                    <a:bodyPr/>
                    <a:lstStyle/>
                    <a:p>
                      <a:r>
                        <a:rPr lang="en-US" sz="800" dirty="0"/>
                        <a:t>Intel</a:t>
                      </a:r>
                      <a:endParaRPr lang="en-US" sz="800" b="1" dirty="0"/>
                    </a:p>
                  </a:txBody>
                  <a:tcPr anchor="ctr"/>
                </a:tc>
                <a:extLst>
                  <a:ext uri="{0D108BD9-81ED-4DB2-BD59-A6C34878D82A}">
                    <a16:rowId xmlns:a16="http://schemas.microsoft.com/office/drawing/2014/main" val="10000"/>
                  </a:ext>
                </a:extLst>
              </a:tr>
              <a:tr h="0">
                <a:tc>
                  <a:txBody>
                    <a:bodyPr/>
                    <a:lstStyle/>
                    <a:p>
                      <a:r>
                        <a:rPr lang="ru-RU" sz="800" dirty="0"/>
                        <a:t>Количество ядер</a:t>
                      </a:r>
                      <a:endParaRPr lang="ru-RU" sz="800" b="1" dirty="0"/>
                    </a:p>
                  </a:txBody>
                  <a:tcPr anchor="ctr"/>
                </a:tc>
                <a:tc>
                  <a:txBody>
                    <a:bodyPr/>
                    <a:lstStyle/>
                    <a:p>
                      <a:r>
                        <a:rPr lang="ru-RU" sz="800"/>
                        <a:t>2 шт.</a:t>
                      </a:r>
                      <a:endParaRPr lang="ru-RU" sz="800" b="1"/>
                    </a:p>
                  </a:txBody>
                  <a:tcPr anchor="ctr"/>
                </a:tc>
                <a:extLst>
                  <a:ext uri="{0D108BD9-81ED-4DB2-BD59-A6C34878D82A}">
                    <a16:rowId xmlns:a16="http://schemas.microsoft.com/office/drawing/2014/main" val="10001"/>
                  </a:ext>
                </a:extLst>
              </a:tr>
              <a:tr h="0">
                <a:tc>
                  <a:txBody>
                    <a:bodyPr/>
                    <a:lstStyle/>
                    <a:p>
                      <a:r>
                        <a:rPr lang="ru-RU" sz="800" dirty="0"/>
                        <a:t>Модель процессора</a:t>
                      </a:r>
                      <a:endParaRPr lang="ru-RU" sz="800" b="1" dirty="0"/>
                    </a:p>
                  </a:txBody>
                  <a:tcPr anchor="ctr"/>
                </a:tc>
                <a:tc>
                  <a:txBody>
                    <a:bodyPr/>
                    <a:lstStyle/>
                    <a:p>
                      <a:r>
                        <a:rPr lang="it-IT" sz="800" dirty="0"/>
                        <a:t>Intel Core i3-3220, 3,3 ГГц</a:t>
                      </a:r>
                      <a:endParaRPr lang="it-IT" sz="800" b="1" dirty="0"/>
                    </a:p>
                  </a:txBody>
                  <a:tcPr anchor="ctr"/>
                </a:tc>
                <a:extLst>
                  <a:ext uri="{0D108BD9-81ED-4DB2-BD59-A6C34878D82A}">
                    <a16:rowId xmlns:a16="http://schemas.microsoft.com/office/drawing/2014/main" val="10002"/>
                  </a:ext>
                </a:extLst>
              </a:tr>
              <a:tr h="0">
                <a:tc>
                  <a:txBody>
                    <a:bodyPr/>
                    <a:lstStyle/>
                    <a:p>
                      <a:r>
                        <a:rPr lang="ru-RU" sz="800"/>
                        <a:t>Тип ОЗУ</a:t>
                      </a:r>
                      <a:endParaRPr lang="ru-RU" sz="800" b="1"/>
                    </a:p>
                  </a:txBody>
                  <a:tcPr anchor="ctr"/>
                </a:tc>
                <a:tc>
                  <a:txBody>
                    <a:bodyPr/>
                    <a:lstStyle/>
                    <a:p>
                      <a:r>
                        <a:rPr lang="en-US" sz="800" dirty="0"/>
                        <a:t>DDR-3</a:t>
                      </a:r>
                      <a:endParaRPr lang="en-US" sz="800" b="1" dirty="0"/>
                    </a:p>
                  </a:txBody>
                  <a:tcPr anchor="ctr"/>
                </a:tc>
                <a:extLst>
                  <a:ext uri="{0D108BD9-81ED-4DB2-BD59-A6C34878D82A}">
                    <a16:rowId xmlns:a16="http://schemas.microsoft.com/office/drawing/2014/main" val="10003"/>
                  </a:ext>
                </a:extLst>
              </a:tr>
              <a:tr h="0">
                <a:tc>
                  <a:txBody>
                    <a:bodyPr/>
                    <a:lstStyle/>
                    <a:p>
                      <a:r>
                        <a:rPr lang="ru-RU" sz="800"/>
                        <a:t>Частота ОЗУ</a:t>
                      </a:r>
                      <a:endParaRPr lang="ru-RU" sz="800" b="1"/>
                    </a:p>
                  </a:txBody>
                  <a:tcPr anchor="ctr"/>
                </a:tc>
                <a:tc>
                  <a:txBody>
                    <a:bodyPr/>
                    <a:lstStyle/>
                    <a:p>
                      <a:r>
                        <a:rPr lang="ru-RU" sz="800" dirty="0"/>
                        <a:t>1333 МГц</a:t>
                      </a:r>
                      <a:endParaRPr lang="ru-RU" sz="800" b="1" dirty="0"/>
                    </a:p>
                  </a:txBody>
                  <a:tcPr anchor="ctr"/>
                </a:tc>
                <a:extLst>
                  <a:ext uri="{0D108BD9-81ED-4DB2-BD59-A6C34878D82A}">
                    <a16:rowId xmlns:a16="http://schemas.microsoft.com/office/drawing/2014/main" val="10004"/>
                  </a:ext>
                </a:extLst>
              </a:tr>
              <a:tr h="0">
                <a:tc>
                  <a:txBody>
                    <a:bodyPr/>
                    <a:lstStyle/>
                    <a:p>
                      <a:r>
                        <a:rPr lang="ru-RU" sz="800"/>
                        <a:t>Объем ОЗУ</a:t>
                      </a:r>
                      <a:endParaRPr lang="ru-RU" sz="800" b="1"/>
                    </a:p>
                  </a:txBody>
                  <a:tcPr anchor="ctr"/>
                </a:tc>
                <a:tc>
                  <a:txBody>
                    <a:bodyPr/>
                    <a:lstStyle/>
                    <a:p>
                      <a:r>
                        <a:rPr lang="ru-RU" sz="800" dirty="0"/>
                        <a:t>4 Гб</a:t>
                      </a:r>
                      <a:endParaRPr lang="ru-RU" sz="800" b="1" dirty="0"/>
                    </a:p>
                  </a:txBody>
                  <a:tcPr anchor="ctr"/>
                </a:tc>
                <a:extLst>
                  <a:ext uri="{0D108BD9-81ED-4DB2-BD59-A6C34878D82A}">
                    <a16:rowId xmlns:a16="http://schemas.microsoft.com/office/drawing/2014/main" val="10005"/>
                  </a:ext>
                </a:extLst>
              </a:tr>
            </a:tbl>
          </a:graphicData>
        </a:graphic>
      </p:graphicFrame>
      <p:sp>
        <p:nvSpPr>
          <p:cNvPr id="11" name="Прямоугольник 10"/>
          <p:cNvSpPr/>
          <p:nvPr/>
        </p:nvSpPr>
        <p:spPr>
          <a:xfrm>
            <a:off x="750455" y="389307"/>
            <a:ext cx="1042273" cy="369332"/>
          </a:xfrm>
          <a:prstGeom prst="rect">
            <a:avLst/>
          </a:prstGeom>
        </p:spPr>
        <p:txBody>
          <a:bodyPr wrap="none">
            <a:spAutoFit/>
          </a:bodyPr>
          <a:lstStyle/>
          <a:p>
            <a:r>
              <a:rPr lang="ru-RU" dirty="0"/>
              <a:t>Объект</a:t>
            </a:r>
          </a:p>
        </p:txBody>
      </p:sp>
    </p:spTree>
    <p:extLst>
      <p:ext uri="{BB962C8B-B14F-4D97-AF65-F5344CB8AC3E}">
        <p14:creationId xmlns:p14="http://schemas.microsoft.com/office/powerpoint/2010/main" val="127001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39552" y="620688"/>
            <a:ext cx="8136904" cy="338554"/>
          </a:xfrm>
          <a:prstGeom prst="rect">
            <a:avLst/>
          </a:prstGeom>
        </p:spPr>
        <p:txBody>
          <a:bodyPr wrap="square">
            <a:spAutoFit/>
          </a:bodyPr>
          <a:lstStyle/>
          <a:p>
            <a:r>
              <a:rPr lang="ru-RU" sz="1600" b="1" i="1" dirty="0">
                <a:solidFill>
                  <a:schemeClr val="accent4"/>
                </a:solidFill>
              </a:rPr>
              <a:t>protected native Object clone() throws </a:t>
            </a:r>
            <a:r>
              <a:rPr lang="ru-RU" sz="1600" b="1" i="1" dirty="0" smtClean="0">
                <a:solidFill>
                  <a:schemeClr val="accent4"/>
                </a:solidFill>
              </a:rPr>
              <a:t>CloneNotSupportedException</a:t>
            </a:r>
            <a:endParaRPr lang="ru-RU" sz="1600" b="1" i="1" dirty="0">
              <a:solidFill>
                <a:schemeClr val="accent4"/>
              </a:solidFill>
            </a:endParaRPr>
          </a:p>
        </p:txBody>
      </p:sp>
      <p:sp>
        <p:nvSpPr>
          <p:cNvPr id="3" name="Rectangle 1"/>
          <p:cNvSpPr>
            <a:spLocks noChangeArrowheads="1"/>
          </p:cNvSpPr>
          <p:nvPr/>
        </p:nvSpPr>
        <p:spPr bwMode="auto">
          <a:xfrm>
            <a:off x="1331640" y="1412776"/>
            <a:ext cx="7128792" cy="43396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Student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Cloneable{</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protected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protected int </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Student(String name,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age)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1200" b="1" i="1"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"constructor"</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name;</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age;</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String toString()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"Student{"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"name='"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name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 age="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660E7A"/>
                </a:solidFill>
                <a:effectLst/>
                <a:latin typeface="Courier New" panose="02070309020205020404" pitchFamily="49" charset="0"/>
                <a:cs typeface="Courier New" panose="02070309020205020404" pitchFamily="49" charset="0"/>
              </a:rPr>
              <a:t>age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8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protected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Object clone()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throws </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CloneNotSupportedException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000080"/>
                </a:solidFill>
                <a:effectLst/>
                <a:latin typeface="Courier New" panose="02070309020205020404" pitchFamily="49" charset="0"/>
                <a:cs typeface="Courier New" panose="02070309020205020404" pitchFamily="49" charset="0"/>
              </a:rPr>
              <a:t>return super</a:t>
            </a: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.clone();</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742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95536" y="1700808"/>
            <a:ext cx="8424936" cy="2893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public static void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main(String[]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args</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throws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CloneNotSupportedException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Student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ivan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altLang="en-US" sz="14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Student(</a:t>
            </a:r>
            <a:r>
              <a:rPr kumimoji="0" lang="en-US" altLang="en-US" sz="14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"Ivan"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23</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Student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ivanClone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ivanClone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(Student)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ivan.clone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System.</a:t>
            </a:r>
            <a:r>
              <a:rPr kumimoji="0" lang="en-US" altLang="en-US" sz="1400" b="1" i="1" u="none" strike="noStrike" cap="none" normalizeH="0" baseline="0" dirty="0" err="1" smtClean="0">
                <a:ln>
                  <a:noFill/>
                </a:ln>
                <a:solidFill>
                  <a:srgbClr val="660E7A"/>
                </a:solidFill>
                <a:effectLst/>
                <a:latin typeface="Courier New" panose="02070309020205020404" pitchFamily="49" charset="0"/>
                <a:cs typeface="Courier New" panose="02070309020205020404" pitchFamily="49" charset="0"/>
              </a:rPr>
              <a:t>out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.println</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ivanClone</a:t>
            </a: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5897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404664"/>
            <a:ext cx="8352928" cy="5755422"/>
          </a:xfrm>
          <a:prstGeom prst="rect">
            <a:avLst/>
          </a:prstGeom>
        </p:spPr>
        <p:txBody>
          <a:bodyPr wrap="square">
            <a:spAutoFit/>
          </a:bodyPr>
          <a:lstStyle/>
          <a:p>
            <a:pPr algn="just"/>
            <a:r>
              <a:rPr lang="ru-RU" sz="1600" b="1" i="1" dirty="0">
                <a:solidFill>
                  <a:schemeClr val="accent3"/>
                </a:solidFill>
              </a:rPr>
              <a:t> </a:t>
            </a:r>
            <a:r>
              <a:rPr lang="ru-RU" sz="1600" b="1" i="1" dirty="0" err="1">
                <a:solidFill>
                  <a:schemeClr val="accent4"/>
                </a:solidFill>
              </a:rPr>
              <a:t>public</a:t>
            </a:r>
            <a:r>
              <a:rPr lang="ru-RU" sz="1600" b="1" i="1" dirty="0">
                <a:solidFill>
                  <a:schemeClr val="accent4"/>
                </a:solidFill>
              </a:rPr>
              <a:t> </a:t>
            </a:r>
            <a:r>
              <a:rPr lang="ru-RU" sz="1600" b="1" i="1" dirty="0" err="1">
                <a:solidFill>
                  <a:schemeClr val="accent4"/>
                </a:solidFill>
              </a:rPr>
              <a:t>String</a:t>
            </a:r>
            <a:r>
              <a:rPr lang="ru-RU" sz="1600" b="1" i="1" dirty="0">
                <a:solidFill>
                  <a:schemeClr val="accent4"/>
                </a:solidFill>
              </a:rPr>
              <a:t> </a:t>
            </a:r>
            <a:r>
              <a:rPr lang="ru-RU" sz="1600" b="1" i="1" dirty="0" err="1">
                <a:solidFill>
                  <a:schemeClr val="accent4"/>
                </a:solidFill>
              </a:rPr>
              <a:t>toString</a:t>
            </a:r>
            <a:r>
              <a:rPr lang="ru-RU" sz="1600" b="1" i="1" dirty="0">
                <a:solidFill>
                  <a:schemeClr val="accent4"/>
                </a:solidFill>
              </a:rPr>
              <a:t>()-</a:t>
            </a:r>
            <a:r>
              <a:rPr lang="ru-RU" sz="1600" b="1" i="1" dirty="0">
                <a:solidFill>
                  <a:schemeClr val="accent3"/>
                </a:solidFill>
              </a:rPr>
              <a:t>Этот метод позволяет получить текстовое описание любого объекта. Создавая новый класс, данный метод можно переопределить и возвращать более подробное описание. Для класса </a:t>
            </a:r>
            <a:r>
              <a:rPr lang="ru-RU" sz="1600" b="1" i="1" dirty="0" err="1">
                <a:solidFill>
                  <a:schemeClr val="accent3"/>
                </a:solidFill>
              </a:rPr>
              <a:t>Object</a:t>
            </a:r>
            <a:r>
              <a:rPr lang="ru-RU" sz="1600" b="1" i="1" dirty="0">
                <a:solidFill>
                  <a:schemeClr val="accent3"/>
                </a:solidFill>
              </a:rPr>
              <a:t> и его наследников, не переопределивших </a:t>
            </a:r>
            <a:r>
              <a:rPr lang="ru-RU" sz="1600" b="1" i="1" dirty="0" err="1">
                <a:solidFill>
                  <a:schemeClr val="accent3"/>
                </a:solidFill>
              </a:rPr>
              <a:t>toString</a:t>
            </a:r>
            <a:r>
              <a:rPr lang="ru-RU" sz="1600" b="1" i="1" dirty="0">
                <a:solidFill>
                  <a:schemeClr val="accent3"/>
                </a:solidFill>
              </a:rPr>
              <a:t>(), метод возвращает следующее выражение:</a:t>
            </a:r>
          </a:p>
          <a:p>
            <a:endParaRPr lang="ru-RU" sz="1600" b="1" i="1" dirty="0">
              <a:solidFill>
                <a:schemeClr val="accent3"/>
              </a:solidFill>
            </a:endParaRPr>
          </a:p>
          <a:p>
            <a:r>
              <a:rPr lang="ru-RU" sz="1600" b="1" i="1" dirty="0" err="1">
                <a:solidFill>
                  <a:schemeClr val="accent4"/>
                </a:solidFill>
              </a:rPr>
              <a:t>getClass</a:t>
            </a:r>
            <a:r>
              <a:rPr lang="ru-RU" sz="1600" b="1" i="1" dirty="0">
                <a:solidFill>
                  <a:schemeClr val="accent4"/>
                </a:solidFill>
              </a:rPr>
              <a:t>().</a:t>
            </a:r>
            <a:r>
              <a:rPr lang="ru-RU" sz="1600" b="1" i="1" dirty="0" err="1">
                <a:solidFill>
                  <a:schemeClr val="accent4"/>
                </a:solidFill>
              </a:rPr>
              <a:t>getName</a:t>
            </a:r>
            <a:r>
              <a:rPr lang="ru-RU" sz="1600" b="1" i="1" dirty="0">
                <a:solidFill>
                  <a:schemeClr val="accent4"/>
                </a:solidFill>
              </a:rPr>
              <a:t>()+"@"+</a:t>
            </a:r>
            <a:r>
              <a:rPr lang="ru-RU" sz="1600" b="1" i="1" dirty="0" err="1">
                <a:solidFill>
                  <a:schemeClr val="accent4"/>
                </a:solidFill>
              </a:rPr>
              <a:t>hashCode</a:t>
            </a:r>
            <a:r>
              <a:rPr lang="ru-RU" sz="1600" b="1" i="1" dirty="0">
                <a:solidFill>
                  <a:schemeClr val="accent4"/>
                </a:solidFill>
              </a:rPr>
              <a:t>()</a:t>
            </a:r>
          </a:p>
          <a:p>
            <a:endParaRPr lang="ru-RU" sz="1600" b="1" i="1" dirty="0">
              <a:solidFill>
                <a:schemeClr val="accent3"/>
              </a:solidFill>
            </a:endParaRPr>
          </a:p>
          <a:p>
            <a:pPr algn="just"/>
            <a:r>
              <a:rPr lang="ru-RU" sz="1600" b="1" i="1" dirty="0">
                <a:solidFill>
                  <a:schemeClr val="accent3"/>
                </a:solidFill>
              </a:rPr>
              <a:t>Метод </a:t>
            </a:r>
            <a:r>
              <a:rPr lang="ru-RU" sz="1600" b="1" i="1" dirty="0" err="1">
                <a:solidFill>
                  <a:schemeClr val="accent3"/>
                </a:solidFill>
              </a:rPr>
              <a:t>getName</a:t>
            </a:r>
            <a:r>
              <a:rPr lang="ru-RU" sz="1600" b="1" i="1" dirty="0">
                <a:solidFill>
                  <a:schemeClr val="accent3"/>
                </a:solidFill>
              </a:rPr>
              <a:t>()класса </a:t>
            </a:r>
            <a:r>
              <a:rPr lang="ru-RU" sz="1600" b="1" i="1" dirty="0" err="1">
                <a:solidFill>
                  <a:schemeClr val="accent3"/>
                </a:solidFill>
              </a:rPr>
              <a:t>Class</a:t>
            </a:r>
            <a:r>
              <a:rPr lang="ru-RU" sz="1600" b="1" i="1" dirty="0">
                <a:solidFill>
                  <a:schemeClr val="accent3"/>
                </a:solidFill>
              </a:rPr>
              <a:t> уже приводился в пример, а хэш-код еще дополнительно обрабатывается специальной функцией для представления в шестнадцатеричном формате.</a:t>
            </a:r>
          </a:p>
          <a:p>
            <a:endParaRPr lang="ru-RU" sz="1600" b="1" i="1" dirty="0">
              <a:solidFill>
                <a:schemeClr val="accent3"/>
              </a:solidFill>
            </a:endParaRPr>
          </a:p>
          <a:p>
            <a:r>
              <a:rPr lang="ru-RU" sz="1600" b="1" i="1" dirty="0">
                <a:solidFill>
                  <a:schemeClr val="accent3"/>
                </a:solidFill>
              </a:rPr>
              <a:t>Например:</a:t>
            </a:r>
          </a:p>
          <a:p>
            <a:endParaRPr lang="ru-RU" sz="1600" b="1" i="1" dirty="0">
              <a:solidFill>
                <a:schemeClr val="accent4"/>
              </a:solidFill>
            </a:endParaRPr>
          </a:p>
          <a:p>
            <a:r>
              <a:rPr lang="ru-RU" sz="1600" b="1" i="1" dirty="0" err="1">
                <a:solidFill>
                  <a:schemeClr val="accent4"/>
                </a:solidFill>
              </a:rPr>
              <a:t>print</a:t>
            </a:r>
            <a:r>
              <a:rPr lang="ru-RU" sz="1600" b="1" i="1" dirty="0">
                <a:solidFill>
                  <a:schemeClr val="accent4"/>
                </a:solidFill>
              </a:rPr>
              <a:t>(</a:t>
            </a:r>
            <a:r>
              <a:rPr lang="ru-RU" sz="1600" b="1" i="1" dirty="0" err="1">
                <a:solidFill>
                  <a:schemeClr val="accent4"/>
                </a:solidFill>
              </a:rPr>
              <a:t>new</a:t>
            </a:r>
            <a:r>
              <a:rPr lang="ru-RU" sz="1600" b="1" i="1" dirty="0">
                <a:solidFill>
                  <a:schemeClr val="accent4"/>
                </a:solidFill>
              </a:rPr>
              <a:t> </a:t>
            </a:r>
            <a:r>
              <a:rPr lang="ru-RU" sz="1600" b="1" i="1" dirty="0" err="1">
                <a:solidFill>
                  <a:schemeClr val="accent4"/>
                </a:solidFill>
              </a:rPr>
              <a:t>Object</a:t>
            </a:r>
            <a:r>
              <a:rPr lang="ru-RU" sz="1600" b="1" i="1" dirty="0">
                <a:solidFill>
                  <a:schemeClr val="accent4"/>
                </a:solidFill>
              </a:rPr>
              <a:t>());</a:t>
            </a:r>
          </a:p>
          <a:p>
            <a:endParaRPr lang="ru-RU" sz="1600" b="1" i="1" dirty="0">
              <a:solidFill>
                <a:schemeClr val="accent3"/>
              </a:solidFill>
            </a:endParaRPr>
          </a:p>
          <a:p>
            <a:r>
              <a:rPr lang="ru-RU" sz="1600" b="1" i="1" dirty="0">
                <a:solidFill>
                  <a:schemeClr val="accent3"/>
                </a:solidFill>
              </a:rPr>
              <a:t>Результатом будет:</a:t>
            </a:r>
          </a:p>
          <a:p>
            <a:endParaRPr lang="ru-RU" sz="1600" b="1" i="1" dirty="0">
              <a:solidFill>
                <a:schemeClr val="accent3"/>
              </a:solidFill>
            </a:endParaRPr>
          </a:p>
          <a:p>
            <a:r>
              <a:rPr lang="ru-RU" sz="1600" b="1" i="1" dirty="0">
                <a:solidFill>
                  <a:schemeClr val="accent4"/>
                </a:solidFill>
              </a:rPr>
              <a:t>java.lang.Object@92d342</a:t>
            </a:r>
          </a:p>
          <a:p>
            <a:endParaRPr lang="uk-UA" sz="1600" b="1" i="1" dirty="0">
              <a:solidFill>
                <a:schemeClr val="accent3"/>
              </a:solidFill>
            </a:endParaRPr>
          </a:p>
          <a:p>
            <a:r>
              <a:rPr lang="ru-RU" sz="1600" b="1" i="1" dirty="0">
                <a:solidFill>
                  <a:schemeClr val="accent3"/>
                </a:solidFill>
              </a:rPr>
              <a:t> В результате этот метод позволяет по текстовому описанию понять, от какого класса был порожден объект и, благодаря </a:t>
            </a:r>
            <a:r>
              <a:rPr lang="ru-RU" sz="1600" b="1" i="1" dirty="0" err="1">
                <a:solidFill>
                  <a:schemeClr val="accent3"/>
                </a:solidFill>
              </a:rPr>
              <a:t>хеш</a:t>
            </a:r>
            <a:r>
              <a:rPr lang="ru-RU" sz="1600" b="1" i="1" dirty="0">
                <a:solidFill>
                  <a:schemeClr val="accent3"/>
                </a:solidFill>
              </a:rPr>
              <a:t>-коду, различать разные объекты, созданные от одного класса.</a:t>
            </a:r>
          </a:p>
        </p:txBody>
      </p:sp>
    </p:spTree>
    <p:extLst>
      <p:ext uri="{BB962C8B-B14F-4D97-AF65-F5344CB8AC3E}">
        <p14:creationId xmlns:p14="http://schemas.microsoft.com/office/powerpoint/2010/main" val="25898488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1196752"/>
            <a:ext cx="8424936" cy="2585323"/>
          </a:xfrm>
          <a:prstGeom prst="rect">
            <a:avLst/>
          </a:prstGeom>
        </p:spPr>
        <p:txBody>
          <a:bodyPr wrap="square">
            <a:spAutoFit/>
          </a:bodyPr>
          <a:lstStyle/>
          <a:p>
            <a:r>
              <a:rPr lang="ru-RU" b="1" i="1" dirty="0">
                <a:solidFill>
                  <a:schemeClr val="accent3"/>
                </a:solidFill>
              </a:rPr>
              <a:t>Методы </a:t>
            </a:r>
            <a:r>
              <a:rPr lang="en-US" b="1" i="1" dirty="0">
                <a:solidFill>
                  <a:schemeClr val="accent3"/>
                </a:solidFill>
              </a:rPr>
              <a:t>wait(), notify(), </a:t>
            </a:r>
            <a:r>
              <a:rPr lang="en-US" b="1" i="1" dirty="0" err="1">
                <a:solidFill>
                  <a:schemeClr val="accent3"/>
                </a:solidFill>
              </a:rPr>
              <a:t>notifyAll</a:t>
            </a:r>
            <a:r>
              <a:rPr lang="en-US" b="1" i="1" dirty="0">
                <a:solidFill>
                  <a:schemeClr val="accent3"/>
                </a:solidFill>
              </a:rPr>
              <a:t>()</a:t>
            </a:r>
            <a:r>
              <a:rPr lang="ru-RU" b="1" i="1" dirty="0">
                <a:solidFill>
                  <a:schemeClr val="accent3"/>
                </a:solidFill>
              </a:rPr>
              <a:t>используются для поддержки </a:t>
            </a:r>
            <a:r>
              <a:rPr lang="ru-RU" b="1" i="1" dirty="0" err="1">
                <a:solidFill>
                  <a:schemeClr val="accent3"/>
                </a:solidFill>
              </a:rPr>
              <a:t>многопоточности</a:t>
            </a:r>
            <a:endParaRPr lang="ru-RU" b="1" i="1" dirty="0">
              <a:solidFill>
                <a:schemeClr val="accent3"/>
              </a:solidFill>
            </a:endParaRPr>
          </a:p>
          <a:p>
            <a:r>
              <a:rPr lang="ru-RU" b="1" i="1" dirty="0">
                <a:solidFill>
                  <a:schemeClr val="accent4"/>
                </a:solidFill>
              </a:rPr>
              <a:t>·       </a:t>
            </a:r>
            <a:r>
              <a:rPr lang="en-US" b="1" i="1" dirty="0">
                <a:solidFill>
                  <a:schemeClr val="accent4"/>
                </a:solidFill>
              </a:rPr>
              <a:t>public final native void notify()</a:t>
            </a:r>
          </a:p>
          <a:p>
            <a:r>
              <a:rPr lang="en-US" b="1" i="1" dirty="0">
                <a:solidFill>
                  <a:schemeClr val="accent4"/>
                </a:solidFill>
              </a:rPr>
              <a:t>·       public final native void </a:t>
            </a:r>
            <a:r>
              <a:rPr lang="en-US" b="1" i="1" dirty="0" err="1">
                <a:solidFill>
                  <a:schemeClr val="accent4"/>
                </a:solidFill>
              </a:rPr>
              <a:t>notifyAll</a:t>
            </a:r>
            <a:r>
              <a:rPr lang="en-US" b="1" i="1" dirty="0">
                <a:solidFill>
                  <a:schemeClr val="accent4"/>
                </a:solidFill>
              </a:rPr>
              <a:t>()</a:t>
            </a:r>
          </a:p>
          <a:p>
            <a:r>
              <a:rPr lang="en-US" b="1" i="1" dirty="0">
                <a:solidFill>
                  <a:schemeClr val="accent4"/>
                </a:solidFill>
              </a:rPr>
              <a:t>·       public final native void wait(long timeout) throws </a:t>
            </a:r>
            <a:r>
              <a:rPr lang="en-US" b="1" i="1" dirty="0" err="1">
                <a:solidFill>
                  <a:schemeClr val="accent4"/>
                </a:solidFill>
              </a:rPr>
              <a:t>InterruptedException</a:t>
            </a:r>
            <a:endParaRPr lang="en-US" b="1" i="1" dirty="0">
              <a:solidFill>
                <a:schemeClr val="accent4"/>
              </a:solidFill>
            </a:endParaRPr>
          </a:p>
          <a:p>
            <a:r>
              <a:rPr lang="en-US" b="1" i="1" dirty="0">
                <a:solidFill>
                  <a:schemeClr val="accent4"/>
                </a:solidFill>
              </a:rPr>
              <a:t>·       public final void wait(long timeout, </a:t>
            </a:r>
            <a:r>
              <a:rPr lang="en-US" b="1" i="1" dirty="0" err="1">
                <a:solidFill>
                  <a:schemeClr val="accent4"/>
                </a:solidFill>
              </a:rPr>
              <a:t>int</a:t>
            </a:r>
            <a:r>
              <a:rPr lang="en-US" b="1" i="1" dirty="0">
                <a:solidFill>
                  <a:schemeClr val="accent4"/>
                </a:solidFill>
              </a:rPr>
              <a:t> </a:t>
            </a:r>
            <a:r>
              <a:rPr lang="en-US" b="1" i="1" dirty="0" err="1">
                <a:solidFill>
                  <a:schemeClr val="accent4"/>
                </a:solidFill>
              </a:rPr>
              <a:t>nanos</a:t>
            </a:r>
            <a:r>
              <a:rPr lang="en-US" b="1" i="1" dirty="0">
                <a:solidFill>
                  <a:schemeClr val="accent4"/>
                </a:solidFill>
              </a:rPr>
              <a:t>) throws </a:t>
            </a:r>
            <a:r>
              <a:rPr lang="en-US" b="1" i="1" dirty="0" err="1">
                <a:solidFill>
                  <a:schemeClr val="accent4"/>
                </a:solidFill>
              </a:rPr>
              <a:t>InterruptedException</a:t>
            </a:r>
            <a:endParaRPr lang="en-US" b="1" i="1" dirty="0">
              <a:solidFill>
                <a:schemeClr val="accent4"/>
              </a:solidFill>
            </a:endParaRPr>
          </a:p>
          <a:p>
            <a:r>
              <a:rPr lang="en-US" b="1" i="1" dirty="0">
                <a:solidFill>
                  <a:schemeClr val="accent4"/>
                </a:solidFill>
              </a:rPr>
              <a:t>      public final void wait() throws </a:t>
            </a:r>
            <a:r>
              <a:rPr lang="en-US" b="1" i="1" dirty="0" err="1">
                <a:solidFill>
                  <a:schemeClr val="accent4"/>
                </a:solidFill>
              </a:rPr>
              <a:t>InterruptedException</a:t>
            </a:r>
            <a:endParaRPr lang="ru-RU" b="1" i="1" dirty="0">
              <a:solidFill>
                <a:schemeClr val="accent4"/>
              </a:solidFill>
            </a:endParaRPr>
          </a:p>
        </p:txBody>
      </p:sp>
    </p:spTree>
    <p:extLst>
      <p:ext uri="{BB962C8B-B14F-4D97-AF65-F5344CB8AC3E}">
        <p14:creationId xmlns:p14="http://schemas.microsoft.com/office/powerpoint/2010/main" val="2226417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836712"/>
            <a:ext cx="8280920" cy="3293209"/>
          </a:xfrm>
          <a:prstGeom prst="rect">
            <a:avLst/>
          </a:prstGeom>
        </p:spPr>
        <p:txBody>
          <a:bodyPr wrap="square">
            <a:spAutoFit/>
          </a:bodyPr>
          <a:lstStyle/>
          <a:p>
            <a:pPr algn="just"/>
            <a:r>
              <a:rPr lang="ru-RU" sz="1600" b="1" i="1" dirty="0">
                <a:solidFill>
                  <a:schemeClr val="accent4"/>
                </a:solidFill>
              </a:rPr>
              <a:t> protected </a:t>
            </a:r>
            <a:r>
              <a:rPr lang="ru-RU" sz="1600" b="1" i="1" dirty="0" err="1">
                <a:solidFill>
                  <a:schemeClr val="accent4"/>
                </a:solidFill>
              </a:rPr>
              <a:t>void</a:t>
            </a:r>
            <a:r>
              <a:rPr lang="ru-RU" sz="1600" b="1" i="1" dirty="0">
                <a:solidFill>
                  <a:schemeClr val="accent4"/>
                </a:solidFill>
              </a:rPr>
              <a:t> </a:t>
            </a:r>
            <a:r>
              <a:rPr lang="ru-RU" sz="1600" b="1" i="1" dirty="0" err="1">
                <a:solidFill>
                  <a:schemeClr val="accent4"/>
                </a:solidFill>
              </a:rPr>
              <a:t>finalize</a:t>
            </a:r>
            <a:r>
              <a:rPr lang="ru-RU" sz="1600" b="1" i="1" dirty="0">
                <a:solidFill>
                  <a:schemeClr val="accent4"/>
                </a:solidFill>
              </a:rPr>
              <a:t>() </a:t>
            </a:r>
            <a:r>
              <a:rPr lang="ru-RU" sz="1600" b="1" i="1" dirty="0" err="1">
                <a:solidFill>
                  <a:schemeClr val="accent4"/>
                </a:solidFill>
              </a:rPr>
              <a:t>throws</a:t>
            </a:r>
            <a:r>
              <a:rPr lang="ru-RU" sz="1600" b="1" i="1" dirty="0">
                <a:solidFill>
                  <a:schemeClr val="accent4"/>
                </a:solidFill>
              </a:rPr>
              <a:t> </a:t>
            </a:r>
            <a:r>
              <a:rPr lang="ru-RU" sz="1600" b="1" i="1" dirty="0" err="1">
                <a:solidFill>
                  <a:schemeClr val="accent4"/>
                </a:solidFill>
              </a:rPr>
              <a:t>Throwable</a:t>
            </a:r>
            <a:r>
              <a:rPr lang="ru-RU" sz="1600" b="1" i="1" dirty="0">
                <a:solidFill>
                  <a:schemeClr val="accent4"/>
                </a:solidFill>
              </a:rPr>
              <a:t>-</a:t>
            </a:r>
          </a:p>
          <a:p>
            <a:pPr algn="just"/>
            <a:r>
              <a:rPr lang="ru-RU" sz="1600" b="1" i="1" dirty="0">
                <a:solidFill>
                  <a:schemeClr val="accent3"/>
                </a:solidFill>
              </a:rPr>
              <a:t>данный метод вызывается при уничтожении объекта автоматическим сборщиком мусора (</a:t>
            </a:r>
            <a:r>
              <a:rPr lang="ru-RU" sz="1600" b="1" i="1" dirty="0" err="1">
                <a:solidFill>
                  <a:schemeClr val="accent3"/>
                </a:solidFill>
              </a:rPr>
              <a:t>garbage</a:t>
            </a:r>
            <a:r>
              <a:rPr lang="ru-RU" sz="1600" b="1" i="1" dirty="0">
                <a:solidFill>
                  <a:schemeClr val="accent3"/>
                </a:solidFill>
              </a:rPr>
              <a:t> </a:t>
            </a:r>
            <a:r>
              <a:rPr lang="ru-RU" sz="1600" b="1" i="1" dirty="0" err="1">
                <a:solidFill>
                  <a:schemeClr val="accent3"/>
                </a:solidFill>
              </a:rPr>
              <a:t>collector</a:t>
            </a:r>
            <a:r>
              <a:rPr lang="ru-RU" sz="1600" b="1" i="1" dirty="0">
                <a:solidFill>
                  <a:schemeClr val="accent3"/>
                </a:solidFill>
              </a:rPr>
              <a:t>). В классе </a:t>
            </a:r>
            <a:r>
              <a:rPr lang="ru-RU" sz="1600" b="1" i="1" dirty="0" err="1">
                <a:solidFill>
                  <a:schemeClr val="accent3"/>
                </a:solidFill>
              </a:rPr>
              <a:t>Object</a:t>
            </a:r>
            <a:r>
              <a:rPr lang="ru-RU" sz="1600" b="1" i="1" dirty="0">
                <a:solidFill>
                  <a:schemeClr val="accent3"/>
                </a:solidFill>
              </a:rPr>
              <a:t> он ничего не делает, однако в классе-наследнике позволяет описать все действия, необходимые для корректного удаления объекта, такие как закрытие соединений с БД, сетевых соединений, снятие блокировок на файлы и т.д. В обычном режиме напрямую этот метод вызывать не нужно, он отработает автоматически. Если необходимо, можно обратиться к нему явным образом.</a:t>
            </a:r>
          </a:p>
          <a:p>
            <a:pPr algn="just"/>
            <a:r>
              <a:rPr lang="ru-RU" sz="1600" b="1" i="1" dirty="0">
                <a:solidFill>
                  <a:schemeClr val="accent3"/>
                </a:solidFill>
              </a:rPr>
              <a:t>В методе </a:t>
            </a:r>
            <a:r>
              <a:rPr lang="ru-RU" sz="1600" b="1" i="1" dirty="0" err="1">
                <a:solidFill>
                  <a:schemeClr val="accent3"/>
                </a:solidFill>
              </a:rPr>
              <a:t>finalize</a:t>
            </a:r>
            <a:r>
              <a:rPr lang="ru-RU" sz="1600" b="1" i="1" dirty="0">
                <a:solidFill>
                  <a:schemeClr val="accent3"/>
                </a:solidFill>
              </a:rPr>
              <a:t>() нужно описывать только дополнительные действия, связанные с логикой работы программы. Все необходимое для удаления объекта JVM сделает сама.</a:t>
            </a:r>
          </a:p>
        </p:txBody>
      </p:sp>
      <p:sp>
        <p:nvSpPr>
          <p:cNvPr id="3" name="Rectangle 2"/>
          <p:cNvSpPr/>
          <p:nvPr/>
        </p:nvSpPr>
        <p:spPr>
          <a:xfrm>
            <a:off x="1403648" y="4869160"/>
            <a:ext cx="6768752" cy="369332"/>
          </a:xfrm>
          <a:prstGeom prst="rect">
            <a:avLst/>
          </a:prstGeom>
        </p:spPr>
        <p:txBody>
          <a:bodyPr wrap="square">
            <a:spAutoFit/>
          </a:bodyPr>
          <a:lstStyle/>
          <a:p>
            <a:r>
              <a:rPr lang="en-US" b="1" i="1" dirty="0">
                <a:solidFill>
                  <a:schemeClr val="accent4"/>
                </a:solidFill>
              </a:rPr>
              <a:t> protected void finalize() throws </a:t>
            </a:r>
            <a:r>
              <a:rPr lang="en-US" b="1" i="1" dirty="0" err="1">
                <a:solidFill>
                  <a:schemeClr val="accent4"/>
                </a:solidFill>
              </a:rPr>
              <a:t>Throwable</a:t>
            </a:r>
            <a:r>
              <a:rPr lang="en-US" b="1" i="1" dirty="0">
                <a:solidFill>
                  <a:schemeClr val="accent4"/>
                </a:solidFill>
              </a:rPr>
              <a:t> { }</a:t>
            </a:r>
            <a:endParaRPr lang="ru-RU" b="1" i="1" dirty="0">
              <a:solidFill>
                <a:schemeClr val="accent4"/>
              </a:solidFill>
            </a:endParaRPr>
          </a:p>
        </p:txBody>
      </p:sp>
    </p:spTree>
    <p:extLst>
      <p:ext uri="{BB962C8B-B14F-4D97-AF65-F5344CB8AC3E}">
        <p14:creationId xmlns:p14="http://schemas.microsoft.com/office/powerpoint/2010/main" val="13398219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476672"/>
            <a:ext cx="8352928" cy="1569660"/>
          </a:xfrm>
          <a:prstGeom prst="rect">
            <a:avLst/>
          </a:prstGeom>
        </p:spPr>
        <p:txBody>
          <a:bodyPr wrap="square">
            <a:spAutoFit/>
          </a:bodyPr>
          <a:lstStyle/>
          <a:p>
            <a:pPr algn="just"/>
            <a:r>
              <a:rPr lang="ru-RU" sz="1600" b="1" i="1" dirty="0">
                <a:solidFill>
                  <a:schemeClr val="accent3"/>
                </a:solidFill>
              </a:rPr>
              <a:t>Хеширование (иногда «</a:t>
            </a:r>
            <a:r>
              <a:rPr lang="ru-RU" sz="1600" b="1" i="1" dirty="0" err="1">
                <a:solidFill>
                  <a:schemeClr val="accent3"/>
                </a:solidFill>
              </a:rPr>
              <a:t>хэширование</a:t>
            </a:r>
            <a:r>
              <a:rPr lang="ru-RU" sz="1600" b="1" i="1" dirty="0">
                <a:solidFill>
                  <a:schemeClr val="accent3"/>
                </a:solidFill>
              </a:rPr>
              <a:t>», англ. </a:t>
            </a:r>
            <a:r>
              <a:rPr lang="ru-RU" sz="1600" b="1" i="1" dirty="0" err="1">
                <a:solidFill>
                  <a:schemeClr val="accent3"/>
                </a:solidFill>
              </a:rPr>
              <a:t>hashing</a:t>
            </a:r>
            <a:r>
              <a:rPr lang="ru-RU" sz="1600" b="1" i="1" dirty="0">
                <a:solidFill>
                  <a:schemeClr val="accent3"/>
                </a:solidFill>
              </a:rPr>
              <a:t>) — преобразование по детерминированному алгоритму входного массива данных произвольной длины в выходную битовую строку фиксированной длины. Если у двух строк </a:t>
            </a:r>
            <a:r>
              <a:rPr lang="ru-RU" sz="1600" b="1" i="1" dirty="0" err="1">
                <a:solidFill>
                  <a:schemeClr val="accent3"/>
                </a:solidFill>
              </a:rPr>
              <a:t>хеш</a:t>
            </a:r>
            <a:r>
              <a:rPr lang="ru-RU" sz="1600" b="1" i="1" dirty="0">
                <a:solidFill>
                  <a:schemeClr val="accent3"/>
                </a:solidFill>
              </a:rPr>
              <a:t>-коды разные, строки гарантированно различаются, если одинаковые — строки, вероятно, совпадают.</a:t>
            </a:r>
          </a:p>
        </p:txBody>
      </p:sp>
      <p:sp>
        <p:nvSpPr>
          <p:cNvPr id="3" name="Прямоугольник 2"/>
          <p:cNvSpPr/>
          <p:nvPr/>
        </p:nvSpPr>
        <p:spPr>
          <a:xfrm>
            <a:off x="2051720" y="2852936"/>
            <a:ext cx="5400600" cy="2062103"/>
          </a:xfrm>
          <a:prstGeom prst="rect">
            <a:avLst/>
          </a:prstGeom>
        </p:spPr>
        <p:txBody>
          <a:bodyPr wrap="square">
            <a:spAutoFit/>
          </a:bodyPr>
          <a:lstStyle/>
          <a:p>
            <a:r>
              <a:rPr lang="en-US" sz="1600" b="1" i="1" dirty="0">
                <a:solidFill>
                  <a:schemeClr val="accent4"/>
                </a:solidFill>
              </a:rPr>
              <a:t>public class Main {</a:t>
            </a:r>
          </a:p>
          <a:p>
            <a:r>
              <a:rPr lang="en-US" sz="1600" b="1" i="1" dirty="0">
                <a:solidFill>
                  <a:schemeClr val="accent4"/>
                </a:solidFill>
              </a:rPr>
              <a:t>    public static void main(String[] </a:t>
            </a:r>
            <a:r>
              <a:rPr lang="en-US" sz="1600" b="1" i="1" dirty="0" err="1">
                <a:solidFill>
                  <a:schemeClr val="accent4"/>
                </a:solidFill>
              </a:rPr>
              <a:t>args</a:t>
            </a:r>
            <a:r>
              <a:rPr lang="en-US" sz="1600" b="1" i="1" dirty="0">
                <a:solidFill>
                  <a:schemeClr val="accent4"/>
                </a:solidFill>
              </a:rPr>
              <a:t>) {</a:t>
            </a:r>
          </a:p>
          <a:p>
            <a:r>
              <a:rPr lang="en-US" sz="1600" b="1" i="1" dirty="0">
                <a:solidFill>
                  <a:schemeClr val="accent4"/>
                </a:solidFill>
              </a:rPr>
              <a:t>        Object </a:t>
            </a:r>
            <a:r>
              <a:rPr lang="en-US" sz="1600" b="1" i="1" dirty="0" err="1">
                <a:solidFill>
                  <a:schemeClr val="accent4"/>
                </a:solidFill>
              </a:rPr>
              <a:t>object</a:t>
            </a:r>
            <a:r>
              <a:rPr lang="en-US" sz="1600" b="1" i="1" dirty="0">
                <a:solidFill>
                  <a:schemeClr val="accent4"/>
                </a:solidFill>
              </a:rPr>
              <a:t> = new Object();</a:t>
            </a:r>
          </a:p>
          <a:p>
            <a:r>
              <a:rPr lang="en-US" sz="1600" b="1" i="1" dirty="0">
                <a:solidFill>
                  <a:schemeClr val="accent4"/>
                </a:solidFill>
              </a:rPr>
              <a:t>        </a:t>
            </a:r>
            <a:r>
              <a:rPr lang="en-US" sz="1600" b="1" i="1" dirty="0" err="1">
                <a:solidFill>
                  <a:schemeClr val="accent4"/>
                </a:solidFill>
              </a:rPr>
              <a:t>int</a:t>
            </a:r>
            <a:r>
              <a:rPr lang="en-US" sz="1600" b="1" i="1" dirty="0">
                <a:solidFill>
                  <a:schemeClr val="accent4"/>
                </a:solidFill>
              </a:rPr>
              <a:t> </a:t>
            </a:r>
            <a:r>
              <a:rPr lang="en-US" sz="1600" b="1" i="1" dirty="0" err="1">
                <a:solidFill>
                  <a:schemeClr val="accent4"/>
                </a:solidFill>
              </a:rPr>
              <a:t>hCode</a:t>
            </a:r>
            <a:r>
              <a:rPr lang="en-US" sz="1600" b="1" i="1" dirty="0">
                <a:solidFill>
                  <a:schemeClr val="accent4"/>
                </a:solidFill>
              </a:rPr>
              <a:t>;</a:t>
            </a:r>
          </a:p>
          <a:p>
            <a:r>
              <a:rPr lang="en-US" sz="1600" b="1" i="1" dirty="0">
                <a:solidFill>
                  <a:schemeClr val="accent4"/>
                </a:solidFill>
              </a:rPr>
              <a:t>        </a:t>
            </a:r>
            <a:r>
              <a:rPr lang="en-US" sz="1600" b="1" i="1" dirty="0" err="1">
                <a:solidFill>
                  <a:schemeClr val="accent4"/>
                </a:solidFill>
              </a:rPr>
              <a:t>hCode</a:t>
            </a:r>
            <a:r>
              <a:rPr lang="en-US" sz="1600" b="1" i="1" dirty="0">
                <a:solidFill>
                  <a:schemeClr val="accent4"/>
                </a:solidFill>
              </a:rPr>
              <a:t> = </a:t>
            </a:r>
            <a:r>
              <a:rPr lang="en-US" sz="1600" b="1" i="1" dirty="0" err="1">
                <a:solidFill>
                  <a:schemeClr val="accent4"/>
                </a:solidFill>
              </a:rPr>
              <a:t>object.hashCode</a:t>
            </a:r>
            <a:r>
              <a:rPr lang="en-US" sz="1600" b="1" i="1" dirty="0">
                <a:solidFill>
                  <a:schemeClr val="accent4"/>
                </a:solidFill>
              </a:rPr>
              <a:t>();</a:t>
            </a:r>
          </a:p>
          <a:p>
            <a:r>
              <a:rPr lang="en-US" sz="1600" b="1" i="1" dirty="0">
                <a:solidFill>
                  <a:schemeClr val="accent4"/>
                </a:solidFill>
              </a:rPr>
              <a:t>        </a:t>
            </a:r>
            <a:r>
              <a:rPr lang="en-US" sz="1600" b="1" i="1" dirty="0" err="1">
                <a:solidFill>
                  <a:schemeClr val="accent4"/>
                </a:solidFill>
              </a:rPr>
              <a:t>System.out.println</a:t>
            </a:r>
            <a:r>
              <a:rPr lang="en-US" sz="1600" b="1" i="1" dirty="0">
                <a:solidFill>
                  <a:schemeClr val="accent4"/>
                </a:solidFill>
              </a:rPr>
              <a:t>(</a:t>
            </a:r>
            <a:r>
              <a:rPr lang="en-US" sz="1600" b="1" i="1" dirty="0" err="1">
                <a:solidFill>
                  <a:schemeClr val="accent4"/>
                </a:solidFill>
              </a:rPr>
              <a:t>hCode</a:t>
            </a:r>
            <a:r>
              <a:rPr lang="en-US" sz="1600" b="1" i="1" dirty="0">
                <a:solidFill>
                  <a:schemeClr val="accent4"/>
                </a:solidFill>
              </a:rPr>
              <a:t>);</a:t>
            </a:r>
          </a:p>
          <a:p>
            <a:r>
              <a:rPr lang="en-US" sz="1600" b="1" i="1" dirty="0">
                <a:solidFill>
                  <a:schemeClr val="accent4"/>
                </a:solidFill>
              </a:rPr>
              <a:t>    }</a:t>
            </a:r>
          </a:p>
          <a:p>
            <a:r>
              <a:rPr lang="en-US" sz="1600" b="1" i="1" dirty="0">
                <a:solidFill>
                  <a:schemeClr val="accent4"/>
                </a:solidFill>
              </a:rPr>
              <a:t>}</a:t>
            </a:r>
            <a:endParaRPr lang="ru-RU" sz="1600" b="1" i="1" dirty="0">
              <a:solidFill>
                <a:schemeClr val="accent4"/>
              </a:solidFill>
            </a:endParaRPr>
          </a:p>
        </p:txBody>
      </p:sp>
    </p:spTree>
    <p:extLst>
      <p:ext uri="{BB962C8B-B14F-4D97-AF65-F5344CB8AC3E}">
        <p14:creationId xmlns:p14="http://schemas.microsoft.com/office/powerpoint/2010/main" val="1968530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35696" y="2814716"/>
            <a:ext cx="6552728" cy="3539430"/>
          </a:xfrm>
          <a:prstGeom prst="rect">
            <a:avLst/>
          </a:prstGeom>
        </p:spPr>
        <p:txBody>
          <a:bodyPr wrap="square">
            <a:spAutoFit/>
          </a:bodyPr>
          <a:lstStyle/>
          <a:p>
            <a:r>
              <a:rPr lang="en-US" sz="1600" b="1" i="1" dirty="0">
                <a:solidFill>
                  <a:schemeClr val="accent3"/>
                </a:solidFill>
              </a:rPr>
              <a:t>public class </a:t>
            </a:r>
            <a:r>
              <a:rPr lang="en-US" sz="1600" b="1" i="1" dirty="0" err="1">
                <a:solidFill>
                  <a:schemeClr val="accent3"/>
                </a:solidFill>
              </a:rPr>
              <a:t>DemoBlackBox</a:t>
            </a:r>
            <a:r>
              <a:rPr lang="en-US" sz="1600" b="1" i="1" dirty="0">
                <a:solidFill>
                  <a:schemeClr val="accent3"/>
                </a:solidFill>
              </a:rPr>
              <a:t> {</a:t>
            </a:r>
          </a:p>
          <a:p>
            <a:r>
              <a:rPr lang="en-US" sz="1600" b="1" i="1" dirty="0">
                <a:solidFill>
                  <a:schemeClr val="accent3"/>
                </a:solidFill>
              </a:rPr>
              <a:t>    public static void main(String[] </a:t>
            </a:r>
            <a:r>
              <a:rPr lang="en-US" sz="1600" b="1" i="1" dirty="0" err="1">
                <a:solidFill>
                  <a:schemeClr val="accent3"/>
                </a:solidFill>
              </a:rPr>
              <a:t>args</a:t>
            </a:r>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BlackBox</a:t>
            </a:r>
            <a:r>
              <a:rPr lang="en-US" sz="1600" b="1" i="1" dirty="0">
                <a:solidFill>
                  <a:schemeClr val="accent3"/>
                </a:solidFill>
              </a:rPr>
              <a:t> object1 = new </a:t>
            </a:r>
            <a:r>
              <a:rPr lang="en-US" sz="1600" b="1" i="1" dirty="0" err="1">
                <a:solidFill>
                  <a:schemeClr val="accent3"/>
                </a:solidFill>
              </a:rPr>
              <a:t>BlackBox</a:t>
            </a:r>
            <a:r>
              <a:rPr lang="en-US" sz="1600" b="1" i="1" dirty="0">
                <a:solidFill>
                  <a:schemeClr val="accent3"/>
                </a:solidFill>
              </a:rPr>
              <a:t>(5, 10);</a:t>
            </a:r>
          </a:p>
          <a:p>
            <a:r>
              <a:rPr lang="en-US" sz="1600" b="1" i="1" dirty="0">
                <a:solidFill>
                  <a:schemeClr val="accent3"/>
                </a:solidFill>
              </a:rPr>
              <a:t>        </a:t>
            </a:r>
            <a:r>
              <a:rPr lang="en-US" sz="1600" b="1" i="1" dirty="0" err="1">
                <a:solidFill>
                  <a:schemeClr val="accent3"/>
                </a:solidFill>
              </a:rPr>
              <a:t>BlackBox</a:t>
            </a:r>
            <a:r>
              <a:rPr lang="en-US" sz="1600" b="1" i="1" dirty="0">
                <a:solidFill>
                  <a:schemeClr val="accent3"/>
                </a:solidFill>
              </a:rPr>
              <a:t> object2 = new </a:t>
            </a:r>
            <a:r>
              <a:rPr lang="en-US" sz="1600" b="1" i="1" dirty="0" err="1">
                <a:solidFill>
                  <a:schemeClr val="accent3"/>
                </a:solidFill>
              </a:rPr>
              <a:t>BlackBox</a:t>
            </a:r>
            <a:r>
              <a:rPr lang="en-US" sz="1600" b="1" i="1" dirty="0">
                <a:solidFill>
                  <a:schemeClr val="accent3"/>
                </a:solidFill>
              </a:rPr>
              <a:t>(5, 10);</a:t>
            </a:r>
          </a:p>
          <a:p>
            <a:endParaRPr lang="en-US" sz="1600" b="1" i="1" dirty="0">
              <a:solidFill>
                <a:schemeClr val="accent3"/>
              </a:solidFill>
            </a:endParaRPr>
          </a:p>
          <a:p>
            <a:pPr lvl="1"/>
            <a:r>
              <a:rPr lang="en-US" sz="1600" b="1" i="1" dirty="0" err="1">
                <a:solidFill>
                  <a:schemeClr val="accent4"/>
                </a:solidFill>
              </a:rPr>
              <a:t>System.out.println</a:t>
            </a:r>
            <a:r>
              <a:rPr lang="en-US" sz="1600" b="1" i="1" dirty="0">
                <a:solidFill>
                  <a:schemeClr val="accent4"/>
                </a:solidFill>
              </a:rPr>
              <a:t>(object1.hashCode());</a:t>
            </a:r>
          </a:p>
          <a:p>
            <a:pPr lvl="1"/>
            <a:r>
              <a:rPr lang="en-US" sz="1600" b="1" i="1" dirty="0" err="1">
                <a:solidFill>
                  <a:schemeClr val="accent4"/>
                </a:solidFill>
              </a:rPr>
              <a:t>System.out.println</a:t>
            </a:r>
            <a:r>
              <a:rPr lang="en-US" sz="1600" b="1" i="1" dirty="0">
                <a:solidFill>
                  <a:schemeClr val="accent4"/>
                </a:solidFill>
              </a:rPr>
              <a:t>(object2.hashCode());</a:t>
            </a:r>
          </a:p>
          <a:p>
            <a:endParaRPr lang="en-US" sz="1600" b="1" i="1" dirty="0">
              <a:solidFill>
                <a:schemeClr val="accent4"/>
              </a:solidFill>
            </a:endParaRPr>
          </a:p>
          <a:p>
            <a:r>
              <a:rPr lang="en-US" sz="1600" b="1" i="1" dirty="0">
                <a:solidFill>
                  <a:schemeClr val="accent4"/>
                </a:solidFill>
              </a:rPr>
              <a:t>object1.hashCode() == object2.hashCode()// </a:t>
            </a:r>
            <a:r>
              <a:rPr lang="ru-RU" sz="1600" b="1" i="1" dirty="0">
                <a:solidFill>
                  <a:schemeClr val="accent4"/>
                </a:solidFill>
              </a:rPr>
              <a:t>должно быть </a:t>
            </a:r>
            <a:r>
              <a:rPr lang="en-US" sz="1600" b="1" i="1" dirty="0">
                <a:solidFill>
                  <a:schemeClr val="accent4"/>
                </a:solidFill>
              </a:rPr>
              <a:t>true</a:t>
            </a:r>
            <a:endParaRPr lang="ru-RU" sz="1600" b="1" i="1" dirty="0">
              <a:solidFill>
                <a:schemeClr val="accent4"/>
              </a:solidFill>
            </a:endParaRPr>
          </a:p>
          <a:p>
            <a:endParaRPr lang="en-US" sz="1600" b="1" i="1" dirty="0">
              <a:solidFill>
                <a:schemeClr val="accent3"/>
              </a:solidFill>
            </a:endParaRPr>
          </a:p>
          <a:p>
            <a:endParaRPr lang="en-US" sz="1600" b="1" i="1" dirty="0">
              <a:solidFill>
                <a:schemeClr val="accent3"/>
              </a:solidFill>
            </a:endParaRPr>
          </a:p>
          <a:p>
            <a:r>
              <a:rPr lang="en-US" sz="1600" b="1" i="1" dirty="0">
                <a:solidFill>
                  <a:schemeClr val="accent3"/>
                </a:solidFill>
              </a:rPr>
              <a:t>    }</a:t>
            </a:r>
          </a:p>
          <a:p>
            <a:r>
              <a:rPr lang="en-US" sz="1600" b="1" i="1" dirty="0">
                <a:solidFill>
                  <a:schemeClr val="accent3"/>
                </a:solidFill>
              </a:rPr>
              <a:t>}</a:t>
            </a:r>
          </a:p>
        </p:txBody>
      </p:sp>
      <p:sp>
        <p:nvSpPr>
          <p:cNvPr id="3" name="Прямоугольник 2"/>
          <p:cNvSpPr/>
          <p:nvPr/>
        </p:nvSpPr>
        <p:spPr>
          <a:xfrm>
            <a:off x="2483768" y="476672"/>
            <a:ext cx="4572000" cy="2308324"/>
          </a:xfrm>
          <a:prstGeom prst="rect">
            <a:avLst/>
          </a:prstGeom>
        </p:spPr>
        <p:txBody>
          <a:bodyPr>
            <a:spAutoFit/>
          </a:bodyPr>
          <a:lstStyle/>
          <a:p>
            <a:r>
              <a:rPr lang="en-US" sz="1600" b="1" i="1" dirty="0">
                <a:solidFill>
                  <a:schemeClr val="accent3"/>
                </a:solidFill>
              </a:rPr>
              <a:t>public class </a:t>
            </a:r>
            <a:r>
              <a:rPr lang="en-US" sz="1600" b="1" i="1" dirty="0" err="1">
                <a:solidFill>
                  <a:schemeClr val="accent3"/>
                </a:solidFill>
              </a:rPr>
              <a:t>BlackBox</a:t>
            </a:r>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int</a:t>
            </a:r>
            <a:r>
              <a:rPr lang="en-US" sz="1600" b="1" i="1" dirty="0">
                <a:solidFill>
                  <a:schemeClr val="accent3"/>
                </a:solidFill>
              </a:rPr>
              <a:t> a;</a:t>
            </a:r>
          </a:p>
          <a:p>
            <a:r>
              <a:rPr lang="en-US" sz="1600" b="1" i="1" dirty="0">
                <a:solidFill>
                  <a:schemeClr val="accent3"/>
                </a:solidFill>
              </a:rPr>
              <a:t>    </a:t>
            </a:r>
            <a:r>
              <a:rPr lang="en-US" sz="1600" b="1" i="1" dirty="0" err="1">
                <a:solidFill>
                  <a:schemeClr val="accent3"/>
                </a:solidFill>
              </a:rPr>
              <a:t>int</a:t>
            </a:r>
            <a:r>
              <a:rPr lang="en-US" sz="1600" b="1" i="1" dirty="0">
                <a:solidFill>
                  <a:schemeClr val="accent3"/>
                </a:solidFill>
              </a:rPr>
              <a:t> b;</a:t>
            </a:r>
          </a:p>
          <a:p>
            <a:r>
              <a:rPr lang="en-US" sz="1600" b="1" i="1" dirty="0">
                <a:solidFill>
                  <a:schemeClr val="accent3"/>
                </a:solidFill>
              </a:rPr>
              <a:t>    </a:t>
            </a:r>
          </a:p>
          <a:p>
            <a:r>
              <a:rPr lang="en-US" sz="1600" b="1" i="1" dirty="0">
                <a:solidFill>
                  <a:schemeClr val="accent3"/>
                </a:solidFill>
              </a:rPr>
              <a:t>    </a:t>
            </a:r>
            <a:r>
              <a:rPr lang="en-US" sz="1600" b="1" i="1" dirty="0" err="1">
                <a:solidFill>
                  <a:schemeClr val="accent3"/>
                </a:solidFill>
              </a:rPr>
              <a:t>BlackBox</a:t>
            </a:r>
            <a:r>
              <a:rPr lang="en-US" sz="1600" b="1" i="1" dirty="0">
                <a:solidFill>
                  <a:schemeClr val="accent3"/>
                </a:solidFill>
              </a:rPr>
              <a:t>(</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varA</a:t>
            </a:r>
            <a:r>
              <a:rPr lang="en-US" sz="1600" b="1" i="1" dirty="0">
                <a:solidFill>
                  <a:schemeClr val="accent3"/>
                </a:solidFill>
              </a:rPr>
              <a:t>, </a:t>
            </a:r>
            <a:r>
              <a:rPr lang="en-US" sz="1600" b="1" i="1" dirty="0" err="1">
                <a:solidFill>
                  <a:schemeClr val="accent3"/>
                </a:solidFill>
              </a:rPr>
              <a:t>int</a:t>
            </a:r>
            <a:r>
              <a:rPr lang="en-US" sz="1600" b="1" i="1" dirty="0">
                <a:solidFill>
                  <a:schemeClr val="accent3"/>
                </a:solidFill>
              </a:rPr>
              <a:t> </a:t>
            </a:r>
            <a:r>
              <a:rPr lang="en-US" sz="1600" b="1" i="1" dirty="0" err="1">
                <a:solidFill>
                  <a:schemeClr val="accent3"/>
                </a:solidFill>
              </a:rPr>
              <a:t>varB</a:t>
            </a:r>
            <a:r>
              <a:rPr lang="en-US" sz="1600" b="1" i="1" dirty="0">
                <a:solidFill>
                  <a:schemeClr val="accent3"/>
                </a:solidFill>
              </a:rPr>
              <a:t>){</a:t>
            </a:r>
          </a:p>
          <a:p>
            <a:r>
              <a:rPr lang="en-US" sz="1600" b="1" i="1" dirty="0">
                <a:solidFill>
                  <a:schemeClr val="accent3"/>
                </a:solidFill>
              </a:rPr>
              <a:t>        a = </a:t>
            </a:r>
            <a:r>
              <a:rPr lang="en-US" sz="1600" b="1" i="1" dirty="0" err="1">
                <a:solidFill>
                  <a:schemeClr val="accent3"/>
                </a:solidFill>
              </a:rPr>
              <a:t>varA</a:t>
            </a:r>
            <a:r>
              <a:rPr lang="en-US" sz="1600" b="1" i="1" dirty="0">
                <a:solidFill>
                  <a:schemeClr val="accent3"/>
                </a:solidFill>
              </a:rPr>
              <a:t>;</a:t>
            </a:r>
          </a:p>
          <a:p>
            <a:r>
              <a:rPr lang="en-US" sz="1600" b="1" i="1" dirty="0">
                <a:solidFill>
                  <a:schemeClr val="accent3"/>
                </a:solidFill>
              </a:rPr>
              <a:t>        b = </a:t>
            </a:r>
            <a:r>
              <a:rPr lang="en-US" sz="1600" b="1" i="1" dirty="0" err="1">
                <a:solidFill>
                  <a:schemeClr val="accent3"/>
                </a:solidFill>
              </a:rPr>
              <a:t>varB</a:t>
            </a:r>
            <a:r>
              <a:rPr lang="en-US" sz="1600" b="1" i="1" dirty="0">
                <a:solidFill>
                  <a:schemeClr val="accent3"/>
                </a:solidFill>
              </a:rPr>
              <a:t>;</a:t>
            </a:r>
          </a:p>
          <a:p>
            <a:r>
              <a:rPr lang="en-US" sz="1600" b="1" i="1" dirty="0">
                <a:solidFill>
                  <a:schemeClr val="accent3"/>
                </a:solidFill>
              </a:rPr>
              <a:t>    }</a:t>
            </a:r>
          </a:p>
          <a:p>
            <a:r>
              <a:rPr lang="en-US" sz="1600" b="1" i="1" dirty="0">
                <a:solidFill>
                  <a:schemeClr val="accent3"/>
                </a:solidFill>
              </a:rPr>
              <a:t>}</a:t>
            </a:r>
            <a:endParaRPr lang="ru-RU" sz="1600" b="1" i="1" dirty="0">
              <a:solidFill>
                <a:schemeClr val="accent3"/>
              </a:solidFill>
            </a:endParaRPr>
          </a:p>
        </p:txBody>
      </p:sp>
      <p:sp>
        <p:nvSpPr>
          <p:cNvPr id="4" name="TextBox 3"/>
          <p:cNvSpPr txBox="1"/>
          <p:nvPr/>
        </p:nvSpPr>
        <p:spPr>
          <a:xfrm>
            <a:off x="7236296" y="5445224"/>
            <a:ext cx="1368152" cy="646331"/>
          </a:xfrm>
          <a:prstGeom prst="rect">
            <a:avLst/>
          </a:prstGeom>
          <a:noFill/>
        </p:spPr>
        <p:txBody>
          <a:bodyPr wrap="square" rtlCol="0">
            <a:spAutoFit/>
          </a:bodyPr>
          <a:lstStyle/>
          <a:p>
            <a:r>
              <a:rPr lang="ru-RU" sz="3600" b="1" dirty="0">
                <a:solidFill>
                  <a:srgbClr val="FF0000"/>
                </a:solidFill>
              </a:rPr>
              <a:t>НО!</a:t>
            </a:r>
          </a:p>
        </p:txBody>
      </p:sp>
    </p:spTree>
    <p:extLst>
      <p:ext uri="{BB962C8B-B14F-4D97-AF65-F5344CB8AC3E}">
        <p14:creationId xmlns:p14="http://schemas.microsoft.com/office/powerpoint/2010/main" val="4022080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95536" y="404664"/>
            <a:ext cx="8424936" cy="6247864"/>
          </a:xfrm>
          <a:prstGeom prst="rect">
            <a:avLst/>
          </a:prstGeom>
        </p:spPr>
        <p:txBody>
          <a:bodyPr wrap="square">
            <a:spAutoFit/>
          </a:bodyPr>
          <a:lstStyle/>
          <a:p>
            <a:r>
              <a:rPr lang="ru-RU" sz="1600" b="1" i="1" dirty="0" err="1">
                <a:solidFill>
                  <a:schemeClr val="accent3"/>
                </a:solidFill>
              </a:rPr>
              <a:t>public</a:t>
            </a:r>
            <a:r>
              <a:rPr lang="ru-RU" sz="1600" b="1" i="1" dirty="0">
                <a:solidFill>
                  <a:schemeClr val="accent3"/>
                </a:solidFill>
              </a:rPr>
              <a:t> </a:t>
            </a:r>
            <a:r>
              <a:rPr lang="ru-RU" sz="1600" b="1" i="1" dirty="0" err="1">
                <a:solidFill>
                  <a:schemeClr val="accent3"/>
                </a:solidFill>
              </a:rPr>
              <a:t>native</a:t>
            </a:r>
            <a:r>
              <a:rPr lang="ru-RU" sz="1600" b="1" i="1" dirty="0">
                <a:solidFill>
                  <a:schemeClr val="accent3"/>
                </a:solidFill>
              </a:rPr>
              <a:t> </a:t>
            </a:r>
            <a:r>
              <a:rPr lang="ru-RU" sz="1600" b="1" i="1" dirty="0" err="1">
                <a:solidFill>
                  <a:schemeClr val="accent3"/>
                </a:solidFill>
              </a:rPr>
              <a:t>int</a:t>
            </a:r>
            <a:r>
              <a:rPr lang="ru-RU" sz="1600" b="1" i="1" dirty="0">
                <a:solidFill>
                  <a:schemeClr val="accent3"/>
                </a:solidFill>
              </a:rPr>
              <a:t> </a:t>
            </a:r>
            <a:r>
              <a:rPr lang="ru-RU" sz="1600" b="1" i="1" dirty="0" err="1">
                <a:solidFill>
                  <a:schemeClr val="accent3"/>
                </a:solidFill>
              </a:rPr>
              <a:t>hashCode</a:t>
            </a:r>
            <a:r>
              <a:rPr lang="ru-RU" sz="1600" b="1" i="1" dirty="0">
                <a:solidFill>
                  <a:schemeClr val="accent3"/>
                </a:solidFill>
              </a:rPr>
              <a:t>();</a:t>
            </a:r>
          </a:p>
          <a:p>
            <a:endParaRPr lang="ru-RU" sz="1600" dirty="0"/>
          </a:p>
          <a:p>
            <a:endParaRPr lang="ru-RU" sz="1600" dirty="0">
              <a:solidFill>
                <a:schemeClr val="accent3"/>
              </a:solidFill>
            </a:endParaRPr>
          </a:p>
          <a:p>
            <a:pPr algn="just"/>
            <a:r>
              <a:rPr lang="ru-RU" sz="1600" b="1" dirty="0">
                <a:solidFill>
                  <a:schemeClr val="accent3"/>
                </a:solidFill>
              </a:rPr>
              <a:t>Вот собственно и вся реализация. Ключевое слово </a:t>
            </a:r>
            <a:r>
              <a:rPr lang="ru-RU" sz="1600" b="1" dirty="0" err="1">
                <a:solidFill>
                  <a:schemeClr val="accent3"/>
                </a:solidFill>
              </a:rPr>
              <a:t>native</a:t>
            </a:r>
            <a:r>
              <a:rPr lang="ru-RU" sz="1600" b="1" dirty="0">
                <a:solidFill>
                  <a:schemeClr val="accent3"/>
                </a:solidFill>
              </a:rPr>
              <a:t> означает, что реализация данного метода выполнена на другом языке, например на C, C++ или ассемблере. Конкретный </a:t>
            </a:r>
            <a:r>
              <a:rPr lang="ru-RU" sz="1600" b="1" dirty="0" err="1">
                <a:solidFill>
                  <a:schemeClr val="accent3"/>
                </a:solidFill>
              </a:rPr>
              <a:t>native</a:t>
            </a:r>
            <a:r>
              <a:rPr lang="ru-RU" sz="1600" b="1" dirty="0">
                <a:solidFill>
                  <a:schemeClr val="accent3"/>
                </a:solidFill>
              </a:rPr>
              <a:t> </a:t>
            </a:r>
            <a:r>
              <a:rPr lang="ru-RU" sz="1600" b="1" dirty="0" err="1">
                <a:solidFill>
                  <a:schemeClr val="accent3"/>
                </a:solidFill>
              </a:rPr>
              <a:t>int</a:t>
            </a:r>
            <a:r>
              <a:rPr lang="ru-RU" sz="1600" b="1" dirty="0">
                <a:solidFill>
                  <a:schemeClr val="accent3"/>
                </a:solidFill>
              </a:rPr>
              <a:t> </a:t>
            </a:r>
            <a:r>
              <a:rPr lang="ru-RU" sz="1600" b="1" dirty="0" err="1">
                <a:solidFill>
                  <a:schemeClr val="accent3"/>
                </a:solidFill>
              </a:rPr>
              <a:t>hashCode</a:t>
            </a:r>
            <a:r>
              <a:rPr lang="ru-RU" sz="1600" b="1" dirty="0">
                <a:solidFill>
                  <a:schemeClr val="accent3"/>
                </a:solidFill>
              </a:rPr>
              <a:t>() реализован на C++, вот исходники — </a:t>
            </a:r>
            <a:endParaRPr lang="en-US" sz="1600" b="1" dirty="0">
              <a:solidFill>
                <a:schemeClr val="accent3"/>
              </a:solidFill>
            </a:endParaRPr>
          </a:p>
          <a:p>
            <a:pPr algn="just"/>
            <a:endParaRPr lang="en-US" sz="1600" b="1" i="1" dirty="0">
              <a:solidFill>
                <a:schemeClr val="accent3"/>
              </a:solidFill>
              <a:hlinkClick r:id="rId2"/>
            </a:endParaRPr>
          </a:p>
          <a:p>
            <a:pPr algn="just"/>
            <a:r>
              <a:rPr lang="ru-RU" sz="1600" b="1" i="1" dirty="0">
                <a:solidFill>
                  <a:schemeClr val="accent3"/>
                </a:solidFill>
                <a:hlinkClick r:id="rId2"/>
              </a:rPr>
              <a:t>http://hg.openjdk.java.net/jdk7/jdk7/hotspot/file/tip/src/share/vm/runtime/synchronizer.cpp</a:t>
            </a:r>
            <a:endParaRPr lang="ru-RU" sz="1600" b="1" i="1" dirty="0">
              <a:solidFill>
                <a:schemeClr val="accent3"/>
              </a:solidFill>
            </a:endParaRPr>
          </a:p>
          <a:p>
            <a:pPr algn="just"/>
            <a:endParaRPr lang="en-US" sz="1600" dirty="0">
              <a:solidFill>
                <a:schemeClr val="accent3"/>
              </a:solidFill>
            </a:endParaRPr>
          </a:p>
          <a:p>
            <a:pPr algn="just"/>
            <a:r>
              <a:rPr lang="ru-RU" sz="1600" i="1" dirty="0">
                <a:solidFill>
                  <a:schemeClr val="accent3"/>
                </a:solidFill>
              </a:rPr>
              <a:t> </a:t>
            </a:r>
            <a:r>
              <a:rPr lang="ru-RU" sz="1600" b="1" i="1" dirty="0">
                <a:solidFill>
                  <a:schemeClr val="accent3"/>
                </a:solidFill>
              </a:rPr>
              <a:t>функция </a:t>
            </a:r>
            <a:r>
              <a:rPr lang="ru-RU" sz="1600" b="1" i="1" dirty="0" err="1">
                <a:solidFill>
                  <a:schemeClr val="accent3"/>
                </a:solidFill>
              </a:rPr>
              <a:t>get_next_hash</a:t>
            </a:r>
            <a:r>
              <a:rPr lang="ru-RU" sz="1600" b="1" i="1" dirty="0">
                <a:solidFill>
                  <a:schemeClr val="accent3"/>
                </a:solidFill>
              </a:rPr>
              <a:t>.</a:t>
            </a:r>
          </a:p>
          <a:p>
            <a:pPr algn="just"/>
            <a:endParaRPr lang="ru-RU" sz="1600" b="1" i="1" dirty="0">
              <a:solidFill>
                <a:schemeClr val="accent3"/>
              </a:solidFill>
            </a:endParaRPr>
          </a:p>
          <a:p>
            <a:pPr algn="just"/>
            <a:r>
              <a:rPr lang="ru-RU" sz="1600" b="1" i="1" dirty="0">
                <a:solidFill>
                  <a:schemeClr val="accent3"/>
                </a:solidFill>
              </a:rPr>
              <a:t>При вычислении хэш-кода для объектов класса </a:t>
            </a:r>
            <a:r>
              <a:rPr lang="ru-RU" sz="1600" b="1" i="1" dirty="0" err="1">
                <a:solidFill>
                  <a:schemeClr val="accent3"/>
                </a:solidFill>
              </a:rPr>
              <a:t>Object</a:t>
            </a:r>
            <a:r>
              <a:rPr lang="ru-RU" sz="1600" b="1" i="1" dirty="0">
                <a:solidFill>
                  <a:schemeClr val="accent3"/>
                </a:solidFill>
              </a:rPr>
              <a:t> по умолчанию используется </a:t>
            </a:r>
            <a:r>
              <a:rPr lang="ru-RU" sz="1600" b="1" i="1" dirty="0" err="1">
                <a:solidFill>
                  <a:schemeClr val="accent3"/>
                </a:solidFill>
              </a:rPr>
              <a:t>Park-Miller</a:t>
            </a:r>
            <a:r>
              <a:rPr lang="ru-RU" sz="1600" b="1" i="1" dirty="0">
                <a:solidFill>
                  <a:schemeClr val="accent3"/>
                </a:solidFill>
              </a:rPr>
              <a:t> RNG алгоритм. В основу работы данного алгоритма положен генератор случайных чисел. Это означает, что при каждом запуске программы у объекта будет разный хэш-код.</a:t>
            </a:r>
          </a:p>
          <a:p>
            <a:pPr algn="just"/>
            <a:endParaRPr lang="ru-RU" sz="1600" b="1" i="1" dirty="0">
              <a:solidFill>
                <a:schemeClr val="accent3"/>
              </a:solidFill>
            </a:endParaRPr>
          </a:p>
          <a:p>
            <a:pPr algn="just"/>
            <a:r>
              <a:rPr lang="ru-RU" sz="1600" b="1" i="1" dirty="0">
                <a:solidFill>
                  <a:schemeClr val="accent3"/>
                </a:solidFill>
              </a:rPr>
              <a:t>Получается, что используя реализацию метода </a:t>
            </a:r>
            <a:r>
              <a:rPr lang="ru-RU" sz="1600" b="1" i="1" dirty="0" err="1">
                <a:solidFill>
                  <a:schemeClr val="accent3"/>
                </a:solidFill>
              </a:rPr>
              <a:t>hashCode</a:t>
            </a:r>
            <a:r>
              <a:rPr lang="ru-RU" sz="1600" b="1" i="1" dirty="0">
                <a:solidFill>
                  <a:schemeClr val="accent3"/>
                </a:solidFill>
              </a:rPr>
              <a:t>() от класса </a:t>
            </a:r>
            <a:r>
              <a:rPr lang="ru-RU" sz="1600" b="1" i="1" dirty="0" err="1">
                <a:solidFill>
                  <a:schemeClr val="accent3"/>
                </a:solidFill>
              </a:rPr>
              <a:t>Object</a:t>
            </a:r>
            <a:r>
              <a:rPr lang="ru-RU" sz="1600" b="1" i="1" dirty="0">
                <a:solidFill>
                  <a:schemeClr val="accent3"/>
                </a:solidFill>
              </a:rPr>
              <a:t>, мы при каждом создании объекта класса </a:t>
            </a:r>
            <a:r>
              <a:rPr lang="ru-RU" sz="1600" b="1" i="1" dirty="0" err="1">
                <a:solidFill>
                  <a:schemeClr val="accent3"/>
                </a:solidFill>
              </a:rPr>
              <a:t>new</a:t>
            </a:r>
            <a:r>
              <a:rPr lang="ru-RU" sz="1600" b="1" i="1" dirty="0">
                <a:solidFill>
                  <a:schemeClr val="accent3"/>
                </a:solidFill>
              </a:rPr>
              <a:t> </a:t>
            </a:r>
            <a:r>
              <a:rPr lang="ru-RU" sz="1600" b="1" i="1" dirty="0" err="1">
                <a:solidFill>
                  <a:schemeClr val="accent3"/>
                </a:solidFill>
              </a:rPr>
              <a:t>BlackBox</a:t>
            </a:r>
            <a:r>
              <a:rPr lang="ru-RU" sz="1600" b="1" i="1" dirty="0">
                <a:solidFill>
                  <a:schemeClr val="accent3"/>
                </a:solidFill>
              </a:rPr>
              <a:t>(), будем получать разные </a:t>
            </a:r>
            <a:r>
              <a:rPr lang="ru-RU" sz="1600" b="1" i="1" dirty="0" err="1">
                <a:solidFill>
                  <a:schemeClr val="accent3"/>
                </a:solidFill>
              </a:rPr>
              <a:t>хеш</a:t>
            </a:r>
            <a:r>
              <a:rPr lang="ru-RU" sz="1600" b="1" i="1" dirty="0">
                <a:solidFill>
                  <a:schemeClr val="accent3"/>
                </a:solidFill>
              </a:rPr>
              <a:t>-коды. Мало того, перезапуская программу, мы будем получать абсолютно разные значения, поскольку это просто случайное число.</a:t>
            </a:r>
          </a:p>
          <a:p>
            <a:pPr algn="just"/>
            <a:endParaRPr lang="ru-RU" sz="1600" b="1" i="1" dirty="0">
              <a:solidFill>
                <a:schemeClr val="accent3"/>
              </a:solidFill>
            </a:endParaRPr>
          </a:p>
        </p:txBody>
      </p:sp>
    </p:spTree>
    <p:extLst>
      <p:ext uri="{BB962C8B-B14F-4D97-AF65-F5344CB8AC3E}">
        <p14:creationId xmlns:p14="http://schemas.microsoft.com/office/powerpoint/2010/main" val="2543759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23528" y="404664"/>
            <a:ext cx="8496944" cy="2062103"/>
          </a:xfrm>
          <a:prstGeom prst="rect">
            <a:avLst/>
          </a:prstGeom>
        </p:spPr>
        <p:txBody>
          <a:bodyPr wrap="square">
            <a:spAutoFit/>
          </a:bodyPr>
          <a:lstStyle/>
          <a:p>
            <a:pPr algn="just"/>
            <a:r>
              <a:rPr lang="ru-RU" sz="1600" b="1" i="1" dirty="0">
                <a:solidFill>
                  <a:schemeClr val="accent3"/>
                </a:solidFill>
              </a:rPr>
              <a:t>В результате выполнения программы в консоль выведется целое 10-ти </a:t>
            </a:r>
            <a:r>
              <a:rPr lang="ru-RU" sz="1600" b="1" i="1" dirty="0" err="1">
                <a:solidFill>
                  <a:schemeClr val="accent3"/>
                </a:solidFill>
              </a:rPr>
              <a:t>значное</a:t>
            </a:r>
            <a:r>
              <a:rPr lang="ru-RU" sz="1600" b="1" i="1" dirty="0">
                <a:solidFill>
                  <a:schemeClr val="accent3"/>
                </a:solidFill>
              </a:rPr>
              <a:t> число. Это число и есть наша битовая строка фиксированной длины. В </a:t>
            </a:r>
            <a:r>
              <a:rPr lang="ru-RU" sz="1600" b="1" i="1" dirty="0" err="1">
                <a:solidFill>
                  <a:schemeClr val="accent3"/>
                </a:solidFill>
              </a:rPr>
              <a:t>java</a:t>
            </a:r>
            <a:r>
              <a:rPr lang="ru-RU" sz="1600" b="1" i="1" dirty="0">
                <a:solidFill>
                  <a:schemeClr val="accent3"/>
                </a:solidFill>
              </a:rPr>
              <a:t> она представлена в виде числа примитивного типа </a:t>
            </a:r>
            <a:r>
              <a:rPr lang="ru-RU" sz="1600" b="1" i="1" dirty="0" err="1">
                <a:solidFill>
                  <a:schemeClr val="accent3"/>
                </a:solidFill>
              </a:rPr>
              <a:t>int</a:t>
            </a:r>
            <a:r>
              <a:rPr lang="ru-RU" sz="1600" b="1" i="1" dirty="0">
                <a:solidFill>
                  <a:schemeClr val="accent3"/>
                </a:solidFill>
              </a:rPr>
              <a:t>, который равен 4-м байтам, и может помещать числа от </a:t>
            </a:r>
            <a:r>
              <a:rPr lang="ru-RU" sz="1600" b="1" i="1" dirty="0">
                <a:solidFill>
                  <a:schemeClr val="accent4"/>
                </a:solidFill>
              </a:rPr>
              <a:t>-2 147 483 648 до 2 147 483 647</a:t>
            </a:r>
            <a:r>
              <a:rPr lang="ru-RU" sz="1600" b="1" i="1" dirty="0">
                <a:solidFill>
                  <a:schemeClr val="accent3"/>
                </a:solidFill>
              </a:rPr>
              <a:t>. На данном этапе важно понимать, что </a:t>
            </a:r>
            <a:r>
              <a:rPr lang="ru-RU" sz="1600" b="1" i="1" dirty="0" err="1">
                <a:solidFill>
                  <a:schemeClr val="accent3"/>
                </a:solidFill>
              </a:rPr>
              <a:t>хеш</a:t>
            </a:r>
            <a:r>
              <a:rPr lang="ru-RU" sz="1600" b="1" i="1" dirty="0">
                <a:solidFill>
                  <a:schemeClr val="accent3"/>
                </a:solidFill>
              </a:rPr>
              <a:t>-код это число, у которого есть свой предел, который для </a:t>
            </a:r>
            <a:r>
              <a:rPr lang="ru-RU" sz="1600" b="1" i="1" dirty="0" err="1">
                <a:solidFill>
                  <a:schemeClr val="accent3"/>
                </a:solidFill>
              </a:rPr>
              <a:t>java</a:t>
            </a:r>
            <a:r>
              <a:rPr lang="ru-RU" sz="1600" b="1" i="1" dirty="0">
                <a:solidFill>
                  <a:schemeClr val="accent3"/>
                </a:solidFill>
              </a:rPr>
              <a:t> ограничен примитивным целочисленным типом </a:t>
            </a:r>
            <a:r>
              <a:rPr lang="ru-RU" sz="1600" b="1" i="1" dirty="0" err="1">
                <a:solidFill>
                  <a:schemeClr val="accent3"/>
                </a:solidFill>
              </a:rPr>
              <a:t>int</a:t>
            </a:r>
            <a:r>
              <a:rPr lang="ru-RU" sz="1600" b="1" i="1" dirty="0">
                <a:solidFill>
                  <a:schemeClr val="accent3"/>
                </a:solidFill>
              </a:rPr>
              <a:t>.</a:t>
            </a:r>
          </a:p>
        </p:txBody>
      </p:sp>
      <p:sp>
        <p:nvSpPr>
          <p:cNvPr id="3" name="Прямоугольник 2"/>
          <p:cNvSpPr/>
          <p:nvPr/>
        </p:nvSpPr>
        <p:spPr>
          <a:xfrm>
            <a:off x="323528" y="2780928"/>
            <a:ext cx="8492768" cy="830997"/>
          </a:xfrm>
          <a:prstGeom prst="rect">
            <a:avLst/>
          </a:prstGeom>
        </p:spPr>
        <p:txBody>
          <a:bodyPr wrap="square">
            <a:spAutoFit/>
          </a:bodyPr>
          <a:lstStyle/>
          <a:p>
            <a:pPr algn="just"/>
            <a:r>
              <a:rPr lang="ru-RU" sz="1600" b="1" i="1" dirty="0">
                <a:solidFill>
                  <a:schemeClr val="accent4"/>
                </a:solidFill>
              </a:rPr>
              <a:t>В итоге, в терминах </a:t>
            </a:r>
            <a:r>
              <a:rPr lang="ru-RU" sz="1600" b="1" i="1" dirty="0" err="1">
                <a:solidFill>
                  <a:schemeClr val="accent4"/>
                </a:solidFill>
              </a:rPr>
              <a:t>Java</a:t>
            </a:r>
            <a:r>
              <a:rPr lang="ru-RU" sz="1600" b="1" i="1" dirty="0">
                <a:solidFill>
                  <a:schemeClr val="accent4"/>
                </a:solidFill>
              </a:rPr>
              <a:t>, </a:t>
            </a:r>
            <a:r>
              <a:rPr lang="ru-RU" sz="1600" b="1" i="1" dirty="0" err="1">
                <a:solidFill>
                  <a:schemeClr val="accent4"/>
                </a:solidFill>
              </a:rPr>
              <a:t>хеш</a:t>
            </a:r>
            <a:r>
              <a:rPr lang="ru-RU" sz="1600" b="1" i="1" dirty="0">
                <a:solidFill>
                  <a:schemeClr val="accent4"/>
                </a:solidFill>
              </a:rPr>
              <a:t>-код — это целочисленный результат работы метода, которому в качестве входного параметра передан объект. </a:t>
            </a:r>
          </a:p>
        </p:txBody>
      </p:sp>
      <p:sp>
        <p:nvSpPr>
          <p:cNvPr id="4" name="Прямоугольник 3"/>
          <p:cNvSpPr/>
          <p:nvPr/>
        </p:nvSpPr>
        <p:spPr>
          <a:xfrm>
            <a:off x="398693" y="3789040"/>
            <a:ext cx="8352928" cy="2492990"/>
          </a:xfrm>
          <a:prstGeom prst="rect">
            <a:avLst/>
          </a:prstGeom>
        </p:spPr>
        <p:txBody>
          <a:bodyPr wrap="square">
            <a:spAutoFit/>
          </a:bodyPr>
          <a:lstStyle/>
          <a:p>
            <a:r>
              <a:rPr lang="ru-RU" sz="1600" b="1" i="1" dirty="0">
                <a:solidFill>
                  <a:schemeClr val="accent4"/>
                </a:solidFill>
              </a:rPr>
              <a:t>Если </a:t>
            </a:r>
            <a:r>
              <a:rPr lang="ru-RU" sz="1600" b="1" i="1" dirty="0" err="1">
                <a:solidFill>
                  <a:schemeClr val="accent4"/>
                </a:solidFill>
              </a:rPr>
              <a:t>хеш</a:t>
            </a:r>
            <a:r>
              <a:rPr lang="ru-RU" sz="1600" b="1" i="1" dirty="0">
                <a:solidFill>
                  <a:schemeClr val="accent4"/>
                </a:solidFill>
              </a:rPr>
              <a:t>-коды разные, то и входные объекты гарантированно разные.</a:t>
            </a:r>
            <a:endParaRPr lang="en-US" sz="1600" b="1" i="1" dirty="0">
              <a:solidFill>
                <a:schemeClr val="accent4"/>
              </a:solidFill>
            </a:endParaRPr>
          </a:p>
          <a:p>
            <a:r>
              <a:rPr lang="ru-RU" sz="1600" b="1" i="1" dirty="0">
                <a:solidFill>
                  <a:schemeClr val="accent4"/>
                </a:solidFill>
              </a:rPr>
              <a:t>Если </a:t>
            </a:r>
            <a:r>
              <a:rPr lang="ru-RU" sz="1600" b="1" i="1" dirty="0" err="1">
                <a:solidFill>
                  <a:schemeClr val="accent4"/>
                </a:solidFill>
              </a:rPr>
              <a:t>хеш</a:t>
            </a:r>
            <a:r>
              <a:rPr lang="ru-RU" sz="1600" b="1" i="1" dirty="0">
                <a:solidFill>
                  <a:schemeClr val="accent4"/>
                </a:solidFill>
              </a:rPr>
              <a:t>-коды равны, то входные объекты не всегда равны.</a:t>
            </a:r>
          </a:p>
          <a:p>
            <a:endParaRPr lang="ru-RU" dirty="0"/>
          </a:p>
          <a:p>
            <a:pPr algn="just"/>
            <a:endParaRPr lang="ru-RU" dirty="0"/>
          </a:p>
          <a:p>
            <a:pPr algn="just"/>
            <a:r>
              <a:rPr lang="ru-RU" b="1" i="1" dirty="0">
                <a:solidFill>
                  <a:srgbClr val="FF0000"/>
                </a:solidFill>
              </a:rPr>
              <a:t>Ситуация, когда у разных объектов одинаковые </a:t>
            </a:r>
            <a:r>
              <a:rPr lang="ru-RU" b="1" i="1" dirty="0" err="1">
                <a:solidFill>
                  <a:srgbClr val="FF0000"/>
                </a:solidFill>
              </a:rPr>
              <a:t>хеш</a:t>
            </a:r>
            <a:r>
              <a:rPr lang="ru-RU" b="1" i="1" dirty="0">
                <a:solidFill>
                  <a:srgbClr val="FF0000"/>
                </a:solidFill>
              </a:rPr>
              <a:t>-коды называется — коллизией. Вероятность возникновения коллизии зависит от используемого алгоритма генерации </a:t>
            </a:r>
            <a:r>
              <a:rPr lang="ru-RU" b="1" i="1" dirty="0" err="1">
                <a:solidFill>
                  <a:srgbClr val="FF0000"/>
                </a:solidFill>
              </a:rPr>
              <a:t>хеш</a:t>
            </a:r>
            <a:r>
              <a:rPr lang="ru-RU" b="1" i="1" dirty="0">
                <a:solidFill>
                  <a:srgbClr val="FF0000"/>
                </a:solidFill>
              </a:rPr>
              <a:t>-кода.</a:t>
            </a:r>
          </a:p>
        </p:txBody>
      </p:sp>
    </p:spTree>
    <p:extLst>
      <p:ext uri="{BB962C8B-B14F-4D97-AF65-F5344CB8AC3E}">
        <p14:creationId xmlns:p14="http://schemas.microsoft.com/office/powerpoint/2010/main" val="33835261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556792"/>
            <a:ext cx="43815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Прямоугольник 1"/>
          <p:cNvSpPr/>
          <p:nvPr/>
        </p:nvSpPr>
        <p:spPr>
          <a:xfrm>
            <a:off x="467544" y="620688"/>
            <a:ext cx="8352928" cy="338554"/>
          </a:xfrm>
          <a:prstGeom prst="rect">
            <a:avLst/>
          </a:prstGeom>
        </p:spPr>
        <p:txBody>
          <a:bodyPr wrap="square">
            <a:spAutoFit/>
          </a:bodyPr>
          <a:lstStyle/>
          <a:p>
            <a:r>
              <a:rPr lang="ru-RU" sz="1600" b="1" i="1" dirty="0">
                <a:solidFill>
                  <a:schemeClr val="accent3"/>
                </a:solidFill>
              </a:rPr>
              <a:t>для одного и того-же объекта, </a:t>
            </a:r>
            <a:r>
              <a:rPr lang="ru-RU" sz="1600" b="1" i="1" dirty="0" err="1">
                <a:solidFill>
                  <a:schemeClr val="accent3"/>
                </a:solidFill>
              </a:rPr>
              <a:t>хеш</a:t>
            </a:r>
            <a:r>
              <a:rPr lang="ru-RU" sz="1600" b="1" i="1" dirty="0">
                <a:solidFill>
                  <a:schemeClr val="accent3"/>
                </a:solidFill>
              </a:rPr>
              <a:t>-код всегда будет одинаковым; </a:t>
            </a:r>
          </a:p>
        </p:txBody>
      </p:sp>
    </p:spTree>
    <p:extLst>
      <p:ext uri="{BB962C8B-B14F-4D97-AF65-F5344CB8AC3E}">
        <p14:creationId xmlns:p14="http://schemas.microsoft.com/office/powerpoint/2010/main" val="26544603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3077</TotalTime>
  <Words>12897</Words>
  <Application>Microsoft Office PowerPoint</Application>
  <PresentationFormat>On-screen Show (4:3)</PresentationFormat>
  <Paragraphs>2213</Paragraphs>
  <Slides>195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195</vt:i4>
      </vt:variant>
    </vt:vector>
  </HeadingPairs>
  <TitlesOfParts>
    <vt:vector size="201" baseType="lpstr">
      <vt:lpstr>Arial</vt:lpstr>
      <vt:lpstr>Calibri</vt:lpstr>
      <vt:lpstr>Courier New</vt:lpstr>
      <vt:lpstr>Verdana</vt:lpstr>
      <vt:lpstr>Wingdings 2</vt:lpstr>
      <vt:lpstr>Аспект</vt:lpstr>
      <vt:lpstr> Object-oriented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Polymorphism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Объекты и классы в PHP</dc:title>
  <dc:creator>Home</dc:creator>
  <cp:lastModifiedBy>Denys</cp:lastModifiedBy>
  <cp:revision>300</cp:revision>
  <dcterms:created xsi:type="dcterms:W3CDTF">2011-12-28T20:04:49Z</dcterms:created>
  <dcterms:modified xsi:type="dcterms:W3CDTF">2016-09-03T22:56:51Z</dcterms:modified>
</cp:coreProperties>
</file>